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3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3" autoAdjust="0"/>
    <p:restoredTop sz="81579" autoAdjust="0"/>
  </p:normalViewPr>
  <p:slideViewPr>
    <p:cSldViewPr snapToGrid="0">
      <p:cViewPr varScale="1">
        <p:scale>
          <a:sx n="66" d="100"/>
          <a:sy n="66" d="100"/>
        </p:scale>
        <p:origin x="10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EB8E23B-E4F4-4539-88AC-57BCDB90D354}"/>
    <pc:docChg chg="custSel modSld">
      <pc:chgData name="Erkan ŞİRİN" userId="7f10ce1d6aaf8c5d" providerId="LiveId" clId="{3EB8E23B-E4F4-4539-88AC-57BCDB90D354}" dt="2019-05-06T10:58:19.234" v="11"/>
      <pc:docMkLst>
        <pc:docMk/>
      </pc:docMkLst>
      <pc:sldChg chg="addSp delSp">
        <pc:chgData name="Erkan ŞİRİN" userId="7f10ce1d6aaf8c5d" providerId="LiveId" clId="{3EB8E23B-E4F4-4539-88AC-57BCDB90D354}" dt="2019-05-06T10:57:32.735" v="1"/>
        <pc:sldMkLst>
          <pc:docMk/>
          <pc:sldMk cId="1416118015" sldId="257"/>
        </pc:sldMkLst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2.735" v="1"/>
          <ac:picMkLst>
            <pc:docMk/>
            <pc:sldMk cId="1416118015" sldId="257"/>
            <ac:picMk id="17" creationId="{7A19E1F5-7521-4BE3-BAED-121D8779385B}"/>
          </ac:picMkLst>
        </pc:picChg>
      </pc:sldChg>
      <pc:sldChg chg="addSp delSp">
        <pc:chgData name="Erkan ŞİRİN" userId="7f10ce1d6aaf8c5d" providerId="LiveId" clId="{3EB8E23B-E4F4-4539-88AC-57BCDB90D354}" dt="2019-05-06T10:57:38.917" v="3"/>
        <pc:sldMkLst>
          <pc:docMk/>
          <pc:sldMk cId="2813886073" sldId="258"/>
        </pc:sldMkLst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8.917" v="3"/>
          <ac:picMkLst>
            <pc:docMk/>
            <pc:sldMk cId="2813886073" sldId="258"/>
            <ac:picMk id="18" creationId="{68ABD26A-2A76-4FED-8870-31010D1B6118}"/>
          </ac:picMkLst>
        </pc:picChg>
      </pc:sldChg>
      <pc:sldChg chg="addSp delSp">
        <pc:chgData name="Erkan ŞİRİN" userId="7f10ce1d6aaf8c5d" providerId="LiveId" clId="{3EB8E23B-E4F4-4539-88AC-57BCDB90D354}" dt="2019-05-06T10:57:47.192" v="5"/>
        <pc:sldMkLst>
          <pc:docMk/>
          <pc:sldMk cId="2227709425" sldId="259"/>
        </pc:sldMkLst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47.192" v="5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3EB8E23B-E4F4-4539-88AC-57BCDB90D354}" dt="2019-05-06T10:57:53.926" v="6" actId="478"/>
        <pc:sldMkLst>
          <pc:docMk/>
          <pc:sldMk cId="1390741446" sldId="260"/>
        </pc:sldMkLst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3EB8E23B-E4F4-4539-88AC-57BCDB90D354}" dt="2019-05-06T10:58:00.276" v="7" actId="478"/>
        <pc:sldMkLst>
          <pc:docMk/>
          <pc:sldMk cId="4125060158" sldId="261"/>
        </pc:sldMkLst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3EB8E23B-E4F4-4539-88AC-57BCDB90D354}" dt="2019-05-06T10:58:09.893" v="9"/>
        <pc:sldMkLst>
          <pc:docMk/>
          <pc:sldMk cId="3308122537" sldId="262"/>
        </pc:sldMkLst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09.893" v="9"/>
          <ac:picMkLst>
            <pc:docMk/>
            <pc:sldMk cId="3308122537" sldId="262"/>
            <ac:picMk id="17" creationId="{C79F05D6-5250-4414-8845-323687DD306E}"/>
          </ac:picMkLst>
        </pc:picChg>
      </pc:sldChg>
      <pc:sldChg chg="addSp delSp">
        <pc:chgData name="Erkan ŞİRİN" userId="7f10ce1d6aaf8c5d" providerId="LiveId" clId="{3EB8E23B-E4F4-4539-88AC-57BCDB90D354}" dt="2019-05-06T10:58:19.234" v="11"/>
        <pc:sldMkLst>
          <pc:docMk/>
          <pc:sldMk cId="674586216" sldId="263"/>
        </pc:sldMkLst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19.234" v="11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  <pc:docChgLst>
    <pc:chgData name="Erkan ŞİRİN" userId="7f10ce1d6aaf8c5d" providerId="LiveId" clId="{77AFF1D1-5CCF-4CA4-8BC6-B75713393725}"/>
    <pc:docChg chg="custSel modSld">
      <pc:chgData name="Erkan ŞİRİN" userId="7f10ce1d6aaf8c5d" providerId="LiveId" clId="{77AFF1D1-5CCF-4CA4-8BC6-B75713393725}" dt="2019-07-23T04:52:24.720" v="4" actId="478"/>
      <pc:docMkLst>
        <pc:docMk/>
      </pc:docMkLst>
      <pc:sldChg chg="delSp">
        <pc:chgData name="Erkan ŞİRİN" userId="7f10ce1d6aaf8c5d" providerId="LiveId" clId="{77AFF1D1-5CCF-4CA4-8BC6-B75713393725}" dt="2019-07-23T04:51:59.803" v="0" actId="478"/>
        <pc:sldMkLst>
          <pc:docMk/>
          <pc:sldMk cId="1416118015" sldId="257"/>
        </pc:sldMkLst>
        <pc:picChg chg="del">
          <ac:chgData name="Erkan ŞİRİN" userId="7f10ce1d6aaf8c5d" providerId="LiveId" clId="{77AFF1D1-5CCF-4CA4-8BC6-B75713393725}" dt="2019-07-23T04:51:59.803" v="0" actId="478"/>
          <ac:picMkLst>
            <pc:docMk/>
            <pc:sldMk cId="1416118015" sldId="257"/>
            <ac:picMk id="17" creationId="{7A19E1F5-7521-4BE3-BAED-121D8779385B}"/>
          </ac:picMkLst>
        </pc:picChg>
      </pc:sldChg>
      <pc:sldChg chg="delSp">
        <pc:chgData name="Erkan ŞİRİN" userId="7f10ce1d6aaf8c5d" providerId="LiveId" clId="{77AFF1D1-5CCF-4CA4-8BC6-B75713393725}" dt="2019-07-23T04:52:03.568" v="1" actId="478"/>
        <pc:sldMkLst>
          <pc:docMk/>
          <pc:sldMk cId="2813886073" sldId="258"/>
        </pc:sldMkLst>
        <pc:picChg chg="del">
          <ac:chgData name="Erkan ŞİRİN" userId="7f10ce1d6aaf8c5d" providerId="LiveId" clId="{77AFF1D1-5CCF-4CA4-8BC6-B75713393725}" dt="2019-07-23T04:52:03.568" v="1" actId="478"/>
          <ac:picMkLst>
            <pc:docMk/>
            <pc:sldMk cId="2813886073" sldId="258"/>
            <ac:picMk id="18" creationId="{68ABD26A-2A76-4FED-8870-31010D1B6118}"/>
          </ac:picMkLst>
        </pc:picChg>
      </pc:sldChg>
      <pc:sldChg chg="delSp">
        <pc:chgData name="Erkan ŞİRİN" userId="7f10ce1d6aaf8c5d" providerId="LiveId" clId="{77AFF1D1-5CCF-4CA4-8BC6-B75713393725}" dt="2019-07-23T04:52:07.864" v="2" actId="478"/>
        <pc:sldMkLst>
          <pc:docMk/>
          <pc:sldMk cId="2227709425" sldId="259"/>
        </pc:sldMkLst>
        <pc:picChg chg="del">
          <ac:chgData name="Erkan ŞİRİN" userId="7f10ce1d6aaf8c5d" providerId="LiveId" clId="{77AFF1D1-5CCF-4CA4-8BC6-B75713393725}" dt="2019-07-23T04:52:07.864" v="2" actId="478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77AFF1D1-5CCF-4CA4-8BC6-B75713393725}" dt="2019-07-23T04:52:18.565" v="3" actId="478"/>
        <pc:sldMkLst>
          <pc:docMk/>
          <pc:sldMk cId="3308122537" sldId="262"/>
        </pc:sldMkLst>
        <pc:picChg chg="del">
          <ac:chgData name="Erkan ŞİRİN" userId="7f10ce1d6aaf8c5d" providerId="LiveId" clId="{77AFF1D1-5CCF-4CA4-8BC6-B75713393725}" dt="2019-07-23T04:52:18.565" v="3" actId="478"/>
          <ac:picMkLst>
            <pc:docMk/>
            <pc:sldMk cId="3308122537" sldId="262"/>
            <ac:picMk id="17" creationId="{C79F05D6-5250-4414-8845-323687DD306E}"/>
          </ac:picMkLst>
        </pc:picChg>
      </pc:sldChg>
      <pc:sldChg chg="delSp">
        <pc:chgData name="Erkan ŞİRİN" userId="7f10ce1d6aaf8c5d" providerId="LiveId" clId="{77AFF1D1-5CCF-4CA4-8BC6-B75713393725}" dt="2019-07-23T04:52:24.720" v="4" actId="478"/>
        <pc:sldMkLst>
          <pc:docMk/>
          <pc:sldMk cId="674586216" sldId="263"/>
        </pc:sldMkLst>
        <pc:picChg chg="del">
          <ac:chgData name="Erkan ŞİRİN" userId="7f10ce1d6aaf8c5d" providerId="LiveId" clId="{77AFF1D1-5CCF-4CA4-8BC6-B75713393725}" dt="2019-07-23T04:52:24.720" v="4" actId="478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877332" y="4249561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44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: Data </a:t>
            </a:r>
            <a:r>
              <a:rPr lang="tr-TR" sz="44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warehousing</a:t>
            </a: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4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big data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1" y="750189"/>
            <a:ext cx="3630283" cy="36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41589" y="274956"/>
            <a:ext cx="5708821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 ve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BFA8C80-CBB9-478C-AB6E-CAF48631DED6}"/>
              </a:ext>
            </a:extLst>
          </p:cNvPr>
          <p:cNvSpPr/>
          <p:nvPr/>
        </p:nvSpPr>
        <p:spPr>
          <a:xfrm>
            <a:off x="4890976" y="956931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Sales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78F9CFF-7A5A-44C3-8584-BFC1C4442375}"/>
              </a:ext>
            </a:extLst>
          </p:cNvPr>
          <p:cNvSpPr/>
          <p:nvPr/>
        </p:nvSpPr>
        <p:spPr>
          <a:xfrm>
            <a:off x="562185" y="1827639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Day-1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1F0C6E08-6507-46AA-840B-B2A366857ED2}"/>
              </a:ext>
            </a:extLst>
          </p:cNvPr>
          <p:cNvSpPr/>
          <p:nvPr/>
        </p:nvSpPr>
        <p:spPr>
          <a:xfrm>
            <a:off x="4919459" y="1827639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Day-2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56DA4A7-D08F-4D87-9AEB-EA884BC6D18E}"/>
              </a:ext>
            </a:extLst>
          </p:cNvPr>
          <p:cNvSpPr/>
          <p:nvPr/>
        </p:nvSpPr>
        <p:spPr>
          <a:xfrm>
            <a:off x="8950410" y="1827640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Day</a:t>
            </a:r>
            <a:r>
              <a:rPr lang="tr-TR" dirty="0"/>
              <a:t>-n</a:t>
            </a:r>
            <a:endParaRPr lang="en-US" dirty="0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D4266358-2326-4C92-93B1-DE672D26EEBA}"/>
              </a:ext>
            </a:extLst>
          </p:cNvPr>
          <p:cNvGrpSpPr/>
          <p:nvPr/>
        </p:nvGrpSpPr>
        <p:grpSpPr>
          <a:xfrm>
            <a:off x="1173125" y="2925288"/>
            <a:ext cx="1382233" cy="1880628"/>
            <a:chOff x="1173125" y="2925288"/>
            <a:chExt cx="1382233" cy="1880628"/>
          </a:xfrm>
        </p:grpSpPr>
        <p:sp>
          <p:nvSpPr>
            <p:cNvPr id="9" name="Akış Çizelgesi: Belge 8">
              <a:extLst>
                <a:ext uri="{FF2B5EF4-FFF2-40B4-BE49-F238E27FC236}">
                  <a16:creationId xmlns:a16="http://schemas.microsoft.com/office/drawing/2014/main" id="{3ADE4517-914A-47C2-9D0A-C6866394ADB0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488D282A-45D6-4D69-B91B-87717CB2B0D0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4430709-6480-4AD3-A775-7C18E7A7C1F1}"/>
              </a:ext>
            </a:extLst>
          </p:cNvPr>
          <p:cNvGrpSpPr/>
          <p:nvPr/>
        </p:nvGrpSpPr>
        <p:grpSpPr>
          <a:xfrm>
            <a:off x="2108790" y="4099656"/>
            <a:ext cx="1382233" cy="1880628"/>
            <a:chOff x="1173125" y="2925288"/>
            <a:chExt cx="1382233" cy="1880628"/>
          </a:xfrm>
        </p:grpSpPr>
        <p:sp>
          <p:nvSpPr>
            <p:cNvPr id="18" name="Akış Çizelgesi: Belge 17">
              <a:extLst>
                <a:ext uri="{FF2B5EF4-FFF2-40B4-BE49-F238E27FC236}">
                  <a16:creationId xmlns:a16="http://schemas.microsoft.com/office/drawing/2014/main" id="{1FD9A4AD-0F37-4E50-806D-457B37A73E89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226C6EA-D205-4124-9A80-39D27BA39129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143C629E-6DBB-4B28-8FDF-A792C401EA93}"/>
              </a:ext>
            </a:extLst>
          </p:cNvPr>
          <p:cNvGrpSpPr/>
          <p:nvPr/>
        </p:nvGrpSpPr>
        <p:grpSpPr>
          <a:xfrm>
            <a:off x="868325" y="4748205"/>
            <a:ext cx="1382233" cy="1880628"/>
            <a:chOff x="1173125" y="2925288"/>
            <a:chExt cx="1382233" cy="1880628"/>
          </a:xfrm>
        </p:grpSpPr>
        <p:sp>
          <p:nvSpPr>
            <p:cNvPr id="21" name="Akış Çizelgesi: Belge 20">
              <a:extLst>
                <a:ext uri="{FF2B5EF4-FFF2-40B4-BE49-F238E27FC236}">
                  <a16:creationId xmlns:a16="http://schemas.microsoft.com/office/drawing/2014/main" id="{FB44DF03-AB26-4B9D-B8AC-5B6E7005E81B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C373B4B8-4262-48DB-B846-AD6EC8D9BBB5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Bucket</a:t>
              </a:r>
              <a:r>
                <a:rPr lang="tr-TR" dirty="0"/>
                <a:t>-n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A9D5CC52-A37F-438F-AE26-A69E9E68A9B2}"/>
              </a:ext>
            </a:extLst>
          </p:cNvPr>
          <p:cNvGrpSpPr/>
          <p:nvPr/>
        </p:nvGrpSpPr>
        <p:grpSpPr>
          <a:xfrm>
            <a:off x="5383748" y="2498245"/>
            <a:ext cx="1382233" cy="1880628"/>
            <a:chOff x="1173125" y="2925288"/>
            <a:chExt cx="1382233" cy="1880628"/>
          </a:xfrm>
        </p:grpSpPr>
        <p:sp>
          <p:nvSpPr>
            <p:cNvPr id="24" name="Akış Çizelgesi: Belge 23">
              <a:extLst>
                <a:ext uri="{FF2B5EF4-FFF2-40B4-BE49-F238E27FC236}">
                  <a16:creationId xmlns:a16="http://schemas.microsoft.com/office/drawing/2014/main" id="{C6F2C711-CA93-44AB-B7CD-4D899D2C79E7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2356E009-8264-465B-904B-0D5CEB663EE4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26" name="Grup 25">
            <a:extLst>
              <a:ext uri="{FF2B5EF4-FFF2-40B4-BE49-F238E27FC236}">
                <a16:creationId xmlns:a16="http://schemas.microsoft.com/office/drawing/2014/main" id="{9B4324DD-4704-4A2C-800E-8DF600736623}"/>
              </a:ext>
            </a:extLst>
          </p:cNvPr>
          <p:cNvGrpSpPr/>
          <p:nvPr/>
        </p:nvGrpSpPr>
        <p:grpSpPr>
          <a:xfrm>
            <a:off x="6344222" y="3556947"/>
            <a:ext cx="1382233" cy="1880628"/>
            <a:chOff x="1173125" y="2925288"/>
            <a:chExt cx="1382233" cy="1880628"/>
          </a:xfrm>
        </p:grpSpPr>
        <p:sp>
          <p:nvSpPr>
            <p:cNvPr id="27" name="Akış Çizelgesi: Belge 26">
              <a:extLst>
                <a:ext uri="{FF2B5EF4-FFF2-40B4-BE49-F238E27FC236}">
                  <a16:creationId xmlns:a16="http://schemas.microsoft.com/office/drawing/2014/main" id="{A80A516D-3A45-4DDA-AAB9-B6D38045C6F6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EE0216E0-C637-49E3-AFE2-7F93B4394C7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29" name="Grup 28">
            <a:extLst>
              <a:ext uri="{FF2B5EF4-FFF2-40B4-BE49-F238E27FC236}">
                <a16:creationId xmlns:a16="http://schemas.microsoft.com/office/drawing/2014/main" id="{B1E9A3CB-8FB6-4E5F-8FE1-E07A6101F487}"/>
              </a:ext>
            </a:extLst>
          </p:cNvPr>
          <p:cNvGrpSpPr/>
          <p:nvPr/>
        </p:nvGrpSpPr>
        <p:grpSpPr>
          <a:xfrm>
            <a:off x="5077174" y="4238922"/>
            <a:ext cx="1382233" cy="1880628"/>
            <a:chOff x="1173125" y="2925288"/>
            <a:chExt cx="1382233" cy="1880628"/>
          </a:xfrm>
        </p:grpSpPr>
        <p:sp>
          <p:nvSpPr>
            <p:cNvPr id="30" name="Akış Çizelgesi: Belge 29">
              <a:extLst>
                <a:ext uri="{FF2B5EF4-FFF2-40B4-BE49-F238E27FC236}">
                  <a16:creationId xmlns:a16="http://schemas.microsoft.com/office/drawing/2014/main" id="{583DFAAE-B80A-4639-A8BC-0ADDC14C058E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178C6AE3-965F-4554-9B17-BBBE8C74987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Bucket</a:t>
              </a:r>
              <a:r>
                <a:rPr lang="tr-TR" dirty="0"/>
                <a:t>-n</a:t>
              </a:r>
              <a:endParaRPr lang="en-US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AE8F6D2D-64CC-48FE-A967-A72513C2C5D0}"/>
              </a:ext>
            </a:extLst>
          </p:cNvPr>
          <p:cNvGrpSpPr/>
          <p:nvPr/>
        </p:nvGrpSpPr>
        <p:grpSpPr>
          <a:xfrm>
            <a:off x="9594111" y="2620488"/>
            <a:ext cx="1382233" cy="1880628"/>
            <a:chOff x="1173125" y="2925288"/>
            <a:chExt cx="1382233" cy="1880628"/>
          </a:xfrm>
        </p:grpSpPr>
        <p:sp>
          <p:nvSpPr>
            <p:cNvPr id="33" name="Akış Çizelgesi: Belge 32">
              <a:extLst>
                <a:ext uri="{FF2B5EF4-FFF2-40B4-BE49-F238E27FC236}">
                  <a16:creationId xmlns:a16="http://schemas.microsoft.com/office/drawing/2014/main" id="{9E0A16BF-74FE-49A3-B799-E7517FB48381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FB449915-AC08-44C7-B019-FBD40D48E508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318D483F-DB93-4D75-AB48-E87B50F8A1E4}"/>
              </a:ext>
            </a:extLst>
          </p:cNvPr>
          <p:cNvGrpSpPr/>
          <p:nvPr/>
        </p:nvGrpSpPr>
        <p:grpSpPr>
          <a:xfrm>
            <a:off x="10426997" y="3643891"/>
            <a:ext cx="1382233" cy="1880628"/>
            <a:chOff x="1173125" y="2925288"/>
            <a:chExt cx="1382233" cy="1880628"/>
          </a:xfrm>
        </p:grpSpPr>
        <p:sp>
          <p:nvSpPr>
            <p:cNvPr id="36" name="Akış Çizelgesi: Belge 35">
              <a:extLst>
                <a:ext uri="{FF2B5EF4-FFF2-40B4-BE49-F238E27FC236}">
                  <a16:creationId xmlns:a16="http://schemas.microsoft.com/office/drawing/2014/main" id="{BF16BF47-9226-4AB3-BBA7-9A675C113341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B10F9A09-CF59-498A-8462-C6E384C52A08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38" name="Grup 37">
            <a:extLst>
              <a:ext uri="{FF2B5EF4-FFF2-40B4-BE49-F238E27FC236}">
                <a16:creationId xmlns:a16="http://schemas.microsoft.com/office/drawing/2014/main" id="{64DFF396-996D-4D5D-8626-5A36BE210FC4}"/>
              </a:ext>
            </a:extLst>
          </p:cNvPr>
          <p:cNvGrpSpPr/>
          <p:nvPr/>
        </p:nvGrpSpPr>
        <p:grpSpPr>
          <a:xfrm>
            <a:off x="9523224" y="4608254"/>
            <a:ext cx="1382233" cy="1880628"/>
            <a:chOff x="1173125" y="2925288"/>
            <a:chExt cx="1382233" cy="1880628"/>
          </a:xfrm>
        </p:grpSpPr>
        <p:sp>
          <p:nvSpPr>
            <p:cNvPr id="39" name="Akış Çizelgesi: Belge 38">
              <a:extLst>
                <a:ext uri="{FF2B5EF4-FFF2-40B4-BE49-F238E27FC236}">
                  <a16:creationId xmlns:a16="http://schemas.microsoft.com/office/drawing/2014/main" id="{9AEAF417-AAC2-4F10-B2DD-DDC631D7F240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AE60D6A7-9DCB-4FA1-BA7A-DB74FABD84B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Bucket</a:t>
              </a:r>
              <a:r>
                <a:rPr lang="tr-TR" dirty="0"/>
                <a:t>-n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7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453411"/>
            <a:ext cx="8282763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internal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external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table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59792" y="1103471"/>
            <a:ext cx="9397296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Farkları </a:t>
            </a:r>
            <a:r>
              <a:rPr lang="tr-TR" sz="2200" dirty="0" err="1">
                <a:latin typeface="Chromatica" panose="00000500000000000000" pitchFamily="50" charset="-94"/>
              </a:rPr>
              <a:t>metadata'larının</a:t>
            </a:r>
            <a:r>
              <a:rPr lang="tr-TR" sz="2200" dirty="0">
                <a:latin typeface="Chromatica" panose="00000500000000000000" pitchFamily="50" charset="-94"/>
              </a:rPr>
              <a:t> nasıl tutulduğuna göre değişir.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Chromatica" panose="00000500000000000000" pitchFamily="50" charset="-94"/>
              </a:rPr>
              <a:t>Internal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table</a:t>
            </a:r>
            <a:r>
              <a:rPr lang="tr-TR" sz="2200" dirty="0">
                <a:latin typeface="Chromatica" panose="00000500000000000000" pitchFamily="50" charset="-94"/>
              </a:rPr>
              <a:t> için hem </a:t>
            </a:r>
            <a:r>
              <a:rPr lang="tr-TR" sz="2200" dirty="0" err="1">
                <a:latin typeface="Chromatica" panose="00000500000000000000" pitchFamily="50" charset="-94"/>
              </a:rPr>
              <a:t>metadata</a:t>
            </a:r>
            <a:r>
              <a:rPr lang="tr-TR" sz="2200" dirty="0">
                <a:latin typeface="Chromatica" panose="00000500000000000000" pitchFamily="50" charset="-94"/>
              </a:rPr>
              <a:t> hem gerçek data </a:t>
            </a:r>
            <a:r>
              <a:rPr lang="tr-TR" sz="2200" dirty="0" err="1">
                <a:latin typeface="Chromatica" panose="00000500000000000000" pitchFamily="50" charset="-94"/>
              </a:rPr>
              <a:t>hive</a:t>
            </a:r>
            <a:r>
              <a:rPr lang="tr-TR" sz="2200" dirty="0">
                <a:latin typeface="Chromatica" panose="00000500000000000000" pitchFamily="50" charset="-94"/>
              </a:rPr>
              <a:t> tarafından yönetilir ve saklanırken </a:t>
            </a:r>
            <a:r>
              <a:rPr lang="tr-TR" sz="2200" dirty="0" err="1">
                <a:latin typeface="Chromatica" panose="00000500000000000000" pitchFamily="50" charset="-94"/>
              </a:rPr>
              <a:t>external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table</a:t>
            </a:r>
            <a:r>
              <a:rPr lang="tr-TR" sz="2200" dirty="0">
                <a:latin typeface="Chromatica" panose="00000500000000000000" pitchFamily="50" charset="-94"/>
              </a:rPr>
              <a:t> da sadece </a:t>
            </a:r>
            <a:r>
              <a:rPr lang="tr-TR" sz="2200" dirty="0" err="1">
                <a:latin typeface="Chromatica" panose="00000500000000000000" pitchFamily="50" charset="-94"/>
              </a:rPr>
              <a:t>metadata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hive</a:t>
            </a:r>
            <a:r>
              <a:rPr lang="tr-TR" sz="2200" dirty="0">
                <a:latin typeface="Chromatica" panose="00000500000000000000" pitchFamily="50" charset="-94"/>
              </a:rPr>
              <a:t> tarafından tutulur.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Eğer bir </a:t>
            </a:r>
            <a:r>
              <a:rPr lang="tr-TR" sz="2200" dirty="0" err="1">
                <a:latin typeface="Chromatica" panose="00000500000000000000" pitchFamily="50" charset="-94"/>
              </a:rPr>
              <a:t>internal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table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drop</a:t>
            </a:r>
            <a:r>
              <a:rPr lang="tr-TR" sz="2200" dirty="0">
                <a:latin typeface="Chromatica" panose="00000500000000000000" pitchFamily="50" charset="-94"/>
              </a:rPr>
              <a:t> edilirse hem </a:t>
            </a:r>
            <a:r>
              <a:rPr lang="tr-TR" sz="2200" dirty="0" err="1">
                <a:latin typeface="Chromatica" panose="00000500000000000000" pitchFamily="50" charset="-94"/>
              </a:rPr>
              <a:t>metadata</a:t>
            </a:r>
            <a:r>
              <a:rPr lang="tr-TR" sz="2200" dirty="0">
                <a:latin typeface="Chromatica" panose="00000500000000000000" pitchFamily="50" charset="-94"/>
              </a:rPr>
              <a:t> hem veri ikisi birden silinir.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Ancak </a:t>
            </a:r>
            <a:r>
              <a:rPr lang="tr-TR" sz="2200" dirty="0" err="1">
                <a:latin typeface="Chromatica" panose="00000500000000000000" pitchFamily="50" charset="-94"/>
              </a:rPr>
              <a:t>external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table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drop</a:t>
            </a:r>
            <a:r>
              <a:rPr lang="tr-TR" sz="2200" dirty="0">
                <a:latin typeface="Chromatica" panose="00000500000000000000" pitchFamily="50" charset="-94"/>
              </a:rPr>
              <a:t> edilirse sadece </a:t>
            </a:r>
            <a:r>
              <a:rPr lang="tr-TR" sz="2200" dirty="0" err="1">
                <a:latin typeface="Chromatica" panose="00000500000000000000" pitchFamily="50" charset="-94"/>
              </a:rPr>
              <a:t>metadata</a:t>
            </a:r>
            <a:r>
              <a:rPr lang="tr-TR" sz="2200" dirty="0">
                <a:latin typeface="Chromatica" panose="00000500000000000000" pitchFamily="50" charset="-94"/>
              </a:rPr>
              <a:t> silinir veri </a:t>
            </a:r>
            <a:r>
              <a:rPr lang="tr-TR" sz="2200" dirty="0" err="1">
                <a:latin typeface="Chromatica" panose="00000500000000000000" pitchFamily="50" charset="-94"/>
              </a:rPr>
              <a:t>hdfs'de</a:t>
            </a:r>
            <a:r>
              <a:rPr lang="tr-TR" sz="2200" dirty="0">
                <a:latin typeface="Chromatica" panose="00000500000000000000" pitchFamily="50" charset="-94"/>
              </a:rPr>
              <a:t> kalır.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CREATE TABLE komutunda aksi belirtilmezse varsayılan olarak </a:t>
            </a:r>
            <a:r>
              <a:rPr lang="tr-TR" sz="2200" dirty="0" err="1">
                <a:latin typeface="Chromatica" panose="00000500000000000000" pitchFamily="50" charset="-94"/>
              </a:rPr>
              <a:t>hive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internal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table</a:t>
            </a:r>
            <a:r>
              <a:rPr lang="tr-TR" sz="2200" dirty="0">
                <a:latin typeface="Chromatica" panose="00000500000000000000" pitchFamily="50" charset="-94"/>
              </a:rPr>
              <a:t> yaratır.</a:t>
            </a:r>
          </a:p>
        </p:txBody>
      </p:sp>
    </p:spTree>
    <p:extLst>
      <p:ext uri="{BB962C8B-B14F-4D97-AF65-F5344CB8AC3E}">
        <p14:creationId xmlns:p14="http://schemas.microsoft.com/office/powerpoint/2010/main" val="6564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create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table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properties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59792" y="1103471"/>
            <a:ext cx="939729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row format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delimited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=&gt; </a:t>
            </a:r>
            <a:r>
              <a:rPr lang="tr-TR" sz="2200" dirty="0">
                <a:latin typeface="Chromatica" panose="00000500000000000000" pitchFamily="50" charset="-94"/>
              </a:rPr>
              <a:t>satır formatı; belli karakterlerle sütunlar sınırlandırılmıştır.</a:t>
            </a:r>
          </a:p>
          <a:p>
            <a:pPr>
              <a:lnSpc>
                <a:spcPct val="150000"/>
              </a:lnSpc>
            </a:pP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fields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terminated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by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‘,’ =&gt; </a:t>
            </a:r>
            <a:r>
              <a:rPr lang="tr-TR" sz="2200" dirty="0">
                <a:latin typeface="Chromatica" panose="00000500000000000000" pitchFamily="50" charset="-94"/>
              </a:rPr>
              <a:t>sütunlar "," ile ayrılmış demektir.</a:t>
            </a:r>
          </a:p>
          <a:p>
            <a:pPr>
              <a:lnSpc>
                <a:spcPct val="150000"/>
              </a:lnSpc>
            </a:pP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collection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items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terminated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by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‘:’ =&gt; </a:t>
            </a:r>
            <a:r>
              <a:rPr lang="tr-TR" sz="2200" dirty="0">
                <a:latin typeface="Chromatica" panose="00000500000000000000" pitchFamily="50" charset="-94"/>
              </a:rPr>
              <a:t>sütunlardan biri </a:t>
            </a:r>
            <a:r>
              <a:rPr lang="tr-TR" sz="2200" dirty="0" err="1">
                <a:latin typeface="Chromatica" panose="00000500000000000000" pitchFamily="50" charset="-94"/>
              </a:rPr>
              <a:t>array</a:t>
            </a:r>
            <a:r>
              <a:rPr lang="tr-TR" sz="2200" dirty="0">
                <a:latin typeface="Chromatica" panose="00000500000000000000" pitchFamily="50" charset="-94"/>
              </a:rPr>
              <a:t> içeriyor ve </a:t>
            </a:r>
            <a:r>
              <a:rPr lang="tr-TR" sz="2200" dirty="0" err="1">
                <a:latin typeface="Chromatica" panose="00000500000000000000" pitchFamily="50" charset="-94"/>
              </a:rPr>
              <a:t>array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elemenları</a:t>
            </a:r>
            <a:r>
              <a:rPr lang="tr-TR" sz="2200" dirty="0">
                <a:latin typeface="Chromatica" panose="00000500000000000000" pitchFamily="50" charset="-94"/>
              </a:rPr>
              <a:t> ':' ile ayrılmıştır.</a:t>
            </a:r>
          </a:p>
          <a:p>
            <a:pPr>
              <a:lnSpc>
                <a:spcPct val="150000"/>
              </a:lnSpc>
            </a:pP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lines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terminated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by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'\n’ =&gt; </a:t>
            </a:r>
            <a:r>
              <a:rPr lang="tr-TR" sz="2200" dirty="0" err="1">
                <a:latin typeface="Chromatica" panose="00000500000000000000" pitchFamily="50" charset="-94"/>
              </a:rPr>
              <a:t>Enter</a:t>
            </a:r>
            <a:r>
              <a:rPr lang="tr-TR" sz="2200" dirty="0">
                <a:latin typeface="Chromatica" panose="00000500000000000000" pitchFamily="50" charset="-94"/>
              </a:rPr>
              <a:t> karakteri satır sonunu ifade eder.</a:t>
            </a:r>
          </a:p>
        </p:txBody>
      </p:sp>
    </p:spTree>
    <p:extLst>
      <p:ext uri="{BB962C8B-B14F-4D97-AF65-F5344CB8AC3E}">
        <p14:creationId xmlns:p14="http://schemas.microsoft.com/office/powerpoint/2010/main" val="326267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numeric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datatypes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59792" y="1103471"/>
            <a:ext cx="939729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TINYINT (1-byte signed integer, from -128 to 127)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SMALLINT (2-byte signed integer, from -32,768 to 32,767)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INT/INTEGER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(4-byte signed integer, from -2,147,483,648 to 2,147,483,647)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BIGINT (8-byte signed integer, from -9,223,372,036,854,775,808 to 9,223,372,036,854,775,807)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FLOAT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(4-byte single precision floating point number)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DOUBLE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(8-byte double precision floating point number)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DOUBLE PRECISION (alias for DOUBLE, only available starting with Hive 2.2.0)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DECIMAL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Introduced in Hive 0.11.0 with a precision of 38 digits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Hive 0.13.0 introduced user-definable precision and 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NUMERIC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(same as DECIMAL, starting with Hive 3.0.0)</a:t>
            </a:r>
            <a:endParaRPr lang="tr-TR" sz="16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424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other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datatypes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699492" y="1344771"/>
            <a:ext cx="9397296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Date/Time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TIMESTAMP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(Note: Only available starting with Hive 0.8.0)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(Note: Only available starting with Hive 0.12.0)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INTERVAL (Note: Only available starting with Hive 1.2.0)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String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VARCHAR (Note: Only available starting with Hive 0.12.0)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CHAR (Note: Only available starting with Hive 0.13.0)</a:t>
            </a:r>
          </a:p>
        </p:txBody>
      </p:sp>
    </p:spTree>
    <p:extLst>
      <p:ext uri="{BB962C8B-B14F-4D97-AF65-F5344CB8AC3E}">
        <p14:creationId xmlns:p14="http://schemas.microsoft.com/office/powerpoint/2010/main" val="417314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54618" y="265815"/>
            <a:ext cx="8282763" cy="720698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other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datatypes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674092" y="986513"/>
            <a:ext cx="9397296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Misc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BOOLEAN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BINARY (Note: Only available starting with Hive 0.8.0)</a:t>
            </a:r>
            <a:endParaRPr lang="tr-TR" sz="2000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Complex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arrays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: ARRAY&lt;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data_type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&gt; (Note: negative values and non-constant expressions are allowed as of Hive 0.14.)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maps: MAP&lt;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primitive_type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data_type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&gt; (Note: negative values and non-constant expressions are allowed as of Hive 0.14.)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structs: STRUCT&lt;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col_name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data_type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[COMMENT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col_comment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], ...&gt;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union: UNIONTYPE&lt;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data_type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data_type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, ...&gt; (Note: Only available starting with Hive 0.7.0.)</a:t>
            </a:r>
          </a:p>
        </p:txBody>
      </p:sp>
    </p:spTree>
    <p:extLst>
      <p:ext uri="{BB962C8B-B14F-4D97-AF65-F5344CB8AC3E}">
        <p14:creationId xmlns:p14="http://schemas.microsoft.com/office/powerpoint/2010/main" val="34230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31930" y="272818"/>
            <a:ext cx="4672385" cy="830249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39607" y="900722"/>
            <a:ext cx="41738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java.io.IOException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java.util.StringTokenizer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org.apache.hadoop.conf.Configuration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org.apache.hadoop.fs.Path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org.apache.hadoop.io.IntWritable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org.apache.hadoop.io.Text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org.apache.hadoop.mapreduce.Job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org.apache.hadoop.mapreduce.Mapper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org.apache.hadoop.mapreduce.Reducer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org.apache.hadoop.mapreduce.lib.input.FileInputFormat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org.apache.hadoop.mapreduce.lib.output.FileOutputFormat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public class </a:t>
            </a:r>
            <a:r>
              <a:rPr lang="en-US" sz="1000" dirty="0" err="1">
                <a:latin typeface="Consolas" panose="020B0609020204030204" pitchFamily="49" charset="0"/>
              </a:rPr>
              <a:t>WordCount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class </a:t>
            </a:r>
            <a:r>
              <a:rPr lang="en-US" sz="1000" dirty="0" err="1">
                <a:latin typeface="Consolas" panose="020B0609020204030204" pitchFamily="49" charset="0"/>
              </a:rPr>
              <a:t>TokenizerMapper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Mapper&lt;Object, Text, Text,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private final static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one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Text word = new Text();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map(Object key, Text value,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itr</a:t>
            </a:r>
            <a:r>
              <a:rPr lang="en-US" sz="1000" dirty="0">
                <a:latin typeface="Consolas" panose="020B0609020204030204" pitchFamily="49" charset="0"/>
              </a:rPr>
              <a:t> = new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value.toString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while (</a:t>
            </a:r>
            <a:r>
              <a:rPr lang="en-US" sz="1000" dirty="0" err="1">
                <a:latin typeface="Consolas" panose="020B0609020204030204" pitchFamily="49" charset="0"/>
              </a:rPr>
              <a:t>itr.hasMoreTokens</a:t>
            </a:r>
            <a:r>
              <a:rPr lang="en-US" sz="10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word.set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itr.nextToken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(word, one);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542734" y="895877"/>
            <a:ext cx="41683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public static class </a:t>
            </a:r>
            <a:r>
              <a:rPr lang="en-US" sz="1000" dirty="0" err="1">
                <a:latin typeface="Consolas" panose="020B0609020204030204" pitchFamily="49" charset="0"/>
              </a:rPr>
              <a:t>IntSumReducer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Reducer&lt;</a:t>
            </a:r>
            <a:r>
              <a:rPr lang="en-US" sz="1000" dirty="0" err="1">
                <a:latin typeface="Consolas" panose="020B0609020204030204" pitchFamily="49" charset="0"/>
              </a:rPr>
              <a:t>Text,IntWritable,Text,IntWritable</a:t>
            </a:r>
            <a:r>
              <a:rPr lang="en-US" sz="1000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result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reduce(Text key, </a:t>
            </a:r>
            <a:r>
              <a:rPr lang="en-US" sz="1000" dirty="0" err="1">
                <a:latin typeface="Consolas" panose="020B0609020204030204" pitchFamily="49" charset="0"/>
              </a:rPr>
              <a:t>Iterable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 values,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sum = 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for (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val</a:t>
            </a:r>
            <a:r>
              <a:rPr lang="en-US" sz="1000" dirty="0">
                <a:latin typeface="Consolas" panose="020B0609020204030204" pitchFamily="49" charset="0"/>
              </a:rPr>
              <a:t> : values)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sum += </a:t>
            </a:r>
            <a:r>
              <a:rPr lang="en-US" sz="1000" dirty="0" err="1">
                <a:latin typeface="Consolas" panose="020B0609020204030204" pitchFamily="49" charset="0"/>
              </a:rPr>
              <a:t>val.get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result.set</a:t>
            </a:r>
            <a:r>
              <a:rPr lang="en-US" sz="1000" dirty="0">
                <a:latin typeface="Consolas" panose="020B0609020204030204" pitchFamily="49" charset="0"/>
              </a:rPr>
              <a:t>(sum);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(key, result);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void main(String[] 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) throws Exception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Configuration 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 = new Configuration();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Job </a:t>
            </a:r>
            <a:r>
              <a:rPr lang="en-US" sz="1000" dirty="0" err="1">
                <a:latin typeface="Consolas" panose="020B0609020204030204" pitchFamily="49" charset="0"/>
              </a:rPr>
              <a:t>job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Job.getInstance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, "word count");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job.setJarByClass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WordCount.class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job.setMapperClass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TokenizerMapper.class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job.setCombinerClass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job.setReducerClass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job.setOutputKeyClass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Text.class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job.setOutputValueClass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IntWritable.class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FileInputFormat.addInputPath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[0]));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FileOutputFormat.setOutputPath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[1]));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System.exit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job.waitForCompletion</a:t>
            </a:r>
            <a:r>
              <a:rPr lang="en-US" sz="1000" dirty="0">
                <a:latin typeface="Consolas" panose="020B0609020204030204" pitchFamily="49" charset="0"/>
              </a:rPr>
              <a:t>(true) ? 0 : 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3C82A0D-1BCB-422E-9C3C-E63C4AE68781}"/>
              </a:ext>
            </a:extLst>
          </p:cNvPr>
          <p:cNvSpPr txBox="1"/>
          <p:nvPr/>
        </p:nvSpPr>
        <p:spPr>
          <a:xfrm>
            <a:off x="3079844" y="1536174"/>
            <a:ext cx="6032311" cy="37856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latin typeface="Chromatica" panose="00000500000000000000" pitchFamily="50" charset="-94"/>
              </a:rPr>
              <a:t>Onlarca satır MapReduce kodu ile yapılan iş, bir satır </a:t>
            </a:r>
            <a:r>
              <a:rPr lang="tr-TR" sz="4800" dirty="0" err="1">
                <a:latin typeface="Chromatica" panose="00000500000000000000" pitchFamily="50" charset="-94"/>
              </a:rPr>
              <a:t>Hive</a:t>
            </a:r>
            <a:r>
              <a:rPr lang="tr-TR" sz="4800" dirty="0">
                <a:latin typeface="Chromatica" panose="00000500000000000000" pitchFamily="50" charset="-94"/>
              </a:rPr>
              <a:t> sorgusu ile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/>
          <a:stretch/>
        </p:blipFill>
        <p:spPr>
          <a:xfrm>
            <a:off x="565964" y="3436789"/>
            <a:ext cx="11288668" cy="3002692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8361515" y="2843665"/>
            <a:ext cx="3199283" cy="118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Peki bizim SQL yeteneklerimiz ne olacak?</a:t>
            </a:r>
            <a:endParaRPr lang="en-US" sz="2400" dirty="0"/>
          </a:p>
        </p:txBody>
      </p:sp>
      <p:sp>
        <p:nvSpPr>
          <p:cNvPr id="9" name="Patlama 1 8"/>
          <p:cNvSpPr/>
          <p:nvPr/>
        </p:nvSpPr>
        <p:spPr>
          <a:xfrm>
            <a:off x="274614" y="1007744"/>
            <a:ext cx="6186037" cy="420519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err="1"/>
              <a:t>Süprizzzzz</a:t>
            </a:r>
            <a:r>
              <a:rPr lang="tr-TR" sz="2800" dirty="0"/>
              <a:t>!!!</a:t>
            </a:r>
          </a:p>
          <a:p>
            <a:pPr algn="ctr"/>
            <a:r>
              <a:rPr lang="tr-TR" sz="2800" dirty="0" err="1"/>
              <a:t>Big</a:t>
            </a:r>
            <a:r>
              <a:rPr lang="tr-TR" sz="2800" dirty="0"/>
              <a:t> dataya geçtik</a:t>
            </a:r>
          </a:p>
          <a:p>
            <a:pPr algn="ctr"/>
            <a:r>
              <a:rPr lang="tr-TR" sz="2800" dirty="0"/>
              <a:t>Hadi MapReduce </a:t>
            </a:r>
          </a:p>
          <a:p>
            <a:pPr algn="ctr"/>
            <a:r>
              <a:rPr lang="tr-TR" sz="2800" dirty="0"/>
              <a:t>kullanın artık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Çözüm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" y="592370"/>
            <a:ext cx="2748331" cy="274833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2" y="960552"/>
            <a:ext cx="3225143" cy="322514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5" y="1474970"/>
            <a:ext cx="4424855" cy="139936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8681" r="13501" b="15309"/>
          <a:stretch/>
        </p:blipFill>
        <p:spPr>
          <a:xfrm>
            <a:off x="4267198" y="3810734"/>
            <a:ext cx="2617077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46600" y="240759"/>
            <a:ext cx="4672385" cy="7587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Nedir?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031358" y="1084521"/>
            <a:ext cx="10302949" cy="462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HDFS üzerinde saklanan verileri SQL benzeri bir dile ile sorgulanmasına olanak sağlar.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Menşei Facebook’tur. Sonradan Apache topluluğuna devredilmiştir.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Tablo içinde saklanabilen yapısal veriyi işler.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Gerçek zamanlı (akan veri) değil, parti veri işleme (</a:t>
            </a:r>
            <a:r>
              <a:rPr lang="tr-TR" sz="2200" dirty="0" err="1">
                <a:latin typeface="Chromatica" panose="00000500000000000000" pitchFamily="50" charset="-94"/>
              </a:rPr>
              <a:t>batch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processing</a:t>
            </a:r>
            <a:r>
              <a:rPr lang="tr-TR" sz="2200" dirty="0">
                <a:latin typeface="Chromatica" panose="00000500000000000000" pitchFamily="50" charset="-94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MapReduce ile HDFS üzerinde yapılan veri manipülasyonunun SQL kullanarak yapılmasına olanak sağlar.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Bir çok farklı dosya formatını destekler: </a:t>
            </a:r>
            <a:r>
              <a:rPr lang="tr-TR" sz="2200" dirty="0" err="1">
                <a:latin typeface="Chromatica" panose="00000500000000000000" pitchFamily="50" charset="-94"/>
              </a:rPr>
              <a:t>Parquet</a:t>
            </a:r>
            <a:r>
              <a:rPr lang="tr-TR" sz="2200" dirty="0">
                <a:latin typeface="Chromatica" panose="00000500000000000000" pitchFamily="50" charset="-94"/>
              </a:rPr>
              <a:t>, </a:t>
            </a:r>
            <a:r>
              <a:rPr lang="tr-TR" sz="2200" dirty="0" err="1">
                <a:latin typeface="Chromatica" panose="00000500000000000000" pitchFamily="50" charset="-94"/>
              </a:rPr>
              <a:t>Sequence</a:t>
            </a:r>
            <a:r>
              <a:rPr lang="tr-TR" sz="2200" dirty="0">
                <a:latin typeface="Chromatica" panose="00000500000000000000" pitchFamily="50" charset="-94"/>
              </a:rPr>
              <a:t>, ORC, </a:t>
            </a:r>
            <a:r>
              <a:rPr lang="tr-TR" sz="2200" dirty="0" err="1">
                <a:latin typeface="Chromatica" panose="00000500000000000000" pitchFamily="50" charset="-94"/>
              </a:rPr>
              <a:t>Text</a:t>
            </a:r>
            <a:r>
              <a:rPr lang="tr-TR" sz="2200" dirty="0">
                <a:latin typeface="Chromatica" panose="00000500000000000000" pitchFamily="50" charset="-94"/>
              </a:rPr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4111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Ne Değildir?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46161" y="858921"/>
            <a:ext cx="10065678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Her şeyden önce veri tabanı değildir.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Operasyonel veri tabanı ihtiyacını karşılamaz. Daha çok analitik büyük sorgular ve veri ambarı ihtiyaçlarına odaklanır.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Satır bazlı insert, </a:t>
            </a:r>
            <a:r>
              <a:rPr lang="tr-TR" sz="2200" dirty="0" err="1">
                <a:latin typeface="Chromatica" panose="00000500000000000000" pitchFamily="50" charset="-94"/>
              </a:rPr>
              <a:t>update</a:t>
            </a:r>
            <a:r>
              <a:rPr lang="tr-TR" sz="2200" dirty="0">
                <a:latin typeface="Chromatica" panose="00000500000000000000" pitchFamily="50" charset="-94"/>
              </a:rPr>
              <a:t> ve </a:t>
            </a:r>
            <a:r>
              <a:rPr lang="tr-TR" sz="2200" dirty="0" err="1">
                <a:latin typeface="Chromatica" panose="00000500000000000000" pitchFamily="50" charset="-94"/>
              </a:rPr>
              <a:t>delete</a:t>
            </a:r>
            <a:r>
              <a:rPr lang="tr-TR" sz="2200" dirty="0">
                <a:latin typeface="Chromatica" panose="00000500000000000000" pitchFamily="50" charset="-94"/>
              </a:rPr>
              <a:t> için uygun değildir (son sürümlerde desteklense de oldukça yavaş)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Chromatica" panose="00000500000000000000" pitchFamily="50" charset="-94"/>
              </a:rPr>
              <a:t>Interaktif</a:t>
            </a:r>
            <a:r>
              <a:rPr lang="tr-TR" sz="2200" dirty="0">
                <a:latin typeface="Chromatica" panose="00000500000000000000" pitchFamily="50" charset="-94"/>
              </a:rPr>
              <a:t> sorgular için uygun değildir. Sorgu cevabı için makul bir süre bekletir. Çünkü önce sorguyu </a:t>
            </a:r>
            <a:r>
              <a:rPr lang="tr-TR" sz="2200" dirty="0" err="1">
                <a:latin typeface="Chromatica" panose="00000500000000000000" pitchFamily="50" charset="-94"/>
              </a:rPr>
              <a:t>mapreduce</a:t>
            </a:r>
            <a:r>
              <a:rPr lang="tr-TR" sz="2200" dirty="0">
                <a:latin typeface="Chromatica" panose="00000500000000000000" pitchFamily="50" charset="-94"/>
              </a:rPr>
              <a:t> veya tez koduna çevirir sonra operasyona başlar.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Chromatica" panose="00000500000000000000" pitchFamily="50" charset="-94"/>
              </a:rPr>
              <a:t>Hive</a:t>
            </a:r>
            <a:r>
              <a:rPr lang="tr-TR" sz="2200" dirty="0">
                <a:latin typeface="Chromatica" panose="00000500000000000000" pitchFamily="50" charset="-94"/>
              </a:rPr>
              <a:t> tam anlamıyla bir SQL değildir. SQL’de olan her şeyi </a:t>
            </a:r>
            <a:r>
              <a:rPr lang="tr-TR" sz="2200" dirty="0" err="1">
                <a:latin typeface="Chromatica" panose="00000500000000000000" pitchFamily="50" charset="-94"/>
              </a:rPr>
              <a:t>Hive’dan</a:t>
            </a:r>
            <a:r>
              <a:rPr lang="tr-TR" sz="2200" dirty="0">
                <a:latin typeface="Chromatica" panose="00000500000000000000" pitchFamily="50" charset="-94"/>
              </a:rPr>
              <a:t> beklemeyin.</a:t>
            </a:r>
          </a:p>
        </p:txBody>
      </p:sp>
    </p:spTree>
    <p:extLst>
      <p:ext uri="{BB962C8B-B14F-4D97-AF65-F5344CB8AC3E}">
        <p14:creationId xmlns:p14="http://schemas.microsoft.com/office/powerpoint/2010/main" val="16637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458847" y="4357259"/>
            <a:ext cx="626012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HDFS</a:t>
            </a:r>
            <a:endParaRPr lang="en-US" sz="4000" dirty="0"/>
          </a:p>
        </p:txBody>
      </p:sp>
      <p:sp>
        <p:nvSpPr>
          <p:cNvPr id="21" name="Dikdörtgen 20"/>
          <p:cNvSpPr/>
          <p:nvPr/>
        </p:nvSpPr>
        <p:spPr>
          <a:xfrm>
            <a:off x="5451231" y="3318383"/>
            <a:ext cx="626012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22" name="Dikdörtgen 21"/>
          <p:cNvSpPr/>
          <p:nvPr/>
        </p:nvSpPr>
        <p:spPr>
          <a:xfrm>
            <a:off x="5451231" y="2279508"/>
            <a:ext cx="2319900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MapReduce</a:t>
            </a:r>
            <a:endParaRPr lang="en-US" sz="3200" dirty="0"/>
          </a:p>
        </p:txBody>
      </p:sp>
      <p:sp>
        <p:nvSpPr>
          <p:cNvPr id="23" name="Dikdörtgen 22"/>
          <p:cNvSpPr/>
          <p:nvPr/>
        </p:nvSpPr>
        <p:spPr>
          <a:xfrm>
            <a:off x="7857952" y="2279507"/>
            <a:ext cx="149706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TEZ</a:t>
            </a:r>
            <a:endParaRPr lang="en-US" sz="4000" dirty="0"/>
          </a:p>
        </p:txBody>
      </p:sp>
      <p:sp>
        <p:nvSpPr>
          <p:cNvPr id="24" name="Dikdörtgen 23"/>
          <p:cNvSpPr/>
          <p:nvPr/>
        </p:nvSpPr>
        <p:spPr>
          <a:xfrm>
            <a:off x="5451231" y="1237343"/>
            <a:ext cx="626012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err="1"/>
              <a:t>Hive</a:t>
            </a:r>
            <a:endParaRPr lang="en-US" sz="40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1039151" y="1192497"/>
            <a:ext cx="4325259" cy="462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Kullanıcılar SQL kullanıyor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Birçok SQL özellikleri ve standardı geçerli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YARN uygulaması (MapReduce veya Tez)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b="1" dirty="0">
                <a:latin typeface="Chromatica" panose="00000500000000000000" pitchFamily="50" charset="-94"/>
              </a:rPr>
              <a:t>Veri tabanı tadında ancak veri tabanı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Chromatica" panose="00000500000000000000" pitchFamily="50" charset="-94"/>
              </a:rPr>
              <a:t>HDFS dosyalarına sorgu imkanı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F2C2DA8-5153-448E-870E-7A28DCD0CCDA}"/>
              </a:ext>
            </a:extLst>
          </p:cNvPr>
          <p:cNvSpPr/>
          <p:nvPr/>
        </p:nvSpPr>
        <p:spPr>
          <a:xfrm>
            <a:off x="9441836" y="2276218"/>
            <a:ext cx="22771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Spark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506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Aslında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2" y="4470304"/>
            <a:ext cx="2471266" cy="127888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4" t="16300" r="14509" b="16932"/>
          <a:stretch/>
        </p:blipFill>
        <p:spPr>
          <a:xfrm>
            <a:off x="4804228" y="1005114"/>
            <a:ext cx="2583544" cy="242388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65964" y="858921"/>
            <a:ext cx="3977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show tables;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</a:t>
            </a:r>
            <a:r>
              <a:rPr lang="en-US" dirty="0" err="1"/>
              <a:t>Tables_in_hive</a:t>
            </a:r>
            <a:r>
              <a:rPr lang="en-US" dirty="0"/>
              <a:t>            |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AUX_TABLE                 |</a:t>
            </a:r>
          </a:p>
          <a:p>
            <a:r>
              <a:rPr lang="en-US" dirty="0"/>
              <a:t>| BUCKETING_COLS            |</a:t>
            </a:r>
          </a:p>
          <a:p>
            <a:r>
              <a:rPr lang="en-US" dirty="0"/>
              <a:t>| CDS                       |</a:t>
            </a:r>
          </a:p>
          <a:p>
            <a:r>
              <a:rPr lang="en-US" dirty="0"/>
              <a:t>| COLUMNS_V2                |</a:t>
            </a:r>
          </a:p>
          <a:p>
            <a:r>
              <a:rPr lang="en-US" dirty="0"/>
              <a:t>| COMPACTION_QUEUE          |</a:t>
            </a:r>
          </a:p>
          <a:p>
            <a:r>
              <a:rPr lang="en-US" dirty="0"/>
              <a:t>| COMPLETED_COMPACTIONS     |</a:t>
            </a:r>
          </a:p>
          <a:p>
            <a:r>
              <a:rPr lang="en-US" dirty="0"/>
              <a:t>| COMPLETED_TXN_COMPONENTS  |</a:t>
            </a:r>
          </a:p>
          <a:p>
            <a:r>
              <a:rPr lang="en-US" dirty="0"/>
              <a:t>| DATABASE_PARAMS           |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48" y="3319044"/>
            <a:ext cx="3200400" cy="17907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28C4712-77F0-412E-AD2E-BE2AD5EC00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22" y="4375977"/>
            <a:ext cx="1939319" cy="21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88043" y="325820"/>
            <a:ext cx="5708821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 ve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49160" y="1082205"/>
            <a:ext cx="9397296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/>
              <a:t>Her ikisi de veri organizasyonu ile ilgilidir.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b="1" dirty="0"/>
              <a:t>Partitions</a:t>
            </a:r>
            <a:r>
              <a:rPr lang="tr-TR" sz="2200" dirty="0"/>
              <a:t>, verinin kategorik bir sütun bazında farklı klasörlerde depolanmasıdır.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/>
              <a:t>Aynı kategoriler bir arada olur sorgu performansı artar.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b="1" dirty="0" err="1"/>
              <a:t>Bucket</a:t>
            </a:r>
            <a:r>
              <a:rPr lang="tr-TR" sz="2200" dirty="0"/>
              <a:t>, klasör değil dosyadır. Aynı </a:t>
            </a:r>
            <a:r>
              <a:rPr lang="tr-TR" sz="2200" dirty="0" err="1"/>
              <a:t>partitions</a:t>
            </a:r>
            <a:r>
              <a:rPr lang="tr-TR" sz="2200" dirty="0"/>
              <a:t> altında birden fazla klasör olabilir.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/>
              <a:t>Kendi başına veya </a:t>
            </a:r>
            <a:r>
              <a:rPr lang="tr-TR" sz="2200" dirty="0" err="1"/>
              <a:t>partitioning</a:t>
            </a:r>
            <a:r>
              <a:rPr lang="tr-TR" sz="2200" dirty="0"/>
              <a:t> ile birlikte kullanılabilir.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/>
              <a:t>Hangi kayıt hangi </a:t>
            </a:r>
            <a:r>
              <a:rPr lang="tr-TR" sz="2200" dirty="0" err="1"/>
              <a:t>bucket</a:t>
            </a:r>
            <a:r>
              <a:rPr lang="tr-TR" sz="2200" dirty="0"/>
              <a:t> içinde depolanacağı </a:t>
            </a:r>
            <a:r>
              <a:rPr lang="tr-TR" sz="2200" dirty="0" err="1"/>
              <a:t>hashing</a:t>
            </a:r>
            <a:r>
              <a:rPr lang="tr-TR" sz="2200" dirty="0"/>
              <a:t> algoritması tarafından belirlenir.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 err="1"/>
              <a:t>Bucket</a:t>
            </a:r>
            <a:r>
              <a:rPr lang="tr-TR" sz="2200" dirty="0"/>
              <a:t> sayısını tablo oluştururken belirleyebiliriz.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200" dirty="0" err="1"/>
              <a:t>Bucketed</a:t>
            </a:r>
            <a:r>
              <a:rPr lang="tr-TR" sz="2200" dirty="0"/>
              <a:t> Map </a:t>
            </a:r>
            <a:r>
              <a:rPr lang="tr-TR" sz="2200" dirty="0" err="1"/>
              <a:t>Joins</a:t>
            </a:r>
            <a:r>
              <a:rPr lang="tr-TR" sz="2200" dirty="0"/>
              <a:t> hızlıdır. (İki </a:t>
            </a:r>
            <a:r>
              <a:rPr lang="tr-TR" sz="2200" dirty="0" err="1"/>
              <a:t>bucketed</a:t>
            </a:r>
            <a:r>
              <a:rPr lang="tr-TR" sz="2200" dirty="0"/>
              <a:t> tablo çok hızlı birleşir)</a:t>
            </a:r>
          </a:p>
        </p:txBody>
      </p:sp>
    </p:spTree>
    <p:extLst>
      <p:ext uri="{BB962C8B-B14F-4D97-AF65-F5344CB8AC3E}">
        <p14:creationId xmlns:p14="http://schemas.microsoft.com/office/powerpoint/2010/main" val="22336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7F7B78-B27C-4097-A41A-A34D49973C54}"/>
</file>

<file path=customXml/itemProps2.xml><?xml version="1.0" encoding="utf-8"?>
<ds:datastoreItem xmlns:ds="http://schemas.openxmlformats.org/officeDocument/2006/customXml" ds:itemID="{25238B04-29FB-444E-AB9D-4F328C6A6AF6}"/>
</file>

<file path=customXml/itemProps3.xml><?xml version="1.0" encoding="utf-8"?>
<ds:datastoreItem xmlns:ds="http://schemas.openxmlformats.org/officeDocument/2006/customXml" ds:itemID="{55CFBD2B-D083-4DF8-8E9C-BF640A57AD3A}"/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1322</Words>
  <Application>Microsoft Office PowerPoint</Application>
  <PresentationFormat>Geniş ekran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Chromatica</vt:lpstr>
      <vt:lpstr>Consolas</vt:lpstr>
      <vt:lpstr>Wingdings</vt:lpstr>
      <vt:lpstr>Office Teması</vt:lpstr>
      <vt:lpstr>Apache Hive: Data warehousing for big data</vt:lpstr>
      <vt:lpstr>Neden Hive </vt:lpstr>
      <vt:lpstr>Neden Hive </vt:lpstr>
      <vt:lpstr>Çözüm</vt:lpstr>
      <vt:lpstr>Hive Nedir?</vt:lpstr>
      <vt:lpstr>Hive Ne Değildir?</vt:lpstr>
      <vt:lpstr>Hive</vt:lpstr>
      <vt:lpstr>Aslında Hive</vt:lpstr>
      <vt:lpstr>Partitions ve Buckets</vt:lpstr>
      <vt:lpstr>Partitions ve Buckets</vt:lpstr>
      <vt:lpstr>Hive internal ve external table </vt:lpstr>
      <vt:lpstr>Hive create table properties</vt:lpstr>
      <vt:lpstr>Hive numeric datatypes</vt:lpstr>
      <vt:lpstr>Hive other datatypes</vt:lpstr>
      <vt:lpstr>Hive other datatypes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66</cp:revision>
  <dcterms:created xsi:type="dcterms:W3CDTF">2018-03-04T09:30:49Z</dcterms:created>
  <dcterms:modified xsi:type="dcterms:W3CDTF">2020-11-07T07:16:52Z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