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83" r:id="rId4"/>
    <p:sldId id="295" r:id="rId5"/>
    <p:sldId id="293" r:id="rId6"/>
    <p:sldId id="288" r:id="rId7"/>
    <p:sldId id="284" r:id="rId8"/>
    <p:sldId id="285" r:id="rId9"/>
    <p:sldId id="286" r:id="rId10"/>
    <p:sldId id="289" r:id="rId11"/>
    <p:sldId id="294" r:id="rId12"/>
    <p:sldId id="297" r:id="rId13"/>
    <p:sldId id="296" r:id="rId14"/>
    <p:sldId id="298" r:id="rId15"/>
    <p:sldId id="299" r:id="rId16"/>
    <p:sldId id="300" r:id="rId17"/>
    <p:sldId id="266" r:id="rId18"/>
    <p:sldId id="282" r:id="rId19"/>
    <p:sldId id="309" r:id="rId20"/>
    <p:sldId id="267" r:id="rId21"/>
    <p:sldId id="301" r:id="rId22"/>
    <p:sldId id="302" r:id="rId23"/>
    <p:sldId id="314" r:id="rId24"/>
    <p:sldId id="320" r:id="rId25"/>
    <p:sldId id="291" r:id="rId26"/>
    <p:sldId id="308" r:id="rId27"/>
    <p:sldId id="303" r:id="rId28"/>
    <p:sldId id="305" r:id="rId29"/>
    <p:sldId id="306" r:id="rId30"/>
    <p:sldId id="307" r:id="rId31"/>
    <p:sldId id="310" r:id="rId32"/>
    <p:sldId id="311" r:id="rId33"/>
    <p:sldId id="312" r:id="rId34"/>
    <p:sldId id="313" r:id="rId35"/>
    <p:sldId id="316" r:id="rId36"/>
    <p:sldId id="292" r:id="rId37"/>
    <p:sldId id="315" r:id="rId38"/>
    <p:sldId id="319" r:id="rId39"/>
    <p:sldId id="317" r:id="rId40"/>
    <p:sldId id="318" r:id="rId41"/>
    <p:sldId id="273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C"/>
    <a:srgbClr val="484749"/>
    <a:srgbClr val="FF3300"/>
    <a:srgbClr val="CD1F26"/>
    <a:srgbClr val="EF4623"/>
    <a:srgbClr val="CC3F28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quediscorde.com/2012/09/27/the-70s-you-can-go-your-own-way/" TargetMode="External"/><Relationship Id="rId2" Type="http://schemas.openxmlformats.org/officeDocument/2006/relationships/hyperlink" Target="http://www.lawfulrebel.com/thinking-importa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app.compendium.com/uploads/user/e7c690e8-6ff9-102a-ac6d-e4aebca50425/5ff89cbc-ea1e-4ab0-b646-877369cad553/File/db1143146969d1d08c338d1fba5a2f8b/stages_of_machine_learning_lifecycle.png" TargetMode="External"/><Relationship Id="rId2" Type="http://schemas.openxmlformats.org/officeDocument/2006/relationships/hyperlink" Target="https://medium.com/ai-in-plain-english/ai-biggest-struggle-yet-no-streamlined-mlops-as-a-service-a4e4b42422a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-in-plain-english/ai-biggest-struggle-yet-no-streamlined-mlops-as-a-service-a4e4b42422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dium.com/ai-in-plain-english/ai-biggest-struggle-yet-no-streamlined-mlops-as-a-service-a4e4b42422a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tabricks/mlflow-infrastructure-for-a-complete-machine-learning-life-cycle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lflow.org/docs/latest/tracking.html#sftp-server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www.mlflow.org/docs/latest/tracking.html#ftp-serve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lflow.org/docs/latest/tracking.html#google-cloud-storage" TargetMode="External"/><Relationship Id="rId5" Type="http://schemas.openxmlformats.org/officeDocument/2006/relationships/hyperlink" Target="https://www.mlflow.org/docs/latest/tracking.html#azure-blob-storage" TargetMode="External"/><Relationship Id="rId10" Type="http://schemas.openxmlformats.org/officeDocument/2006/relationships/hyperlink" Target="https://www.mlflow.org/docs/latest/tracking.html#hdfs" TargetMode="External"/><Relationship Id="rId4" Type="http://schemas.openxmlformats.org/officeDocument/2006/relationships/hyperlink" Target="https://www.mlflow.org/docs/latest/tracking.html#amazon-s3" TargetMode="External"/><Relationship Id="rId9" Type="http://schemas.openxmlformats.org/officeDocument/2006/relationships/hyperlink" Target="https://www.mlflow.org/docs/latest/tracking.html#nf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infoq.com/presentations/mlflow-databricks/en/slides/sl15-1566324279744.jp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9OxXrt_TI&amp;t=504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czumar/mlflow-keras-ffnn-mnist/blob/master/ML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czumar/mlflow-keras-ffnn-mnist/blob/master/MLproject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mlflow-pydata-miamifinal-190110174529/95/mlflow-platform-for-complete-machine-learning-lifecycle-20-638.jpg?cb=1547142449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9OxXrt_TI&amp;t=504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mlflow-pydata-miamifinal-190110174529/95/mlflow-platform-for-complete-machine-learning-lifecycle-20-638.jpg?cb=1547142449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ndb.com/" TargetMode="External"/><Relationship Id="rId2" Type="http://schemas.openxmlformats.org/officeDocument/2006/relationships/hyperlink" Target="http://neptune.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lyaxon.com/" TargetMode="External"/><Relationship Id="rId5" Type="http://schemas.openxmlformats.org/officeDocument/2006/relationships/hyperlink" Target="https://valohai.com/" TargetMode="External"/><Relationship Id="rId4" Type="http://schemas.openxmlformats.org/officeDocument/2006/relationships/hyperlink" Target="https://www.comet.ml/sit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ploy-mlflow-with-docker-compose-8059f16b6039" TargetMode="External"/><Relationship Id="rId2" Type="http://schemas.openxmlformats.org/officeDocument/2006/relationships/hyperlink" Target="https://karimlahrichi.com/2020/03/13/add-authentication-to-mlflo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valohai.com/" TargetMode="External"/><Relationship Id="rId3" Type="http://schemas.openxmlformats.org/officeDocument/2006/relationships/hyperlink" Target="http://neptune.ai/" TargetMode="External"/><Relationship Id="rId7" Type="http://schemas.openxmlformats.org/officeDocument/2006/relationships/hyperlink" Target="https://www.comet.ml/site/" TargetMode="External"/><Relationship Id="rId2" Type="http://schemas.openxmlformats.org/officeDocument/2006/relationships/hyperlink" Target="https://mlflow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andb.com/" TargetMode="External"/><Relationship Id="rId5" Type="http://schemas.openxmlformats.org/officeDocument/2006/relationships/hyperlink" Target="https://github.com/dbczumar/mlflow-keras-ffnn-mnist/blob/master/MLproject" TargetMode="External"/><Relationship Id="rId4" Type="http://schemas.openxmlformats.org/officeDocument/2006/relationships/hyperlink" Target="https://www.youtube.com/watch?v=859OxXrt_TI&amp;t=504s" TargetMode="External"/><Relationship Id="rId9" Type="http://schemas.openxmlformats.org/officeDocument/2006/relationships/hyperlink" Target="https://polyax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champs-alliedcare.com/blog/learning-difficulties-in-children-dyslex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nwes.com/podcast/399-finding-time-and-energ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fulrebel.com/thinking-importan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quediscorde.com/2012/09/27/the-70s-you-can-go-your-own-way/" TargetMode="External"/><Relationship Id="rId2" Type="http://schemas.openxmlformats.org/officeDocument/2006/relationships/hyperlink" Target="http://www.lawfulrebel.com/thinking-importa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5FD2116-AB49-4537-9F80-EB87A0218794}"/>
              </a:ext>
            </a:extLst>
          </p:cNvPr>
          <p:cNvSpPr/>
          <p:nvPr/>
        </p:nvSpPr>
        <p:spPr>
          <a:xfrm>
            <a:off x="2390775" y="1563836"/>
            <a:ext cx="7562850" cy="2743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MLflow - A platform for the machine learning lifecycle | MLflow">
            <a:extLst>
              <a:ext uri="{FF2B5EF4-FFF2-40B4-BE49-F238E27FC236}">
                <a16:creationId xmlns:a16="http://schemas.microsoft.com/office/drawing/2014/main" id="{C6BE6186-2AD3-499F-876D-8FA95520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59074"/>
            <a:ext cx="7562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Şimdiye kadar onlarca kişi yüzlerce model üretti. 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6700112" y="6505957"/>
            <a:ext cx="549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https://lyriquediscorde.com/2012/09/27/the-70s-you-can-go-your-own-way/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856602" y="5023435"/>
            <a:ext cx="66688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There’s no central store to manage models </a:t>
            </a:r>
            <a:endParaRPr lang="tr-TR" sz="2800" b="1" dirty="0">
              <a:solidFill>
                <a:srgbClr val="404040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(their versions and stage transitions)</a:t>
            </a:r>
            <a:endParaRPr lang="tr-TR" sz="2800" dirty="0"/>
          </a:p>
        </p:txBody>
      </p:sp>
      <p:pic>
        <p:nvPicPr>
          <p:cNvPr id="5122" name="Picture 2" descr="Datanamic Repository - Collaborative Modeling for Teams">
            <a:extLst>
              <a:ext uri="{FF2B5EF4-FFF2-40B4-BE49-F238E27FC236}">
                <a16:creationId xmlns:a16="http://schemas.microsoft.com/office/drawing/2014/main" id="{77C1B923-426C-44B1-B87D-1C763944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15" y="1567113"/>
            <a:ext cx="4282116" cy="32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kış Çizelgesi: Çok Sayıda Belge 5">
            <a:extLst>
              <a:ext uri="{FF2B5EF4-FFF2-40B4-BE49-F238E27FC236}">
                <a16:creationId xmlns:a16="http://schemas.microsoft.com/office/drawing/2014/main" id="{4529C313-DD1B-4B30-900A-45A8A4BED387}"/>
              </a:ext>
            </a:extLst>
          </p:cNvPr>
          <p:cNvSpPr/>
          <p:nvPr/>
        </p:nvSpPr>
        <p:spPr>
          <a:xfrm>
            <a:off x="9329530" y="3657601"/>
            <a:ext cx="238540" cy="18553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Akış Çizelgesi: Çok Sayıda Belge 8">
            <a:extLst>
              <a:ext uri="{FF2B5EF4-FFF2-40B4-BE49-F238E27FC236}">
                <a16:creationId xmlns:a16="http://schemas.microsoft.com/office/drawing/2014/main" id="{2F2404A7-E903-4275-9F06-475B89B3D7D4}"/>
              </a:ext>
            </a:extLst>
          </p:cNvPr>
          <p:cNvSpPr/>
          <p:nvPr/>
        </p:nvSpPr>
        <p:spPr>
          <a:xfrm>
            <a:off x="9666473" y="365760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Akış Çizelgesi: Çok Sayıda Belge 9">
            <a:extLst>
              <a:ext uri="{FF2B5EF4-FFF2-40B4-BE49-F238E27FC236}">
                <a16:creationId xmlns:a16="http://schemas.microsoft.com/office/drawing/2014/main" id="{BBD58E68-35BC-40C1-A677-0D25D6E01525}"/>
              </a:ext>
            </a:extLst>
          </p:cNvPr>
          <p:cNvSpPr/>
          <p:nvPr/>
        </p:nvSpPr>
        <p:spPr>
          <a:xfrm>
            <a:off x="10003416" y="3657601"/>
            <a:ext cx="238540" cy="185530"/>
          </a:xfrm>
          <a:prstGeom prst="flowChartMulti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Çok Sayıda Belge 10">
            <a:extLst>
              <a:ext uri="{FF2B5EF4-FFF2-40B4-BE49-F238E27FC236}">
                <a16:creationId xmlns:a16="http://schemas.microsoft.com/office/drawing/2014/main" id="{465EB9D9-D83B-4323-BAE4-D93CFDA5ABF7}"/>
              </a:ext>
            </a:extLst>
          </p:cNvPr>
          <p:cNvSpPr/>
          <p:nvPr/>
        </p:nvSpPr>
        <p:spPr>
          <a:xfrm>
            <a:off x="9329530" y="385842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Akış Çizelgesi: Çok Sayıda Belge 11">
            <a:extLst>
              <a:ext uri="{FF2B5EF4-FFF2-40B4-BE49-F238E27FC236}">
                <a16:creationId xmlns:a16="http://schemas.microsoft.com/office/drawing/2014/main" id="{51B232CC-01BB-4EAF-87B4-28247A37E58A}"/>
              </a:ext>
            </a:extLst>
          </p:cNvPr>
          <p:cNvSpPr/>
          <p:nvPr/>
        </p:nvSpPr>
        <p:spPr>
          <a:xfrm>
            <a:off x="9666473" y="3858421"/>
            <a:ext cx="238540" cy="18553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Çok Sayıda Belge 12">
            <a:extLst>
              <a:ext uri="{FF2B5EF4-FFF2-40B4-BE49-F238E27FC236}">
                <a16:creationId xmlns:a16="http://schemas.microsoft.com/office/drawing/2014/main" id="{A3C2D327-F341-45F0-BA0D-2E89BF457A59}"/>
              </a:ext>
            </a:extLst>
          </p:cNvPr>
          <p:cNvSpPr/>
          <p:nvPr/>
        </p:nvSpPr>
        <p:spPr>
          <a:xfrm>
            <a:off x="10003416" y="3858421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kış Çizelgesi: Çok Sayıda Belge 13">
            <a:extLst>
              <a:ext uri="{FF2B5EF4-FFF2-40B4-BE49-F238E27FC236}">
                <a16:creationId xmlns:a16="http://schemas.microsoft.com/office/drawing/2014/main" id="{1162F7D1-9368-40D4-A93F-98E11916D1C4}"/>
              </a:ext>
            </a:extLst>
          </p:cNvPr>
          <p:cNvSpPr/>
          <p:nvPr/>
        </p:nvSpPr>
        <p:spPr>
          <a:xfrm>
            <a:off x="9329530" y="4067830"/>
            <a:ext cx="238540" cy="185530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Akış Çizelgesi: Çok Sayıda Belge 14">
            <a:extLst>
              <a:ext uri="{FF2B5EF4-FFF2-40B4-BE49-F238E27FC236}">
                <a16:creationId xmlns:a16="http://schemas.microsoft.com/office/drawing/2014/main" id="{72551384-8B0F-4BE1-80C3-D85E012C21BB}"/>
              </a:ext>
            </a:extLst>
          </p:cNvPr>
          <p:cNvSpPr/>
          <p:nvPr/>
        </p:nvSpPr>
        <p:spPr>
          <a:xfrm>
            <a:off x="9666473" y="4067830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kış Çizelgesi: Çok Sayıda Belge 15">
            <a:extLst>
              <a:ext uri="{FF2B5EF4-FFF2-40B4-BE49-F238E27FC236}">
                <a16:creationId xmlns:a16="http://schemas.microsoft.com/office/drawing/2014/main" id="{03A7FA8D-D7C4-4E9D-BD82-BB9F41FFD546}"/>
              </a:ext>
            </a:extLst>
          </p:cNvPr>
          <p:cNvSpPr/>
          <p:nvPr/>
        </p:nvSpPr>
        <p:spPr>
          <a:xfrm>
            <a:off x="10003416" y="4067830"/>
            <a:ext cx="238540" cy="185530"/>
          </a:xfrm>
          <a:prstGeom prst="flowChartMultidocument">
            <a:avLst/>
          </a:prstGeom>
          <a:solidFill>
            <a:srgbClr val="007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D562075-ED77-487E-8F5B-6DDEF3C5047B}"/>
              </a:ext>
            </a:extLst>
          </p:cNvPr>
          <p:cNvSpPr/>
          <p:nvPr/>
        </p:nvSpPr>
        <p:spPr>
          <a:xfrm>
            <a:off x="1463014" y="2981638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Kim bilir neredeler?</a:t>
            </a:r>
          </a:p>
        </p:txBody>
      </p:sp>
    </p:spTree>
    <p:extLst>
      <p:ext uri="{BB962C8B-B14F-4D97-AF65-F5344CB8AC3E}">
        <p14:creationId xmlns:p14="http://schemas.microsoft.com/office/powerpoint/2010/main" val="77496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Yapmakla bitmiyor ki. Çarkı sürekli döndürmelisin.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1233149" y="4895048"/>
            <a:ext cx="5107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more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automated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,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the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better</a:t>
            </a:r>
            <a:endParaRPr lang="tr-TR" sz="28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https://cdn.app.compendium.com/uploads/user/e7c690e8-6ff9-102a-ac6d-e4aebca50425/5ff89cbc-ea1e-4ab0-b646-877369cad553/File/db1143146969d1d08c338d1fba5a2f8b/stages_of_machine_learning_lifecycle.png</a:t>
            </a:r>
            <a:endParaRPr lang="tr-TR" sz="1200" dirty="0"/>
          </a:p>
          <a:p>
            <a:endParaRPr lang="tr-TR" sz="1200" dirty="0"/>
          </a:p>
        </p:txBody>
      </p:sp>
      <p:pic>
        <p:nvPicPr>
          <p:cNvPr id="1026" name="Picture 2" descr="7 Artificial Intelligence Trends and How They Work With ...">
            <a:extLst>
              <a:ext uri="{FF2B5EF4-FFF2-40B4-BE49-F238E27FC236}">
                <a16:creationId xmlns:a16="http://schemas.microsoft.com/office/drawing/2014/main" id="{1E4E8FCA-8C08-4637-A3A3-F2C815E8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2" y="879411"/>
            <a:ext cx="52101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2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13162" y="981674"/>
            <a:ext cx="55605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Bu model ne için yapılmıştı?</a:t>
            </a:r>
          </a:p>
          <a:p>
            <a:pPr algn="ctr"/>
            <a:r>
              <a:rPr lang="tr-TR" sz="3200" dirty="0">
                <a:latin typeface="Roboto"/>
              </a:rPr>
              <a:t>İş problemi neydi?</a:t>
            </a:r>
          </a:p>
          <a:p>
            <a:pPr algn="ctr"/>
            <a:r>
              <a:rPr lang="tr-TR" sz="3200" dirty="0">
                <a:latin typeface="Roboto"/>
              </a:rPr>
              <a:t>Kim ve ne zaman yapmıştı?</a:t>
            </a:r>
          </a:p>
          <a:p>
            <a:pPr algn="ctr"/>
            <a:r>
              <a:rPr lang="tr-TR" sz="3200" dirty="0" err="1">
                <a:latin typeface="Roboto"/>
              </a:rPr>
              <a:t>Hiper</a:t>
            </a:r>
            <a:r>
              <a:rPr lang="tr-TR" sz="3200" dirty="0">
                <a:latin typeface="Roboto"/>
              </a:rPr>
              <a:t> parametreler neydi?</a:t>
            </a:r>
          </a:p>
          <a:p>
            <a:pPr algn="ctr"/>
            <a:r>
              <a:rPr lang="tr-TR" sz="3200" dirty="0">
                <a:latin typeface="Roboto"/>
              </a:rPr>
              <a:t>Kodlar neydi?</a:t>
            </a:r>
          </a:p>
          <a:p>
            <a:pPr algn="ctr"/>
            <a:r>
              <a:rPr lang="tr-TR" sz="3200" dirty="0">
                <a:latin typeface="Roboto"/>
              </a:rPr>
              <a:t>Performans metriği neydi?</a:t>
            </a:r>
          </a:p>
          <a:p>
            <a:pPr algn="ctr"/>
            <a:r>
              <a:rPr lang="tr-TR" sz="3200" dirty="0">
                <a:latin typeface="Roboto"/>
              </a:rPr>
              <a:t>Açıklaması vs. var mı?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1100101" y="4895048"/>
            <a:ext cx="5373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A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lineage</a:t>
            </a:r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is a must for every model</a:t>
            </a:r>
            <a:endParaRPr lang="tr-TR" sz="2800" dirty="0"/>
          </a:p>
        </p:txBody>
      </p:sp>
      <p:pic>
        <p:nvPicPr>
          <p:cNvPr id="9218" name="Picture 2" descr="AI's Biggest Struggle Yet — No Streamlined MLOps as a Service">
            <a:extLst>
              <a:ext uri="{FF2B5EF4-FFF2-40B4-BE49-F238E27FC236}">
                <a16:creationId xmlns:a16="http://schemas.microsoft.com/office/drawing/2014/main" id="{0D2CAF62-25CA-49CD-AED5-0F5D5F63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93" y="1158433"/>
            <a:ext cx="4756959" cy="42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https://medium.com/ai-in-plain-english/ai-biggest-struggle-yet-no-streamlined-mlops-as-a-service-a4e4b42422ae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21469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72600" y="1526799"/>
            <a:ext cx="5182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Modeli Spark ile mi geliştirmiştik? </a:t>
            </a:r>
          </a:p>
          <a:p>
            <a:pPr algn="ctr"/>
            <a:r>
              <a:rPr lang="tr-TR" sz="3200" dirty="0">
                <a:latin typeface="Roboto"/>
              </a:rPr>
              <a:t>Java ile mi sunacaktık?</a:t>
            </a:r>
          </a:p>
          <a:p>
            <a:pPr algn="ctr"/>
            <a:r>
              <a:rPr lang="tr-TR" sz="3200" dirty="0">
                <a:latin typeface="Roboto"/>
              </a:rPr>
              <a:t>Telefonda da mı çalışacaktı?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594489" y="4767667"/>
            <a:ext cx="8127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No tool and framework alone can handle all lifecycle</a:t>
            </a:r>
            <a:endParaRPr lang="tr-TR" sz="28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00F3C62-971E-4545-80A0-B7AFCD888C0E}"/>
              </a:ext>
            </a:extLst>
          </p:cNvPr>
          <p:cNvSpPr/>
          <p:nvPr/>
        </p:nvSpPr>
        <p:spPr>
          <a:xfrm>
            <a:off x="4364182" y="6284654"/>
            <a:ext cx="782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2"/>
              </a:rPr>
              <a:t>Görsel: https://medium.com/ai-in-plain-english/ai-biggest-struggle-yet-no-streamlined-mlops-as-a-service-a4e4b42422ae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B82BCF2-5740-409B-B8F3-D4816AD0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57" y="1567113"/>
            <a:ext cx="1400370" cy="9907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988719D-E5AF-469A-B48D-2059072A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05" y="2889987"/>
            <a:ext cx="1371791" cy="6954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DD6F952-E38E-47D1-8445-CCF0814E4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303" y="2936130"/>
            <a:ext cx="1124107" cy="93358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6D0AB35-7D93-45EB-8851-F3D9358C3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405" y="4091207"/>
            <a:ext cx="136226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567030" y="296347"/>
            <a:ext cx="9057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Peki tüm bu güçlükleri tek başına ele alan bir şey var mı?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504580" y="1534840"/>
            <a:ext cx="5182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Herkes kendi işini görmeye çalışmış.</a:t>
            </a:r>
          </a:p>
          <a:p>
            <a:pPr algn="ctr"/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Facebook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FBLearner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</a:t>
            </a:r>
          </a:p>
          <a:p>
            <a:pPr algn="ctr"/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Uber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Michelangelo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</a:t>
            </a:r>
          </a:p>
          <a:p>
            <a:pPr algn="ctr"/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Google TFX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3301801" y="4520241"/>
            <a:ext cx="628088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Bazı algoritma ve </a:t>
            </a:r>
            <a:r>
              <a:rPr lang="tr-TR" sz="28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frameworkler</a:t>
            </a:r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ile kısıtlı,</a:t>
            </a:r>
          </a:p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Geliştirici şirketin kendi yapısına özgü,</a:t>
            </a:r>
          </a:p>
          <a:p>
            <a:pPr algn="ctr"/>
            <a:r>
              <a:rPr lang="tr-TR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Tamamen açık kaynak değil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3438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03427" y="2879546"/>
            <a:ext cx="9821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Açık kaynaklıdır.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Prensip olarak;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Herhangi bir ML kütüphanesi veya diliyle çalışabilir.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Her ortamda aynı çalışır.</a:t>
            </a:r>
          </a:p>
          <a:p>
            <a:pPr marL="914400" lvl="1" indent="-457200">
              <a:buFontTx/>
              <a:buChar char="–"/>
            </a:pP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1 kişiden 1000+ kişinin çalışacağı şekilde tasarlanmıştır.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A0BF3828-F408-4D08-8355-6DF718211A27}"/>
              </a:ext>
            </a:extLst>
          </p:cNvPr>
          <p:cNvGrpSpPr/>
          <p:nvPr/>
        </p:nvGrpSpPr>
        <p:grpSpPr>
          <a:xfrm>
            <a:off x="3504580" y="351224"/>
            <a:ext cx="4819426" cy="1936377"/>
            <a:chOff x="268941" y="2700169"/>
            <a:chExt cx="4819426" cy="1936377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762F821B-6EF3-47D8-B683-B3458C4F7A39}"/>
                </a:ext>
              </a:extLst>
            </p:cNvPr>
            <p:cNvSpPr/>
            <p:nvPr/>
          </p:nvSpPr>
          <p:spPr>
            <a:xfrm>
              <a:off x="268941" y="2700169"/>
              <a:ext cx="4819426" cy="19363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Picture 2" descr="MLflow - A platform for the machine learning lifecycle | MLflow">
              <a:extLst>
                <a:ext uri="{FF2B5EF4-FFF2-40B4-BE49-F238E27FC236}">
                  <a16:creationId xmlns:a16="http://schemas.microsoft.com/office/drawing/2014/main" id="{F22FBC95-FE9D-4CE9-A9EF-B21B22CEA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4" y="2847723"/>
              <a:ext cx="4595084" cy="1672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36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567029" y="1253778"/>
            <a:ext cx="905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Bu projenin arkasında kim var?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504580" y="2320148"/>
            <a:ext cx="5182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Databricks</a:t>
            </a:r>
            <a:r>
              <a:rPr lang="tr-TR" sz="32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mühendisleri tarafından başlatıldı ve kısa sürede bir çok firma destek verdi.</a:t>
            </a:r>
          </a:p>
        </p:txBody>
      </p:sp>
    </p:spTree>
    <p:extLst>
      <p:ext uri="{BB962C8B-B14F-4D97-AF65-F5344CB8AC3E}">
        <p14:creationId xmlns:p14="http://schemas.microsoft.com/office/powerpoint/2010/main" val="15973062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Temel Bileşenler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3045185" y="1252494"/>
            <a:ext cx="6101629" cy="402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4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 </a:t>
            </a:r>
            <a:r>
              <a:rPr lang="tr-TR" sz="4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Tracking</a:t>
            </a:r>
            <a:r>
              <a:rPr lang="tr-TR" sz="4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4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 </a:t>
            </a:r>
            <a:r>
              <a:rPr lang="tr-TR" sz="4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Projects</a:t>
            </a:r>
            <a:endParaRPr lang="tr-TR" sz="4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4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MLflow </a:t>
            </a:r>
            <a:r>
              <a:rPr lang="tr-TR" sz="4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Models</a:t>
            </a:r>
            <a:endParaRPr lang="tr-TR" sz="4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4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Model </a:t>
            </a:r>
            <a:r>
              <a:rPr lang="tr-TR" sz="4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Registry</a:t>
            </a:r>
            <a:endParaRPr lang="tr-TR" sz="4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869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Temel Bileşenler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886164"/>
            <a:ext cx="9338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Hepsi uyumlu çalışır ancak bağımsız olarak kullanılabilirler.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Örneğin sadece geliştirilen modellerin ve edinilen tecrübelerin takip edilmesi için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Tracking</a:t>
            </a:r>
            <a:r>
              <a:rPr lang="tr-TR" sz="3200" dirty="0">
                <a:latin typeface="Roboto"/>
              </a:rPr>
              <a:t> kullanılabilir.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05147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02558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829276" y="1641816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Mlflow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nedir?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18491" y="2538319"/>
            <a:ext cx="933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Açık kaynaklı bir makine öğrenmesi hayat döngüsü platformudur.</a:t>
            </a:r>
          </a:p>
        </p:txBody>
      </p:sp>
    </p:spTree>
    <p:extLst>
      <p:ext uri="{BB962C8B-B14F-4D97-AF65-F5344CB8AC3E}">
        <p14:creationId xmlns:p14="http://schemas.microsoft.com/office/powerpoint/2010/main" val="27681356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886164"/>
            <a:ext cx="9338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Parametreleri ve sonuçları kaydetmek ve karşılaştırmak için deneyimler saklanır.</a:t>
            </a:r>
          </a:p>
          <a:p>
            <a:endParaRPr lang="tr-TR" sz="3200" dirty="0">
              <a:latin typeface="Roboto"/>
            </a:endParaRPr>
          </a:p>
        </p:txBody>
      </p:sp>
      <p:pic>
        <p:nvPicPr>
          <p:cNvPr id="10242" name="Picture 2" descr="MLflow: Infrastructure for a Complete Machine Learning Life Cycle">
            <a:extLst>
              <a:ext uri="{FF2B5EF4-FFF2-40B4-BE49-F238E27FC236}">
                <a16:creationId xmlns:a16="http://schemas.microsoft.com/office/drawing/2014/main" id="{CC54C1E2-4DE7-43EC-9B14-0AAD1ACD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77" y="1953151"/>
            <a:ext cx="7485609" cy="42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BAA9D98F-723E-4770-89B1-BAE212F56D5F}"/>
              </a:ext>
            </a:extLst>
          </p:cNvPr>
          <p:cNvSpPr/>
          <p:nvPr/>
        </p:nvSpPr>
        <p:spPr>
          <a:xfrm>
            <a:off x="4842163" y="6279612"/>
            <a:ext cx="7349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https://www.slideshare.net/databricks/mlflow-infrastructure-for-a-complete-machine-learning-life-cycle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817694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1080128"/>
            <a:ext cx="9338982" cy="489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Parameters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Model </a:t>
            </a:r>
            <a:r>
              <a:rPr lang="tr-TR" sz="3200" dirty="0" err="1">
                <a:latin typeface="Roboto"/>
              </a:rPr>
              <a:t>hiperparametreleri</a:t>
            </a:r>
            <a:endParaRPr lang="tr-TR" sz="3200" dirty="0">
              <a:latin typeface="Roboto"/>
            </a:endParaRP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Metrics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Kullanılan metrikler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Source:</a:t>
            </a:r>
            <a:r>
              <a:rPr lang="tr-TR" sz="3200" dirty="0">
                <a:latin typeface="Roboto"/>
              </a:rPr>
              <a:t> Kaynak kodlar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Version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Her eğitim denemesini versiyonlar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Artifacts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Dosya, veri ve modeller (</a:t>
            </a:r>
            <a:r>
              <a:rPr lang="tr-TR" sz="3200" dirty="0" err="1">
                <a:latin typeface="Roboto"/>
              </a:rPr>
              <a:t>reproducibility</a:t>
            </a:r>
            <a:r>
              <a:rPr lang="tr-TR" sz="3200" dirty="0">
                <a:latin typeface="Roboto"/>
              </a:rPr>
              <a:t>)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Tags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and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Notes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: </a:t>
            </a:r>
            <a:r>
              <a:rPr lang="tr-TR" sz="3200" dirty="0">
                <a:latin typeface="Roboto"/>
              </a:rPr>
              <a:t>İlave bilgiler/notlar eklenebilir. Örneğin bu çalışmanın hangi iş problemi ve insanı ile ilgili olduğu.</a:t>
            </a:r>
          </a:p>
        </p:txBody>
      </p:sp>
    </p:spTree>
    <p:extLst>
      <p:ext uri="{BB962C8B-B14F-4D97-AF65-F5344CB8AC3E}">
        <p14:creationId xmlns:p14="http://schemas.microsoft.com/office/powerpoint/2010/main" val="30123215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1080128"/>
            <a:ext cx="9338982" cy="167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Bilgiler nereye kaydedilir?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3200" dirty="0">
                <a:latin typeface="Roboto"/>
              </a:rPr>
              <a:t>Eğitim ortamında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ML_FLOW_TRACKING_URI </a:t>
            </a:r>
            <a:r>
              <a:rPr lang="tr-TR" sz="3200" dirty="0">
                <a:latin typeface="Roboto"/>
              </a:rPr>
              <a:t>değişkeninde belirtilen sunucuya gönderilir.</a:t>
            </a:r>
            <a:endParaRPr lang="tr-TR" sz="32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8E57F560-37A8-4EB2-AEC6-70ACC319D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90540" y="2874719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FB3BD899-6C11-42C0-8B54-8FA9AD3A101E}"/>
              </a:ext>
            </a:extLst>
          </p:cNvPr>
          <p:cNvGrpSpPr/>
          <p:nvPr/>
        </p:nvGrpSpPr>
        <p:grpSpPr>
          <a:xfrm>
            <a:off x="4866382" y="3559039"/>
            <a:ext cx="3097323" cy="2311418"/>
            <a:chOff x="4903333" y="4101388"/>
            <a:chExt cx="3097323" cy="2311418"/>
          </a:xfrm>
        </p:grpSpPr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04FE2DE-83F9-4688-8EE8-AD677A46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91" y="4508444"/>
              <a:ext cx="1232281" cy="1904362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41E4F057-2386-4680-A2E8-85F7DC22887E}"/>
                </a:ext>
              </a:extLst>
            </p:cNvPr>
            <p:cNvSpPr/>
            <p:nvPr/>
          </p:nvSpPr>
          <p:spPr>
            <a:xfrm>
              <a:off x="4903333" y="4101388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ML_FLOW_TRACKING Server</a:t>
              </a:r>
              <a:endParaRPr lang="tr-TR" dirty="0"/>
            </a:p>
          </p:txBody>
        </p:sp>
      </p:grpSp>
      <p:pic>
        <p:nvPicPr>
          <p:cNvPr id="14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131A9410-B1D1-47A3-9745-94E3DF9A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264185" y="2874719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74A0CC98-CA67-44CC-B7BF-419490705014}"/>
              </a:ext>
            </a:extLst>
          </p:cNvPr>
          <p:cNvSpPr/>
          <p:nvPr/>
        </p:nvSpPr>
        <p:spPr>
          <a:xfrm rot="1034516">
            <a:off x="3093985" y="4332927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2454DF1B-8219-478D-9E26-717346C328F1}"/>
              </a:ext>
            </a:extLst>
          </p:cNvPr>
          <p:cNvSpPr/>
          <p:nvPr/>
        </p:nvSpPr>
        <p:spPr>
          <a:xfrm rot="9129051">
            <a:off x="6971095" y="4247610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6FAB75F-E931-4CA5-9B2B-5A97008AAAB3}"/>
              </a:ext>
            </a:extLst>
          </p:cNvPr>
          <p:cNvSpPr/>
          <p:nvPr/>
        </p:nvSpPr>
        <p:spPr>
          <a:xfrm>
            <a:off x="5897476" y="5308016"/>
            <a:ext cx="3185487" cy="120032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Entity</a:t>
            </a:r>
            <a:r>
              <a: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</a:t>
            </a:r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Metadata</a:t>
            </a:r>
            <a:r>
              <a: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) </a:t>
            </a:r>
            <a:r>
              <a:rPr lang="tr-TR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Store</a:t>
            </a:r>
            <a:endParaRPr lang="tr-TR" b="1" u="sng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tr-TR" dirty="0" err="1">
                <a:latin typeface="Roboto"/>
              </a:rPr>
              <a:t>FileStore</a:t>
            </a:r>
            <a:r>
              <a:rPr lang="tr-TR" dirty="0">
                <a:latin typeface="Roboto"/>
              </a:rPr>
              <a:t> (</a:t>
            </a:r>
            <a:r>
              <a:rPr lang="tr-TR" dirty="0" err="1">
                <a:latin typeface="Roboto"/>
              </a:rPr>
              <a:t>local</a:t>
            </a:r>
            <a:r>
              <a:rPr lang="tr-TR" dirty="0">
                <a:latin typeface="Roboto"/>
              </a:rPr>
              <a:t> file </a:t>
            </a:r>
            <a:r>
              <a:rPr lang="tr-TR" dirty="0" err="1">
                <a:latin typeface="Roboto"/>
              </a:rPr>
              <a:t>system</a:t>
            </a:r>
            <a:r>
              <a:rPr lang="tr-TR" dirty="0">
                <a:latin typeface="Roboto"/>
              </a:rPr>
              <a:t>), </a:t>
            </a:r>
          </a:p>
          <a:p>
            <a:r>
              <a:rPr lang="tr-TR" dirty="0" err="1">
                <a:latin typeface="Roboto"/>
              </a:rPr>
              <a:t>SQLStore</a:t>
            </a:r>
            <a:r>
              <a:rPr lang="tr-TR" dirty="0">
                <a:latin typeface="Roboto"/>
              </a:rPr>
              <a:t> (</a:t>
            </a:r>
            <a:r>
              <a:rPr lang="tr-TR" dirty="0" err="1">
                <a:latin typeface="Roboto"/>
              </a:rPr>
              <a:t>SQLAlchemy</a:t>
            </a:r>
            <a:r>
              <a:rPr lang="tr-TR" dirty="0">
                <a:latin typeface="Roboto"/>
              </a:rPr>
              <a:t> ile), </a:t>
            </a:r>
          </a:p>
          <a:p>
            <a:r>
              <a:rPr lang="tr-TR" dirty="0">
                <a:latin typeface="Roboto"/>
              </a:rPr>
              <a:t>REST </a:t>
            </a:r>
            <a:r>
              <a:rPr lang="tr-TR" dirty="0" err="1">
                <a:latin typeface="Roboto"/>
              </a:rPr>
              <a:t>Store</a:t>
            </a:r>
            <a:endParaRPr lang="tr-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DF9877F-05F1-41DF-B49A-88954F840C8F}"/>
              </a:ext>
            </a:extLst>
          </p:cNvPr>
          <p:cNvSpPr/>
          <p:nvPr/>
        </p:nvSpPr>
        <p:spPr>
          <a:xfrm>
            <a:off x="9318829" y="5170558"/>
            <a:ext cx="2111347" cy="156966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r-TR" sz="1600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Artifact</a:t>
            </a:r>
            <a:r>
              <a:rPr lang="tr-TR" sz="1600" b="1" u="sng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1600" b="1" u="sng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Store</a:t>
            </a:r>
            <a:endParaRPr lang="tr-TR" sz="1600" b="1" u="sng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tr-TR" sz="1600" dirty="0">
                <a:hlinkClick r:id="rId4"/>
              </a:rPr>
              <a:t>Amazon S3</a:t>
            </a:r>
            <a:endParaRPr lang="tr-TR" sz="1600" dirty="0"/>
          </a:p>
          <a:p>
            <a:r>
              <a:rPr lang="tr-TR" sz="1600" dirty="0" err="1">
                <a:hlinkClick r:id="rId5"/>
              </a:rPr>
              <a:t>Azure</a:t>
            </a:r>
            <a:r>
              <a:rPr lang="tr-TR" sz="1600" dirty="0">
                <a:hlinkClick r:id="rId5"/>
              </a:rPr>
              <a:t> </a:t>
            </a:r>
            <a:r>
              <a:rPr lang="tr-TR" sz="1600" dirty="0" err="1">
                <a:hlinkClick r:id="rId5"/>
              </a:rPr>
              <a:t>Blob</a:t>
            </a:r>
            <a:r>
              <a:rPr lang="tr-TR" sz="1600" dirty="0">
                <a:hlinkClick r:id="rId5"/>
              </a:rPr>
              <a:t> Storage</a:t>
            </a:r>
            <a:endParaRPr lang="tr-TR" sz="1600" dirty="0"/>
          </a:p>
          <a:p>
            <a:r>
              <a:rPr lang="tr-TR" sz="1600" dirty="0">
                <a:hlinkClick r:id="rId6"/>
              </a:rPr>
              <a:t>Google </a:t>
            </a:r>
            <a:r>
              <a:rPr lang="tr-TR" sz="1600" dirty="0" err="1">
                <a:hlinkClick r:id="rId6"/>
              </a:rPr>
              <a:t>Cloud</a:t>
            </a:r>
            <a:r>
              <a:rPr lang="tr-TR" sz="1600" dirty="0">
                <a:hlinkClick r:id="rId6"/>
              </a:rPr>
              <a:t> Storage</a:t>
            </a:r>
            <a:endParaRPr lang="tr-TR" sz="1600" dirty="0"/>
          </a:p>
          <a:p>
            <a:r>
              <a:rPr lang="tr-TR" sz="1600" dirty="0">
                <a:hlinkClick r:id="rId7"/>
              </a:rPr>
              <a:t>FTP server</a:t>
            </a:r>
            <a:r>
              <a:rPr lang="tr-TR" sz="1600" dirty="0"/>
              <a:t>, </a:t>
            </a:r>
            <a:r>
              <a:rPr lang="tr-TR" sz="1600" dirty="0">
                <a:hlinkClick r:id="rId8"/>
              </a:rPr>
              <a:t>SFTP Server</a:t>
            </a:r>
            <a:endParaRPr lang="tr-TR" sz="1600" dirty="0"/>
          </a:p>
          <a:p>
            <a:r>
              <a:rPr lang="tr-TR" sz="1600" dirty="0">
                <a:hlinkClick r:id="rId9"/>
              </a:rPr>
              <a:t>NFS</a:t>
            </a:r>
            <a:r>
              <a:rPr lang="tr-TR" sz="1600" dirty="0"/>
              <a:t>, </a:t>
            </a:r>
            <a:r>
              <a:rPr lang="tr-TR" sz="1600" dirty="0">
                <a:hlinkClick r:id="rId10"/>
              </a:rPr>
              <a:t>HDFS</a:t>
            </a:r>
            <a:endParaRPr lang="tr-TR" sz="16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2D6A9D8-9932-47F7-A344-B9166024D5B6}"/>
              </a:ext>
            </a:extLst>
          </p:cNvPr>
          <p:cNvSpPr txBox="1"/>
          <p:nvPr/>
        </p:nvSpPr>
        <p:spPr>
          <a:xfrm>
            <a:off x="18116" y="4984751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mlflow</a:t>
            </a:r>
            <a:r>
              <a:rPr lang="tr-TR" sz="1400" dirty="0">
                <a:latin typeface="Consolas" panose="020B0609020204030204" pitchFamily="49" charset="0"/>
              </a:rPr>
              <a:t> server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backend-store-uri</a:t>
            </a:r>
            <a:r>
              <a:rPr lang="tr-TR" sz="1400" dirty="0">
                <a:latin typeface="Consolas" panose="020B0609020204030204" pitchFamily="49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</a:rPr>
              <a:t>mnt</a:t>
            </a:r>
            <a:r>
              <a:rPr lang="tr-TR" sz="1400" dirty="0">
                <a:latin typeface="Consolas" panose="020B0609020204030204" pitchFamily="49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</a:rPr>
              <a:t>persistent</a:t>
            </a:r>
            <a:r>
              <a:rPr lang="tr-TR" sz="1400" dirty="0">
                <a:latin typeface="Consolas" panose="020B0609020204030204" pitchFamily="49" charset="0"/>
              </a:rPr>
              <a:t>-disk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default-artifact-root</a:t>
            </a:r>
            <a:r>
              <a:rPr lang="tr-TR" sz="1400" dirty="0">
                <a:latin typeface="Consolas" panose="020B0609020204030204" pitchFamily="49" charset="0"/>
              </a:rPr>
              <a:t> s3://my-mlflow-bucket/ \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    --</a:t>
            </a:r>
            <a:r>
              <a:rPr lang="tr-TR" sz="1400" dirty="0" err="1">
                <a:latin typeface="Consolas" panose="020B0609020204030204" pitchFamily="49" charset="0"/>
              </a:rPr>
              <a:t>host</a:t>
            </a:r>
            <a:r>
              <a:rPr lang="tr-TR" sz="1400" dirty="0">
                <a:latin typeface="Consolas" panose="020B0609020204030204" pitchFamily="49" charset="0"/>
              </a:rPr>
              <a:t> 0.0.0.0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D47A75E-6F2B-4E0B-AA9B-B260AD419978}"/>
              </a:ext>
            </a:extLst>
          </p:cNvPr>
          <p:cNvCxnSpPr>
            <a:cxnSpLocks/>
          </p:cNvCxnSpPr>
          <p:nvPr/>
        </p:nvCxnSpPr>
        <p:spPr>
          <a:xfrm>
            <a:off x="2361363" y="5406013"/>
            <a:ext cx="3928905" cy="291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37BFF45-AB11-4746-A2B6-2D8C65B00DB8}"/>
              </a:ext>
            </a:extLst>
          </p:cNvPr>
          <p:cNvCxnSpPr>
            <a:cxnSpLocks/>
          </p:cNvCxnSpPr>
          <p:nvPr/>
        </p:nvCxnSpPr>
        <p:spPr>
          <a:xfrm>
            <a:off x="2642716" y="5576835"/>
            <a:ext cx="6893170" cy="120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15294D8D-54A7-4D84-87FE-C7B8D52DE2F2}"/>
              </a:ext>
            </a:extLst>
          </p:cNvPr>
          <p:cNvCxnSpPr>
            <a:cxnSpLocks/>
          </p:cNvCxnSpPr>
          <p:nvPr/>
        </p:nvCxnSpPr>
        <p:spPr>
          <a:xfrm flipV="1">
            <a:off x="1889090" y="4582049"/>
            <a:ext cx="4008386" cy="119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0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Örnek Mimari</a:t>
            </a:r>
          </a:p>
        </p:txBody>
      </p:sp>
      <p:pic>
        <p:nvPicPr>
          <p:cNvPr id="1026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8E57F560-37A8-4EB2-AEC6-70ACC319D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784358" y="777443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FB3BD899-6C11-42C0-8B54-8FA9AD3A101E}"/>
              </a:ext>
            </a:extLst>
          </p:cNvPr>
          <p:cNvGrpSpPr/>
          <p:nvPr/>
        </p:nvGrpSpPr>
        <p:grpSpPr>
          <a:xfrm>
            <a:off x="4660200" y="1461763"/>
            <a:ext cx="3097323" cy="2311418"/>
            <a:chOff x="4903333" y="4101388"/>
            <a:chExt cx="3097323" cy="2311418"/>
          </a:xfrm>
        </p:grpSpPr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04FE2DE-83F9-4688-8EE8-AD677A46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91" y="4508444"/>
              <a:ext cx="1232281" cy="1904362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41E4F057-2386-4680-A2E8-85F7DC22887E}"/>
                </a:ext>
              </a:extLst>
            </p:cNvPr>
            <p:cNvSpPr/>
            <p:nvPr/>
          </p:nvSpPr>
          <p:spPr>
            <a:xfrm>
              <a:off x="4903333" y="4101388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ML_FLOW_TRACKING Server</a:t>
              </a:r>
              <a:endParaRPr lang="tr-TR" dirty="0"/>
            </a:p>
          </p:txBody>
        </p:sp>
      </p:grpSp>
      <p:pic>
        <p:nvPicPr>
          <p:cNvPr id="14" name="Picture 2" descr="Woman behind laptop Royalty Free Vector Image - VectorStock">
            <a:extLst>
              <a:ext uri="{FF2B5EF4-FFF2-40B4-BE49-F238E27FC236}">
                <a16:creationId xmlns:a16="http://schemas.microsoft.com/office/drawing/2014/main" id="{131A9410-B1D1-47A3-9745-94E3DF9A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2921" r="4298" b="20809"/>
          <a:stretch/>
        </p:blipFill>
        <p:spPr bwMode="auto">
          <a:xfrm>
            <a:off x="9058003" y="777443"/>
            <a:ext cx="2372173" cy="1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74A0CC98-CA67-44CC-B7BF-419490705014}"/>
              </a:ext>
            </a:extLst>
          </p:cNvPr>
          <p:cNvSpPr/>
          <p:nvPr/>
        </p:nvSpPr>
        <p:spPr>
          <a:xfrm rot="1034516">
            <a:off x="2887803" y="2235651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2454DF1B-8219-478D-9E26-717346C328F1}"/>
              </a:ext>
            </a:extLst>
          </p:cNvPr>
          <p:cNvSpPr/>
          <p:nvPr/>
        </p:nvSpPr>
        <p:spPr>
          <a:xfrm rot="9129051">
            <a:off x="6764913" y="2150334"/>
            <a:ext cx="2396836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64640C4F-CE10-4AFA-90DC-C672DC171C3B}"/>
              </a:ext>
            </a:extLst>
          </p:cNvPr>
          <p:cNvGrpSpPr/>
          <p:nvPr/>
        </p:nvGrpSpPr>
        <p:grpSpPr>
          <a:xfrm>
            <a:off x="2936516" y="4130402"/>
            <a:ext cx="2698175" cy="2426209"/>
            <a:chOff x="1807443" y="4134873"/>
            <a:chExt cx="2698175" cy="2426209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B6FAB75F-E931-4CA5-9B2B-5A97008AAAB3}"/>
                </a:ext>
              </a:extLst>
            </p:cNvPr>
            <p:cNvSpPr/>
            <p:nvPr/>
          </p:nvSpPr>
          <p:spPr>
            <a:xfrm>
              <a:off x="1807443" y="4134873"/>
              <a:ext cx="2698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Entity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 (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Metadata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) 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Store</a:t>
              </a:r>
              <a:endPara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endParaRPr>
            </a:p>
          </p:txBody>
        </p: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DAA303F0-FE2C-45DE-83D3-DBCEC4C11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790" y="4504942"/>
              <a:ext cx="1849322" cy="205614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296E12CF-64E2-4252-AA7A-1479875C9FE4}"/>
              </a:ext>
            </a:extLst>
          </p:cNvPr>
          <p:cNvGrpSpPr/>
          <p:nvPr/>
        </p:nvGrpSpPr>
        <p:grpSpPr>
          <a:xfrm>
            <a:off x="6557311" y="4161812"/>
            <a:ext cx="3200400" cy="2160032"/>
            <a:chOff x="6195241" y="4315068"/>
            <a:chExt cx="3200400" cy="2160032"/>
          </a:xfrm>
        </p:grpSpPr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4DF9877F-05F1-41DF-B49A-88954F840C8F}"/>
                </a:ext>
              </a:extLst>
            </p:cNvPr>
            <p:cNvSpPr/>
            <p:nvPr/>
          </p:nvSpPr>
          <p:spPr>
            <a:xfrm>
              <a:off x="6972139" y="4315068"/>
              <a:ext cx="164660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Artifact</a:t>
              </a:r>
              <a:r>
                <a:rPr lang="tr-TR" b="1" u="sng" dirty="0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 </a:t>
              </a:r>
              <a:r>
                <a:rPr lang="tr-TR" b="1" u="sng" dirty="0" err="1">
                  <a:solidFill>
                    <a:schemeClr val="accent1">
                      <a:lumMod val="75000"/>
                    </a:schemeClr>
                  </a:solidFill>
                  <a:latin typeface="Roboto"/>
                </a:rPr>
                <a:t>Store</a:t>
              </a:r>
              <a:endParaRPr lang="tr-TR" b="1" u="sng" dirty="0">
                <a:solidFill>
                  <a:schemeClr val="accent1">
                    <a:lumMod val="75000"/>
                  </a:schemeClr>
                </a:solidFill>
                <a:latin typeface="Roboto"/>
              </a:endParaRPr>
            </a:p>
          </p:txBody>
        </p:sp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D30D44EC-F486-4FF1-90CA-61F438A6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41" y="4684400"/>
              <a:ext cx="3200400" cy="1790700"/>
            </a:xfrm>
            <a:prstGeom prst="rect">
              <a:avLst/>
            </a:prstGeom>
          </p:spPr>
        </p:pic>
      </p:grp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70BB2D73-EEC4-4A14-A34E-A81E84AEF44E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4285604" y="3773181"/>
            <a:ext cx="1722095" cy="35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7810461-E635-461E-8B3A-3C5D369C3AC9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007699" y="3773181"/>
            <a:ext cx="2149813" cy="38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4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1.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Tracking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1080128"/>
            <a:ext cx="9338982" cy="27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Stateless</a:t>
            </a:r>
            <a:r>
              <a:rPr lang="tr-TR" sz="3200" dirty="0">
                <a:latin typeface="Roboto"/>
              </a:rPr>
              <a:t> olduğu için ölçeklenebilir. </a:t>
            </a:r>
            <a:r>
              <a:rPr lang="tr-TR" sz="3200" dirty="0" err="1">
                <a:latin typeface="Roboto"/>
              </a:rPr>
              <a:t>Cloud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native</a:t>
            </a:r>
            <a:r>
              <a:rPr lang="tr-TR" sz="3200" dirty="0">
                <a:latin typeface="Roboto"/>
              </a:rPr>
              <a:t> trendine uygundur.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Artifacts</a:t>
            </a:r>
            <a:r>
              <a:rPr lang="tr-TR" sz="3200" dirty="0">
                <a:latin typeface="Roboto"/>
              </a:rPr>
              <a:t> model ve dosyalardır.</a:t>
            </a:r>
          </a:p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Jenkins</a:t>
            </a:r>
            <a:r>
              <a:rPr lang="tr-TR" sz="3200" dirty="0">
                <a:latin typeface="Roboto"/>
              </a:rPr>
              <a:t> gibi </a:t>
            </a:r>
            <a:r>
              <a:rPr lang="tr-TR" sz="3200" dirty="0" err="1">
                <a:latin typeface="Roboto"/>
              </a:rPr>
              <a:t>devops</a:t>
            </a:r>
            <a:r>
              <a:rPr lang="tr-TR" sz="3200" dirty="0">
                <a:latin typeface="Roboto"/>
              </a:rPr>
              <a:t>/otomasyon araçlarıyla uyumlu çalışır.</a:t>
            </a:r>
          </a:p>
        </p:txBody>
      </p:sp>
    </p:spTree>
    <p:extLst>
      <p:ext uri="{BB962C8B-B14F-4D97-AF65-F5344CB8AC3E}">
        <p14:creationId xmlns:p14="http://schemas.microsoft.com/office/powerpoint/2010/main" val="292486150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1726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2766930" y="433693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4BC2352-D160-467A-8AEB-D01BEEA527E6}"/>
              </a:ext>
            </a:extLst>
          </p:cNvPr>
          <p:cNvSpPr txBox="1"/>
          <p:nvPr/>
        </p:nvSpPr>
        <p:spPr>
          <a:xfrm>
            <a:off x="996373" y="1018468"/>
            <a:ext cx="1001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ML kodunu paylaşmak veya canlı ortama (</a:t>
            </a:r>
            <a:r>
              <a:rPr lang="tr-TR" sz="3200" dirty="0" err="1">
                <a:latin typeface="Roboto"/>
              </a:rPr>
              <a:t>production</a:t>
            </a:r>
            <a:r>
              <a:rPr lang="tr-TR" sz="3200" dirty="0">
                <a:latin typeface="Roboto"/>
              </a:rPr>
              <a:t>) aktarmak için yeniden kullanılabilir ve tekrarlanabilir bir formda paketlemek.</a:t>
            </a:r>
          </a:p>
        </p:txBody>
      </p:sp>
      <p:pic>
        <p:nvPicPr>
          <p:cNvPr id="12290" name="Picture 2" descr="MLflow: An Open Platform to Simplify the Machine Learning Lifecycle">
            <a:extLst>
              <a:ext uri="{FF2B5EF4-FFF2-40B4-BE49-F238E27FC236}">
                <a16:creationId xmlns:a16="http://schemas.microsoft.com/office/drawing/2014/main" id="{1CC3707F-7618-4790-A64A-EF30F918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2588128"/>
            <a:ext cx="6799118" cy="38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7E35CEEB-41A5-4304-9181-903750117B47}"/>
              </a:ext>
            </a:extLst>
          </p:cNvPr>
          <p:cNvSpPr/>
          <p:nvPr/>
        </p:nvSpPr>
        <p:spPr>
          <a:xfrm>
            <a:off x="5665864" y="6459456"/>
            <a:ext cx="6799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https://res.infoq.com/presentations/mlflow-databricks/en/slides/sl15-1566324279744.jpg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9371227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01819" y="1046937"/>
            <a:ext cx="9338982" cy="434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Niçin?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çok farklı ML geliştirme aracı var.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çok farklı ML geliştirme ortamı var.</a:t>
            </a:r>
          </a:p>
          <a:p>
            <a:pPr marL="914400" lvl="1" indent="-457200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tr-TR" sz="2400" dirty="0">
                <a:latin typeface="Roboto"/>
              </a:rPr>
              <a:t>Bir bilgisayar içinde çalışan kod yanındakinde çalışmaz.</a:t>
            </a:r>
          </a:p>
          <a:p>
            <a:pPr marL="452438" lvl="1" indent="-452438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Bu yüzden </a:t>
            </a:r>
            <a:r>
              <a:rPr lang="tr-TR" sz="2800" dirty="0" err="1">
                <a:latin typeface="Roboto"/>
              </a:rPr>
              <a:t>mlflow</a:t>
            </a:r>
            <a:r>
              <a:rPr lang="tr-TR" sz="2800" dirty="0">
                <a:latin typeface="Roboto"/>
              </a:rPr>
              <a:t> tüm kodlar, ortam, versiyonlar, </a:t>
            </a:r>
            <a:r>
              <a:rPr lang="tr-TR" sz="2800" dirty="0" err="1">
                <a:latin typeface="Roboto"/>
              </a:rPr>
              <a:t>dependencies</a:t>
            </a:r>
            <a:r>
              <a:rPr lang="tr-TR" sz="2800" dirty="0">
                <a:latin typeface="Roboto"/>
              </a:rPr>
              <a:t> ve konfigürasyonlarıyla beraber saklar.</a:t>
            </a:r>
          </a:p>
          <a:p>
            <a:pPr marL="452438" lvl="1" indent="-452438">
              <a:lnSpc>
                <a:spcPts val="42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Roboto"/>
              </a:rPr>
              <a:t>Aslında her proje, kodunuzu içeren bir dosya dizini veya Git deposudur.</a:t>
            </a:r>
          </a:p>
        </p:txBody>
      </p:sp>
    </p:spTree>
    <p:extLst>
      <p:ext uri="{BB962C8B-B14F-4D97-AF65-F5344CB8AC3E}">
        <p14:creationId xmlns:p14="http://schemas.microsoft.com/office/powerpoint/2010/main" val="17651060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2.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Projects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9363624-E8C5-4E0D-ADAB-81331256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78" y="1149664"/>
            <a:ext cx="8832426" cy="455867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7827400" y="6418111"/>
            <a:ext cx="380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https://www.youtube.com/watch?v=859OxXrt_TI&amp;t=504s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21922164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6096000" y="125879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Örnek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MLproject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Dosyası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6926854" y="6241293"/>
            <a:ext cx="513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https://github.com/dbczumar/mlflow-keras-ffnn-mnist/blob/master/MLproject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A7B32D-D9E4-4D37-9856-B2ED8E3FC32B}"/>
              </a:ext>
            </a:extLst>
          </p:cNvPr>
          <p:cNvSpPr txBox="1"/>
          <p:nvPr/>
        </p:nvSpPr>
        <p:spPr>
          <a:xfrm>
            <a:off x="1371600" y="331983"/>
            <a:ext cx="5043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name: </a:t>
            </a:r>
            <a:r>
              <a:rPr lang="tr-TR" dirty="0" err="1"/>
              <a:t>train_keras_ffnn_model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conda_env</a:t>
            </a:r>
            <a:r>
              <a:rPr lang="tr-TR" dirty="0"/>
              <a:t>: </a:t>
            </a:r>
            <a:r>
              <a:rPr lang="tr-TR" dirty="0" err="1"/>
              <a:t>conda.yaml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entry_points</a:t>
            </a:r>
            <a:r>
              <a:rPr lang="tr-TR" dirty="0"/>
              <a:t>:</a:t>
            </a:r>
          </a:p>
          <a:p>
            <a:r>
              <a:rPr lang="tr-TR" dirty="0"/>
              <a:t>  main:</a:t>
            </a:r>
          </a:p>
          <a:p>
            <a:r>
              <a:rPr lang="tr-TR" dirty="0"/>
              <a:t>    </a:t>
            </a:r>
            <a:r>
              <a:rPr lang="tr-TR" dirty="0" err="1"/>
              <a:t>parameters</a:t>
            </a:r>
            <a:r>
              <a:rPr lang="tr-TR" dirty="0"/>
              <a:t>:</a:t>
            </a:r>
          </a:p>
          <a:p>
            <a:r>
              <a:rPr lang="tr-TR" dirty="0"/>
              <a:t>      </a:t>
            </a:r>
            <a:r>
              <a:rPr lang="tr-TR" dirty="0" err="1"/>
              <a:t>batch</a:t>
            </a:r>
            <a:r>
              <a:rPr lang="tr-TR" dirty="0"/>
              <a:t>-size: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256}</a:t>
            </a:r>
          </a:p>
          <a:p>
            <a:r>
              <a:rPr lang="tr-TR" dirty="0"/>
              <a:t>      learning-rate: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0.05}</a:t>
            </a:r>
          </a:p>
          <a:p>
            <a:r>
              <a:rPr lang="tr-TR" dirty="0"/>
              <a:t>      momentum: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0.85}</a:t>
            </a:r>
          </a:p>
          <a:p>
            <a:r>
              <a:rPr lang="tr-TR" dirty="0"/>
              <a:t>      </a:t>
            </a:r>
            <a:r>
              <a:rPr lang="tr-TR" dirty="0" err="1"/>
              <a:t>epochs</a:t>
            </a:r>
            <a:r>
              <a:rPr lang="tr-TR" dirty="0"/>
              <a:t>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4}</a:t>
            </a:r>
          </a:p>
          <a:p>
            <a:r>
              <a:rPr lang="tr-TR" dirty="0"/>
              <a:t>      </a:t>
            </a:r>
            <a:r>
              <a:rPr lang="tr-TR" dirty="0" err="1"/>
              <a:t>dropout</a:t>
            </a:r>
            <a:r>
              <a:rPr lang="tr-TR" dirty="0"/>
              <a:t>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0.25}</a:t>
            </a:r>
          </a:p>
          <a:p>
            <a:r>
              <a:rPr lang="tr-TR" dirty="0"/>
              <a:t>      </a:t>
            </a:r>
            <a:r>
              <a:rPr lang="tr-TR" dirty="0" err="1"/>
              <a:t>num-hidden-units</a:t>
            </a:r>
            <a:r>
              <a:rPr lang="tr-TR" dirty="0"/>
              <a:t>: {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default</a:t>
            </a:r>
            <a:r>
              <a:rPr lang="tr-TR" dirty="0"/>
              <a:t>: 512}</a:t>
            </a:r>
          </a:p>
          <a:p>
            <a:r>
              <a:rPr lang="tr-TR" dirty="0"/>
              <a:t>    </a:t>
            </a:r>
            <a:r>
              <a:rPr lang="tr-TR" dirty="0" err="1"/>
              <a:t>command</a:t>
            </a:r>
            <a:r>
              <a:rPr lang="tr-TR" dirty="0"/>
              <a:t>: |</a:t>
            </a:r>
          </a:p>
          <a:p>
            <a:r>
              <a:rPr lang="tr-TR" dirty="0"/>
              <a:t>          python train.py \</a:t>
            </a:r>
          </a:p>
          <a:p>
            <a:r>
              <a:rPr lang="tr-TR" dirty="0"/>
              <a:t>            --</a:t>
            </a:r>
            <a:r>
              <a:rPr lang="tr-TR" dirty="0" err="1"/>
              <a:t>batch</a:t>
            </a:r>
            <a:r>
              <a:rPr lang="tr-TR" dirty="0"/>
              <a:t>-size {</a:t>
            </a:r>
            <a:r>
              <a:rPr lang="tr-TR" dirty="0" err="1"/>
              <a:t>batch</a:t>
            </a:r>
            <a:r>
              <a:rPr lang="tr-TR" dirty="0"/>
              <a:t>-size} \</a:t>
            </a:r>
          </a:p>
          <a:p>
            <a:r>
              <a:rPr lang="tr-TR" dirty="0"/>
              <a:t>            --</a:t>
            </a:r>
            <a:r>
              <a:rPr lang="tr-TR" dirty="0" err="1"/>
              <a:t>epochs</a:t>
            </a:r>
            <a:r>
              <a:rPr lang="tr-TR" dirty="0"/>
              <a:t> {</a:t>
            </a:r>
            <a:r>
              <a:rPr lang="tr-TR" dirty="0" err="1"/>
              <a:t>epochs</a:t>
            </a:r>
            <a:r>
              <a:rPr lang="tr-TR" dirty="0"/>
              <a:t>} \</a:t>
            </a:r>
          </a:p>
          <a:p>
            <a:r>
              <a:rPr lang="tr-TR" dirty="0"/>
              <a:t>            --learning-rate {learning-rate} \</a:t>
            </a:r>
          </a:p>
          <a:p>
            <a:r>
              <a:rPr lang="tr-TR" dirty="0"/>
              <a:t>            --</a:t>
            </a:r>
            <a:r>
              <a:rPr lang="tr-TR" dirty="0" err="1"/>
              <a:t>dropout</a:t>
            </a:r>
            <a:r>
              <a:rPr lang="tr-TR" dirty="0"/>
              <a:t> {</a:t>
            </a:r>
            <a:r>
              <a:rPr lang="tr-TR" dirty="0" err="1"/>
              <a:t>dropout</a:t>
            </a:r>
            <a:r>
              <a:rPr lang="tr-TR" dirty="0"/>
              <a:t>} \</a:t>
            </a:r>
          </a:p>
          <a:p>
            <a:r>
              <a:rPr lang="tr-TR" dirty="0"/>
              <a:t>            --</a:t>
            </a:r>
            <a:r>
              <a:rPr lang="tr-TR" dirty="0" err="1"/>
              <a:t>num-hidden-units</a:t>
            </a:r>
            <a:r>
              <a:rPr lang="tr-TR" dirty="0"/>
              <a:t> {</a:t>
            </a:r>
            <a:r>
              <a:rPr lang="tr-TR" dirty="0" err="1"/>
              <a:t>num-hidden-units</a:t>
            </a:r>
            <a:r>
              <a:rPr lang="tr-TR" dirty="0"/>
              <a:t>} \</a:t>
            </a:r>
          </a:p>
          <a:p>
            <a:r>
              <a:rPr lang="tr-TR" dirty="0"/>
              <a:t>            --momentum {momentum}</a:t>
            </a:r>
          </a:p>
        </p:txBody>
      </p:sp>
    </p:spTree>
    <p:extLst>
      <p:ext uri="{BB962C8B-B14F-4D97-AF65-F5344CB8AC3E}">
        <p14:creationId xmlns:p14="http://schemas.microsoft.com/office/powerpoint/2010/main" val="12637293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Giriş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920621"/>
            <a:ext cx="9878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/>
              </a:rPr>
              <a:t>Makine öğrenmesi çalışmalarında,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Bir çok farklı veri seti kullanılır.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Uğraştırıcı veri hazırlık süreci vardır.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Farklı bir çok algoritma denenir.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Belirlenen bir başarı metriğini en iyi elde eden algoritma ve </a:t>
            </a:r>
            <a:r>
              <a:rPr lang="tr-TR" sz="3200" dirty="0" err="1">
                <a:latin typeface="Roboto"/>
              </a:rPr>
              <a:t>hiper</a:t>
            </a:r>
            <a:r>
              <a:rPr lang="tr-TR" sz="3200" dirty="0">
                <a:latin typeface="Roboto"/>
              </a:rPr>
              <a:t> parametreler aranır.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Bir model oluşturduktan sonra iş bitmez.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>
                <a:latin typeface="Roboto"/>
              </a:rPr>
              <a:t>Modeli canlı ortamda sunmak (</a:t>
            </a:r>
            <a:r>
              <a:rPr lang="tr-TR" sz="3200" dirty="0" err="1">
                <a:latin typeface="Roboto"/>
              </a:rPr>
              <a:t>deploy</a:t>
            </a:r>
            <a:r>
              <a:rPr lang="tr-TR" sz="3200" dirty="0">
                <a:latin typeface="Roboto"/>
              </a:rPr>
              <a:t>), performansını izlemek ve sürekli olarak yeni veriler üzerinde yeniden eğitmek ve alternatif modellerle karşılaştırmak gerekir.</a:t>
            </a:r>
          </a:p>
        </p:txBody>
      </p:sp>
    </p:spTree>
    <p:extLst>
      <p:ext uri="{BB962C8B-B14F-4D97-AF65-F5344CB8AC3E}">
        <p14:creationId xmlns:p14="http://schemas.microsoft.com/office/powerpoint/2010/main" val="204734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5583382" y="185933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Örnek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conda.yaml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dosyası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2E33D9-C16E-4552-8B54-9FA57CC9C147}"/>
              </a:ext>
            </a:extLst>
          </p:cNvPr>
          <p:cNvSpPr/>
          <p:nvPr/>
        </p:nvSpPr>
        <p:spPr>
          <a:xfrm>
            <a:off x="6926854" y="6241293"/>
            <a:ext cx="5133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https://github.com/dbczumar/mlflow-keras-ffnn-mnist/blob/master/MLproject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A7B32D-D9E4-4D37-9856-B2ED8E3FC32B}"/>
              </a:ext>
            </a:extLst>
          </p:cNvPr>
          <p:cNvSpPr txBox="1"/>
          <p:nvPr/>
        </p:nvSpPr>
        <p:spPr>
          <a:xfrm>
            <a:off x="1551289" y="1351508"/>
            <a:ext cx="5043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name: </a:t>
            </a:r>
            <a:r>
              <a:rPr lang="tr-TR" sz="2400" dirty="0" err="1"/>
              <a:t>pytorch_example</a:t>
            </a:r>
            <a:endParaRPr lang="tr-TR" sz="2400" dirty="0"/>
          </a:p>
          <a:p>
            <a:r>
              <a:rPr lang="tr-TR" sz="2400" dirty="0" err="1"/>
              <a:t>channels</a:t>
            </a:r>
            <a:r>
              <a:rPr lang="tr-TR" sz="2400" dirty="0"/>
              <a:t>:</a:t>
            </a:r>
          </a:p>
          <a:p>
            <a:r>
              <a:rPr lang="tr-TR" sz="2400" dirty="0"/>
              <a:t>  - </a:t>
            </a:r>
            <a:r>
              <a:rPr lang="tr-TR" sz="2400" dirty="0" err="1"/>
              <a:t>defaults</a:t>
            </a:r>
            <a:endParaRPr lang="tr-TR" sz="2400" dirty="0"/>
          </a:p>
          <a:p>
            <a:r>
              <a:rPr lang="tr-TR" sz="2400" dirty="0"/>
              <a:t>  - </a:t>
            </a:r>
            <a:r>
              <a:rPr lang="tr-TR" sz="2400" dirty="0" err="1"/>
              <a:t>pytorch</a:t>
            </a:r>
            <a:endParaRPr lang="tr-TR" sz="2400" dirty="0"/>
          </a:p>
          <a:p>
            <a:r>
              <a:rPr lang="tr-TR" sz="2400" dirty="0" err="1"/>
              <a:t>dependencies</a:t>
            </a:r>
            <a:r>
              <a:rPr lang="tr-TR" sz="2400" dirty="0"/>
              <a:t>:</a:t>
            </a:r>
          </a:p>
          <a:p>
            <a:r>
              <a:rPr lang="tr-TR" sz="2400" dirty="0"/>
              <a:t>  - python=3.6</a:t>
            </a:r>
          </a:p>
          <a:p>
            <a:r>
              <a:rPr lang="tr-TR" sz="2400" dirty="0"/>
              <a:t>  - boto3</a:t>
            </a:r>
          </a:p>
          <a:p>
            <a:r>
              <a:rPr lang="tr-TR" sz="2400" dirty="0"/>
              <a:t>  - </a:t>
            </a:r>
            <a:r>
              <a:rPr lang="tr-TR" sz="2400" dirty="0" err="1"/>
              <a:t>keras</a:t>
            </a:r>
            <a:endParaRPr lang="tr-TR" sz="2400" dirty="0"/>
          </a:p>
          <a:p>
            <a:r>
              <a:rPr lang="tr-TR" sz="2400" dirty="0"/>
              <a:t>  - </a:t>
            </a:r>
            <a:r>
              <a:rPr lang="tr-TR" sz="2400" dirty="0" err="1"/>
              <a:t>tensorflow-gpu</a:t>
            </a:r>
            <a:endParaRPr lang="tr-TR" sz="2400" dirty="0"/>
          </a:p>
          <a:p>
            <a:r>
              <a:rPr lang="tr-TR" sz="2400" dirty="0"/>
              <a:t>  - </a:t>
            </a:r>
            <a:r>
              <a:rPr lang="tr-TR" sz="2400" dirty="0" err="1"/>
              <a:t>pip</a:t>
            </a:r>
            <a:r>
              <a:rPr lang="tr-TR" sz="2400" dirty="0"/>
              <a:t>:</a:t>
            </a:r>
          </a:p>
          <a:p>
            <a:r>
              <a:rPr lang="tr-TR" sz="2400" dirty="0"/>
              <a:t>    - </a:t>
            </a:r>
            <a:r>
              <a:rPr lang="tr-TR" sz="2400" dirty="0" err="1"/>
              <a:t>mlflow</a:t>
            </a:r>
            <a:r>
              <a:rPr lang="tr-TR" sz="2400" dirty="0"/>
              <a:t>==1.5.0</a:t>
            </a:r>
          </a:p>
        </p:txBody>
      </p:sp>
    </p:spTree>
    <p:extLst>
      <p:ext uri="{BB962C8B-B14F-4D97-AF65-F5344CB8AC3E}">
        <p14:creationId xmlns:p14="http://schemas.microsoft.com/office/powerpoint/2010/main" val="115634697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994917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886164"/>
            <a:ext cx="9338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Modelleri yönetmek ve sunmak (</a:t>
            </a:r>
            <a:r>
              <a:rPr lang="tr-TR" sz="3200" dirty="0" err="1">
                <a:latin typeface="Roboto"/>
              </a:rPr>
              <a:t>deploy</a:t>
            </a:r>
            <a:r>
              <a:rPr lang="tr-TR" sz="3200" dirty="0">
                <a:latin typeface="Roboto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Bunu farklı ML kütüphaneleri ile farklı platform ve ara yüzler üzerinden yapmak</a:t>
            </a:r>
          </a:p>
        </p:txBody>
      </p:sp>
      <p:pic>
        <p:nvPicPr>
          <p:cNvPr id="13314" name="Picture 2" descr="MLFlow: Platform for Complete Machine Learning Lifecycle">
            <a:extLst>
              <a:ext uri="{FF2B5EF4-FFF2-40B4-BE49-F238E27FC236}">
                <a16:creationId xmlns:a16="http://schemas.microsoft.com/office/drawing/2014/main" id="{48448031-72E5-4725-8D67-EC60180A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16" y="255236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3BDCA915-3CF1-4999-83AB-C6F4A4FC76AF}"/>
              </a:ext>
            </a:extLst>
          </p:cNvPr>
          <p:cNvSpPr/>
          <p:nvPr/>
        </p:nvSpPr>
        <p:spPr>
          <a:xfrm>
            <a:off x="6217227" y="6225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Görsel: </a:t>
            </a:r>
            <a:r>
              <a:rPr lang="tr-TR" sz="1200" dirty="0">
                <a:hlinkClick r:id="rId3"/>
              </a:rPr>
              <a:t>https://image.slidesharecdn.com/mlflow-pydata-miamifinal-190110174529/95/mlflow-platform-for-complete-machine-learning-lifecycle-20-638.jpg?cb=1547142449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048523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501356E-12A0-4E48-8A1B-77E1AD22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2" y="1578305"/>
            <a:ext cx="6664013" cy="3270788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60684DB-04E3-4A07-AD35-77CDCAC0057C}"/>
              </a:ext>
            </a:extLst>
          </p:cNvPr>
          <p:cNvSpPr/>
          <p:nvPr/>
        </p:nvSpPr>
        <p:spPr>
          <a:xfrm>
            <a:off x="8143009" y="6418111"/>
            <a:ext cx="4048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https://www.youtube.com/watch?v=859OxXrt_TI&amp;t=504s</a:t>
            </a:r>
            <a:endParaRPr lang="tr-TR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7C161F-8B61-40B6-8B64-57D6F38A1330}"/>
              </a:ext>
            </a:extLst>
          </p:cNvPr>
          <p:cNvSpPr txBox="1"/>
          <p:nvPr/>
        </p:nvSpPr>
        <p:spPr>
          <a:xfrm>
            <a:off x="7287133" y="1371073"/>
            <a:ext cx="4558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ML </a:t>
            </a:r>
            <a:r>
              <a:rPr lang="tr-TR" sz="2200" dirty="0" err="1">
                <a:latin typeface="Roboto"/>
              </a:rPr>
              <a:t>Projects</a:t>
            </a:r>
            <a:r>
              <a:rPr lang="tr-TR" sz="2200" dirty="0">
                <a:latin typeface="Roboto"/>
              </a:rPr>
              <a:t> gibi bir dizindir. Bu dizinde;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Flavour</a:t>
            </a:r>
            <a:r>
              <a:rPr lang="tr-TR" sz="2200" dirty="0">
                <a:latin typeface="Roboto"/>
              </a:rPr>
              <a:t>: </a:t>
            </a:r>
            <a:r>
              <a:rPr lang="tr-TR" sz="2200" dirty="0" err="1">
                <a:latin typeface="Roboto"/>
              </a:rPr>
              <a:t>language</a:t>
            </a:r>
            <a:r>
              <a:rPr lang="tr-TR" sz="2200" dirty="0">
                <a:latin typeface="Roboto"/>
              </a:rPr>
              <a:t> and </a:t>
            </a:r>
            <a:r>
              <a:rPr lang="tr-TR" sz="2200" dirty="0" err="1">
                <a:latin typeface="Roboto"/>
              </a:rPr>
              <a:t>tool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specific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representation</a:t>
            </a:r>
            <a:r>
              <a:rPr lang="tr-TR" sz="2200" dirty="0">
                <a:latin typeface="Roboto"/>
              </a:rPr>
              <a:t> of ml </a:t>
            </a:r>
            <a:r>
              <a:rPr lang="tr-TR" sz="2200" dirty="0" err="1">
                <a:latin typeface="Roboto"/>
              </a:rPr>
              <a:t>flow</a:t>
            </a:r>
            <a:r>
              <a:rPr lang="tr-TR" sz="2200">
                <a:latin typeface="Roboto"/>
              </a:rPr>
              <a:t> model </a:t>
            </a:r>
            <a:endParaRPr lang="tr-TR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5627421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3. MLflow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Models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5200" y="886164"/>
            <a:ext cx="9338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ML </a:t>
            </a:r>
            <a:r>
              <a:rPr lang="tr-TR" sz="3200" dirty="0" err="1">
                <a:latin typeface="Roboto"/>
              </a:rPr>
              <a:t>Projects</a:t>
            </a:r>
            <a:r>
              <a:rPr lang="tr-TR" sz="3200" dirty="0">
                <a:latin typeface="Roboto"/>
              </a:rPr>
              <a:t> gibi bir dizindir. Bu dizinde;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Packaging</a:t>
            </a:r>
            <a:r>
              <a:rPr lang="tr-TR" sz="3200" dirty="0">
                <a:latin typeface="Roboto"/>
              </a:rPr>
              <a:t> format </a:t>
            </a:r>
            <a:r>
              <a:rPr lang="tr-TR" sz="3200" dirty="0" err="1">
                <a:latin typeface="Roboto"/>
              </a:rPr>
              <a:t>for</a:t>
            </a:r>
            <a:r>
              <a:rPr lang="tr-TR" sz="3200" dirty="0">
                <a:latin typeface="Roboto"/>
              </a:rPr>
              <a:t> ML </a:t>
            </a:r>
            <a:r>
              <a:rPr lang="tr-TR" sz="3200" dirty="0" err="1">
                <a:latin typeface="Roboto"/>
              </a:rPr>
              <a:t>Models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Defines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dependencies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for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reproducibility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Model </a:t>
            </a:r>
            <a:r>
              <a:rPr lang="tr-TR" sz="3200" dirty="0" err="1">
                <a:latin typeface="Roboto"/>
              </a:rPr>
              <a:t>creation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utilities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Deployment </a:t>
            </a:r>
            <a:r>
              <a:rPr lang="tr-TR" sz="3200" dirty="0" err="1">
                <a:latin typeface="Roboto"/>
              </a:rPr>
              <a:t>APIs</a:t>
            </a:r>
            <a:endParaRPr lang="tr-TR" sz="3200" dirty="0">
              <a:latin typeface="Roboto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BDCA915-3CF1-4999-83AB-C6F4A4FC76AF}"/>
              </a:ext>
            </a:extLst>
          </p:cNvPr>
          <p:cNvSpPr/>
          <p:nvPr/>
        </p:nvSpPr>
        <p:spPr>
          <a:xfrm>
            <a:off x="6217227" y="6225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Görsel: </a:t>
            </a:r>
            <a:r>
              <a:rPr lang="tr-TR" sz="1200" dirty="0">
                <a:hlinkClick r:id="rId2"/>
              </a:rPr>
              <a:t>https://image.slidesharecdn.com/mlflow-pydata-miamifinal-190110174529/95/mlflow-platform-for-complete-machine-learning-lifecycle-20-638.jpg?cb=1547142449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45109222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A8110ED-4CC4-4ED0-BFE7-843B1B8C1AF4}"/>
              </a:ext>
            </a:extLst>
          </p:cNvPr>
          <p:cNvSpPr txBox="1"/>
          <p:nvPr/>
        </p:nvSpPr>
        <p:spPr>
          <a:xfrm>
            <a:off x="3197065" y="2459504"/>
            <a:ext cx="57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>
                <a:solidFill>
                  <a:srgbClr val="FF0000"/>
                </a:solidFill>
                <a:latin typeface="Roboto"/>
              </a:rPr>
              <a:t>4. MLflow Model </a:t>
            </a:r>
            <a:r>
              <a:rPr lang="tr-TR" sz="6000" b="1" dirty="0" err="1">
                <a:solidFill>
                  <a:srgbClr val="FF0000"/>
                </a:solidFill>
                <a:latin typeface="Roboto"/>
              </a:rPr>
              <a:t>Registry</a:t>
            </a:r>
            <a:endParaRPr lang="tr-TR" sz="60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765056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4. MLflow Model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Registry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339273" y="1058550"/>
            <a:ext cx="9338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MLflow modellerini tüm yaşam döngüsü boyunca yönetmek için merkezi bir model deposu işlevi görmek.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Burada versiyonlar, model açıklamaları gibi bilgiler yer alır.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Kullanmak için </a:t>
            </a:r>
            <a:r>
              <a:rPr lang="tr-TR" sz="3200" dirty="0" err="1">
                <a:latin typeface="Roboto"/>
              </a:rPr>
              <a:t>tracking</a:t>
            </a:r>
            <a:r>
              <a:rPr lang="tr-TR" sz="3200" dirty="0">
                <a:latin typeface="Roboto"/>
              </a:rPr>
              <a:t> için SQL veri tabanı kullanmak gerekiyor. Varsayılan dosya sistemi değil.</a:t>
            </a:r>
          </a:p>
        </p:txBody>
      </p:sp>
    </p:spTree>
    <p:extLst>
      <p:ext uri="{BB962C8B-B14F-4D97-AF65-F5344CB8AC3E}">
        <p14:creationId xmlns:p14="http://schemas.microsoft.com/office/powerpoint/2010/main" val="250279957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MLflow Benzerleri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339273" y="1058550"/>
            <a:ext cx="9338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 </a:t>
            </a:r>
            <a:r>
              <a:rPr lang="tr-TR" sz="3200" dirty="0">
                <a:latin typeface="Roboto"/>
                <a:hlinkClick r:id="rId2"/>
              </a:rPr>
              <a:t>Neptune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  <a:hlinkClick r:id="rId3"/>
              </a:rPr>
              <a:t>Weights &amp; </a:t>
            </a:r>
            <a:r>
              <a:rPr lang="tr-TR" sz="3200" dirty="0" err="1">
                <a:latin typeface="Roboto"/>
                <a:hlinkClick r:id="rId3"/>
              </a:rPr>
              <a:t>Biases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  <a:hlinkClick r:id="rId4"/>
              </a:rPr>
              <a:t>Comet.ml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  <a:hlinkClick r:id="rId5"/>
              </a:rPr>
              <a:t>Valohai</a:t>
            </a:r>
            <a:endParaRPr lang="tr-TR" sz="3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  <a:hlinkClick r:id="rId6"/>
              </a:rPr>
              <a:t>Polyaxon</a:t>
            </a:r>
            <a:endParaRPr lang="tr-TR" sz="3200" dirty="0">
              <a:latin typeface="Robo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DF06960-B97A-49D6-B107-A6619097A38C}"/>
              </a:ext>
            </a:extLst>
          </p:cNvPr>
          <p:cNvSpPr/>
          <p:nvPr/>
        </p:nvSpPr>
        <p:spPr>
          <a:xfrm>
            <a:off x="9314151" y="5614784"/>
            <a:ext cx="19586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http://neptune.ai/</a:t>
            </a:r>
            <a:endParaRPr lang="tr-TR" sz="1200" dirty="0"/>
          </a:p>
          <a:p>
            <a:r>
              <a:rPr lang="tr-TR" sz="1200" dirty="0">
                <a:hlinkClick r:id="rId3"/>
              </a:rPr>
              <a:t>https://www.wandb.com/</a:t>
            </a:r>
            <a:endParaRPr lang="tr-TR" sz="1200" dirty="0"/>
          </a:p>
          <a:p>
            <a:r>
              <a:rPr lang="tr-TR" sz="1200" dirty="0">
                <a:hlinkClick r:id="rId4"/>
              </a:rPr>
              <a:t>https://www.comet.ml/site/</a:t>
            </a:r>
            <a:endParaRPr lang="tr-TR" sz="1200" dirty="0"/>
          </a:p>
          <a:p>
            <a:r>
              <a:rPr lang="tr-TR" sz="1200" dirty="0">
                <a:hlinkClick r:id="rId5"/>
              </a:rPr>
              <a:t>https://valohai.com/</a:t>
            </a:r>
            <a:endParaRPr lang="tr-TR" sz="1200" dirty="0"/>
          </a:p>
          <a:p>
            <a:r>
              <a:rPr lang="tr-TR" sz="1200" dirty="0">
                <a:hlinkClick r:id="rId6"/>
              </a:rPr>
              <a:t>https://polyaxon.com/</a:t>
            </a:r>
            <a:endParaRPr lang="tr-TR" sz="1200" dirty="0"/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64252061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30" y="473775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NGINX ile Birlikte Kullanım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DF06960-B97A-49D6-B107-A6619097A38C}"/>
              </a:ext>
            </a:extLst>
          </p:cNvPr>
          <p:cNvSpPr/>
          <p:nvPr/>
        </p:nvSpPr>
        <p:spPr>
          <a:xfrm>
            <a:off x="6224206" y="6283825"/>
            <a:ext cx="575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[1] </a:t>
            </a:r>
            <a:r>
              <a:rPr lang="tr-TR" sz="1200" dirty="0">
                <a:hlinkClick r:id="rId2"/>
              </a:rPr>
              <a:t>https://karimlahrichi.com/2020/03/13/add-authentication-to-mlflow/</a:t>
            </a:r>
            <a:endParaRPr lang="tr-TR" sz="1200" dirty="0"/>
          </a:p>
          <a:p>
            <a:r>
              <a:rPr lang="tr-TR" sz="1200" dirty="0"/>
              <a:t>[2] </a:t>
            </a:r>
            <a:r>
              <a:rPr lang="tr-TR" sz="1200" dirty="0">
                <a:hlinkClick r:id="rId3"/>
              </a:rPr>
              <a:t>https://towardsdatascience.com/deploy-mlflow-with-docker-compose-8059f16b6039</a:t>
            </a:r>
            <a:endParaRPr lang="tr-TR" sz="1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FE8656-C5B1-4C97-9DDF-AB261C4A7725}"/>
              </a:ext>
            </a:extLst>
          </p:cNvPr>
          <p:cNvSpPr txBox="1"/>
          <p:nvPr/>
        </p:nvSpPr>
        <p:spPr>
          <a:xfrm>
            <a:off x="1339273" y="1058550"/>
            <a:ext cx="9338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Authentication</a:t>
            </a:r>
            <a:r>
              <a:rPr lang="tr-TR" sz="3200" dirty="0">
                <a:latin typeface="Roboto"/>
              </a:rPr>
              <a:t> ve </a:t>
            </a:r>
            <a:r>
              <a:rPr lang="tr-TR" sz="3200" dirty="0" err="1">
                <a:latin typeface="Roboto"/>
              </a:rPr>
              <a:t>reverse-proxy</a:t>
            </a:r>
            <a:r>
              <a:rPr lang="tr-TR" sz="3200" dirty="0">
                <a:latin typeface="Roboto"/>
              </a:rPr>
              <a:t> olarak kullanım yaygın.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Örneği: </a:t>
            </a:r>
            <a:r>
              <a:rPr lang="tr-TR" sz="2200" dirty="0">
                <a:latin typeface="Roboto"/>
              </a:rPr>
              <a:t>[1]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Docker Örneği</a:t>
            </a:r>
            <a:r>
              <a:rPr lang="tr-TR" sz="2400" dirty="0">
                <a:latin typeface="Roboto"/>
              </a:rPr>
              <a:t>: </a:t>
            </a:r>
            <a:r>
              <a:rPr lang="tr-TR" dirty="0">
                <a:latin typeface="Roboto"/>
              </a:rPr>
              <a:t>[2]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90E677-5C8E-4687-85A8-C8CF7D3DC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56" y="1805281"/>
            <a:ext cx="3607300" cy="19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05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29" y="290250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Sonuç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426509" y="875025"/>
            <a:ext cx="9338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Makine öğrenmesi yaşam döngüsünde karşılaşılan tüm zorlukları aşmaya çalışması güzel.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PMML tarzı model değişim araçları bu zorluklardan sadece bir tanesini çözmeye çalışıyor.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Konteyner kullanabilmesi iyi bir özellik.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Gelecekte bu ve buna benzer proje ve ürünler makine öğrenmesi hayat döngüsündeki boşlukları doldurmaya çalışacaktır.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4450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915338" y="1337990"/>
            <a:ext cx="579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Makine öğrenmesi uygulamaları geliştirmek;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318491" y="2538319"/>
            <a:ext cx="933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accuracy</a:t>
            </a:r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bulmaktan çok daha fazlası ve sanıldığından daha 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karmaşık</a:t>
            </a:r>
            <a:r>
              <a:rPr lang="tr-TR" sz="36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 bir iş.</a:t>
            </a:r>
          </a:p>
        </p:txBody>
      </p:sp>
    </p:spTree>
    <p:extLst>
      <p:ext uri="{BB962C8B-B14F-4D97-AF65-F5344CB8AC3E}">
        <p14:creationId xmlns:p14="http://schemas.microsoft.com/office/powerpoint/2010/main" val="371933242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684E5AB-EB34-44B4-A1E5-AC1E6DDEB5F1}"/>
              </a:ext>
            </a:extLst>
          </p:cNvPr>
          <p:cNvSpPr txBox="1"/>
          <p:nvPr/>
        </p:nvSpPr>
        <p:spPr>
          <a:xfrm>
            <a:off x="3109829" y="290250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Sonuç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C3079D-082D-496D-8182-4E737D57328A}"/>
              </a:ext>
            </a:extLst>
          </p:cNvPr>
          <p:cNvSpPr txBox="1"/>
          <p:nvPr/>
        </p:nvSpPr>
        <p:spPr>
          <a:xfrm>
            <a:off x="1426509" y="875025"/>
            <a:ext cx="9338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Spark’ı</a:t>
            </a:r>
            <a:r>
              <a:rPr lang="tr-TR" sz="3200" dirty="0">
                <a:latin typeface="Roboto"/>
              </a:rPr>
              <a:t> geliştirenler </a:t>
            </a:r>
            <a:r>
              <a:rPr lang="tr-TR" sz="3200" dirty="0" err="1">
                <a:latin typeface="Roboto"/>
              </a:rPr>
              <a:t>mlflow’u</a:t>
            </a:r>
            <a:r>
              <a:rPr lang="tr-TR" sz="3200" dirty="0">
                <a:latin typeface="Roboto"/>
              </a:rPr>
              <a:t> da geliştiriyor.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Spark+AI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Summit</a:t>
            </a:r>
            <a:r>
              <a:rPr lang="tr-TR" sz="3200" dirty="0">
                <a:latin typeface="Roboto"/>
              </a:rPr>
              <a:t> 2018’den beri epey yol kat etti.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>
                <a:latin typeface="Roboto"/>
              </a:rPr>
              <a:t>Geliştirme süreci hala hızla devam ediyor ancak eksikleri çok. Örneğin çalışan bir sunucuyu durdurmak için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mlflow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server stop </a:t>
            </a:r>
            <a:r>
              <a:rPr lang="tr-TR" sz="3200" dirty="0">
                <a:latin typeface="Roboto"/>
              </a:rPr>
              <a:t>komutu yok.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>
                <a:latin typeface="Roboto"/>
              </a:rPr>
              <a:t>Artifact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store</a:t>
            </a:r>
            <a:r>
              <a:rPr lang="tr-TR" sz="3200" dirty="0">
                <a:latin typeface="Roboto"/>
              </a:rPr>
              <a:t> olarak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Amazon S3</a:t>
            </a:r>
            <a:r>
              <a:rPr lang="tr-TR" sz="3200" dirty="0">
                <a:latin typeface="Roboto"/>
              </a:rPr>
              <a:t> örnekleri var ancak </a:t>
            </a:r>
            <a:r>
              <a:rPr lang="tr-TR" sz="32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hdfs</a:t>
            </a:r>
            <a:r>
              <a:rPr lang="tr-TR" sz="3200" dirty="0">
                <a:latin typeface="Roboto"/>
              </a:rPr>
              <a:t> </a:t>
            </a:r>
            <a:r>
              <a:rPr lang="tr-TR" sz="3200">
                <a:latin typeface="Roboto"/>
              </a:rPr>
              <a:t>örneği az. </a:t>
            </a:r>
            <a:endParaRPr lang="tr-TR" sz="3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70788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64889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Faydalanılan Kaynaklar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72389" y="1114764"/>
            <a:ext cx="9338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2"/>
              </a:rPr>
              <a:t>https://mlflow.org/</a:t>
            </a:r>
            <a:endParaRPr lang="tr-TR" dirty="0">
              <a:hlinkClick r:id="rId3"/>
            </a:endParaRPr>
          </a:p>
          <a:p>
            <a:r>
              <a:rPr lang="tr-TR" dirty="0">
                <a:hlinkClick r:id="rId4"/>
              </a:rPr>
              <a:t>https://www.youtube.com/watch?v=859OxXrt_TI&amp;t=504s</a:t>
            </a:r>
            <a:endParaRPr lang="tr-TR" dirty="0"/>
          </a:p>
          <a:p>
            <a:r>
              <a:rPr lang="tr-TR" dirty="0">
                <a:hlinkClick r:id="rId5"/>
              </a:rPr>
              <a:t>https://github.com/dbczumar</a:t>
            </a:r>
            <a:endParaRPr lang="tr-TR" dirty="0">
              <a:hlinkClick r:id="rId3"/>
            </a:endParaRPr>
          </a:p>
          <a:p>
            <a:r>
              <a:rPr lang="tr-TR" dirty="0">
                <a:hlinkClick r:id="rId3"/>
              </a:rPr>
              <a:t>http://neptune.ai/</a:t>
            </a:r>
            <a:endParaRPr lang="tr-TR" dirty="0"/>
          </a:p>
          <a:p>
            <a:r>
              <a:rPr lang="tr-TR" dirty="0">
                <a:hlinkClick r:id="rId6"/>
              </a:rPr>
              <a:t>https://www.wandb.com/</a:t>
            </a:r>
            <a:endParaRPr lang="tr-TR" dirty="0"/>
          </a:p>
          <a:p>
            <a:r>
              <a:rPr lang="tr-TR" dirty="0">
                <a:hlinkClick r:id="rId7"/>
              </a:rPr>
              <a:t>https://www.comet.ml/site/</a:t>
            </a:r>
            <a:endParaRPr lang="tr-TR" dirty="0"/>
          </a:p>
          <a:p>
            <a:r>
              <a:rPr lang="tr-TR" dirty="0">
                <a:hlinkClick r:id="rId8"/>
              </a:rPr>
              <a:t>https://valohai.com/</a:t>
            </a:r>
            <a:endParaRPr lang="tr-TR" dirty="0"/>
          </a:p>
          <a:p>
            <a:r>
              <a:rPr lang="tr-TR" dirty="0">
                <a:hlinkClick r:id="rId9"/>
              </a:rPr>
              <a:t>https://polyaxon.com/</a:t>
            </a:r>
            <a:endParaRPr lang="tr-TR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endParaRPr lang="tr-TR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1028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2DCF3326-D945-42F4-9CAE-3DAC35CA68D0}"/>
              </a:ext>
            </a:extLst>
          </p:cNvPr>
          <p:cNvSpPr/>
          <p:nvPr/>
        </p:nvSpPr>
        <p:spPr>
          <a:xfrm>
            <a:off x="8094114" y="6322727"/>
            <a:ext cx="3838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Görsel: https://www.youtube.com/watch?v=x3cxvsUFVZA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DD3E412-BBB0-4057-9224-6B874220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396773"/>
            <a:ext cx="8415337" cy="55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DBD43FDC-54F6-4EBE-AB4C-7C8E8DACA7D8}"/>
              </a:ext>
            </a:extLst>
          </p:cNvPr>
          <p:cNvSpPr/>
          <p:nvPr/>
        </p:nvSpPr>
        <p:spPr>
          <a:xfrm>
            <a:off x="2524990" y="915904"/>
            <a:ext cx="7553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ML çalışmalarında karşılaşılan genel güçlükler</a:t>
            </a:r>
          </a:p>
        </p:txBody>
      </p:sp>
      <p:pic>
        <p:nvPicPr>
          <p:cNvPr id="6146" name="Picture 2" descr="Learning Difficulties in Children: Dyslexia and Auditory ...">
            <a:extLst>
              <a:ext uri="{FF2B5EF4-FFF2-40B4-BE49-F238E27FC236}">
                <a16:creationId xmlns:a16="http://schemas.microsoft.com/office/drawing/2014/main" id="{62B5FC80-9BBD-43BE-96EC-6D68926D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02" y="2139287"/>
            <a:ext cx="5143500" cy="34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BC0D453C-2D01-4220-9194-EDBEA11BA03C}"/>
              </a:ext>
            </a:extLst>
          </p:cNvPr>
          <p:cNvSpPr/>
          <p:nvPr/>
        </p:nvSpPr>
        <p:spPr>
          <a:xfrm>
            <a:off x="5967846" y="63363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Görsel: https://mindchamps-alliedcare.com/blog/learning-difficulties-in-children-dyslexia/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6562825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426509" y="920621"/>
            <a:ext cx="9338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Kendi bilgisayarımda canavar gibi modeller yaratıyorum ama 2 ay önce ne yaptıydım ben?</a:t>
            </a:r>
          </a:p>
        </p:txBody>
      </p:sp>
      <p:pic>
        <p:nvPicPr>
          <p:cNvPr id="2050" name="Picture 2" descr="399: Finding Time and Energy | seanwes podcast">
            <a:extLst>
              <a:ext uri="{FF2B5EF4-FFF2-40B4-BE49-F238E27FC236}">
                <a16:creationId xmlns:a16="http://schemas.microsoft.com/office/drawing/2014/main" id="{754BB0FD-7F94-4576-B4F6-DC695807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57" y="2216961"/>
            <a:ext cx="6025682" cy="30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167BB672-6B15-412A-B2F4-27C202BA05E9}"/>
              </a:ext>
            </a:extLst>
          </p:cNvPr>
          <p:cNvSpPr/>
          <p:nvPr/>
        </p:nvSpPr>
        <p:spPr>
          <a:xfrm>
            <a:off x="7491663" y="6418111"/>
            <a:ext cx="4453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https://seanwes.com/podcast/399-finding-time-and-energy/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43CF5B-844C-463C-A264-4237E34BE30A}"/>
              </a:ext>
            </a:extLst>
          </p:cNvPr>
          <p:cNvSpPr/>
          <p:nvPr/>
        </p:nvSpPr>
        <p:spPr>
          <a:xfrm>
            <a:off x="2587315" y="5495788"/>
            <a:ext cx="6322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It’s difficult to keep track of experiments</a:t>
            </a:r>
            <a:r>
              <a:rPr lang="en-US" sz="28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953558"/>
            <a:ext cx="51828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>
                <a:latin typeface="Roboto"/>
              </a:rPr>
              <a:t>Yav</a:t>
            </a:r>
            <a:r>
              <a:rPr lang="tr-TR" sz="3200" dirty="0">
                <a:latin typeface="Roboto"/>
              </a:rPr>
              <a:t> bu kod ne güzel </a:t>
            </a:r>
            <a:r>
              <a:rPr lang="tr-TR" sz="3200" dirty="0" err="1">
                <a:latin typeface="Roboto"/>
              </a:rPr>
              <a:t>çalışıyodu</a:t>
            </a:r>
            <a:r>
              <a:rPr lang="tr-TR" sz="3200" dirty="0">
                <a:latin typeface="Roboto"/>
              </a:rPr>
              <a:t> daha önce. Şimdi niye </a:t>
            </a:r>
            <a:r>
              <a:rPr lang="tr-TR" sz="3200" dirty="0" err="1">
                <a:latin typeface="Roboto"/>
              </a:rPr>
              <a:t>çalışmıyo</a:t>
            </a:r>
            <a:r>
              <a:rPr lang="tr-TR" sz="3200" dirty="0">
                <a:latin typeface="Roboto"/>
              </a:rPr>
              <a:t>?</a:t>
            </a:r>
          </a:p>
          <a:p>
            <a:pPr algn="ctr"/>
            <a:endParaRPr lang="tr-TR" sz="3200" dirty="0">
              <a:latin typeface="Roboto"/>
            </a:endParaRPr>
          </a:p>
          <a:p>
            <a:pPr algn="ctr"/>
            <a:r>
              <a:rPr lang="tr-TR" sz="3200" dirty="0">
                <a:latin typeface="Roboto"/>
              </a:rPr>
              <a:t>Acaba ne yüklüydü o zaman?</a:t>
            </a:r>
          </a:p>
          <a:p>
            <a:pPr algn="ctr"/>
            <a:endParaRPr lang="tr-TR" sz="3200" dirty="0">
              <a:latin typeface="Roboto"/>
            </a:endParaRPr>
          </a:p>
          <a:p>
            <a:pPr algn="ctr"/>
            <a:r>
              <a:rPr lang="tr-TR" sz="3200" dirty="0" err="1">
                <a:latin typeface="Roboto"/>
              </a:rPr>
              <a:t>Paytın</a:t>
            </a:r>
            <a:r>
              <a:rPr lang="tr-TR" sz="3200" dirty="0">
                <a:latin typeface="Roboto"/>
              </a:rPr>
              <a:t> kaçtı?</a:t>
            </a:r>
          </a:p>
        </p:txBody>
      </p:sp>
      <p:pic>
        <p:nvPicPr>
          <p:cNvPr id="3074" name="Picture 2" descr="Why is thinking so important for happy and successful life?">
            <a:extLst>
              <a:ext uri="{FF2B5EF4-FFF2-40B4-BE49-F238E27FC236}">
                <a16:creationId xmlns:a16="http://schemas.microsoft.com/office/drawing/2014/main" id="{367F2162-2F25-4093-8486-A137E8B8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95" y="1567113"/>
            <a:ext cx="3723774" cy="37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8045296" y="6418111"/>
            <a:ext cx="3751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http://www.lawfulrebel.com/thinking-important/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2108243" y="5404543"/>
            <a:ext cx="4706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It’s difficult to reproduce 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5958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2735757" y="301389"/>
            <a:ext cx="57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Karşılaşılan Genel Zorluklar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57540" y="1567113"/>
            <a:ext cx="518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Her kesin yoğurt yemesi farklı.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9CE5137-0EF9-4617-B64A-B2BDDCCB2D37}"/>
              </a:ext>
            </a:extLst>
          </p:cNvPr>
          <p:cNvSpPr/>
          <p:nvPr/>
        </p:nvSpPr>
        <p:spPr>
          <a:xfrm>
            <a:off x="6700112" y="6505957"/>
            <a:ext cx="5491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https://lyriquediscorde.com/2012/09/27/the-70s-you-can-go-your-own-way/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9D73D2-7449-4120-869E-E858E71073F8}"/>
              </a:ext>
            </a:extLst>
          </p:cNvPr>
          <p:cNvSpPr/>
          <p:nvPr/>
        </p:nvSpPr>
        <p:spPr>
          <a:xfrm>
            <a:off x="856602" y="5023435"/>
            <a:ext cx="8698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There’s no standard way to package and deploy models. </a:t>
            </a:r>
            <a:endParaRPr lang="tr-TR" sz="2800" dirty="0"/>
          </a:p>
        </p:txBody>
      </p:sp>
      <p:pic>
        <p:nvPicPr>
          <p:cNvPr id="4098" name="Picture 2" descr="The 70's :: You can go your own way – lyriquediscorde">
            <a:extLst>
              <a:ext uri="{FF2B5EF4-FFF2-40B4-BE49-F238E27FC236}">
                <a16:creationId xmlns:a16="http://schemas.microsoft.com/office/drawing/2014/main" id="{0BFB99EC-99B7-4293-8724-98216B19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67" y="1432271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4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E8983-3BBE-418F-A973-1BF40680CD54}"/>
</file>

<file path=customXml/itemProps2.xml><?xml version="1.0" encoding="utf-8"?>
<ds:datastoreItem xmlns:ds="http://schemas.openxmlformats.org/officeDocument/2006/customXml" ds:itemID="{F9308DF6-92C7-4EBA-B9A1-B577289E8FB4}"/>
</file>

<file path=customXml/itemProps3.xml><?xml version="1.0" encoding="utf-8"?>
<ds:datastoreItem xmlns:ds="http://schemas.openxmlformats.org/officeDocument/2006/customXml" ds:itemID="{9FE1C321-47DB-4118-88EE-5928062313AA}"/>
</file>

<file path=docProps/app.xml><?xml version="1.0" encoding="utf-8"?>
<Properties xmlns="http://schemas.openxmlformats.org/officeDocument/2006/extended-properties" xmlns:vt="http://schemas.openxmlformats.org/officeDocument/2006/docPropsVTypes">
  <TotalTime>13844</TotalTime>
  <Words>1570</Words>
  <Application>Microsoft Office PowerPoint</Application>
  <PresentationFormat>Geniş ekran</PresentationFormat>
  <Paragraphs>230</Paragraphs>
  <Slides>41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Roboto</vt:lpstr>
      <vt:lpstr>Source Sans Pro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302</cp:revision>
  <dcterms:created xsi:type="dcterms:W3CDTF">2018-03-04T09:30:49Z</dcterms:created>
  <dcterms:modified xsi:type="dcterms:W3CDTF">2020-11-29T07:01:20Z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