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3EE-05F5-6748-A4AD-E46413F2F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0840-5585-BD43-8D5C-98C90858B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AEB3-90F5-ED4E-9193-BFD1B7D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48A1-7B5F-9E43-85CC-ED3EFF4F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4289-6ED5-3B42-BF38-6348C21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22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5D70-9827-D641-91C2-92D83D25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8820F-D593-0544-BE80-0D1CF4C5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253A-2476-4540-9654-3A989692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423F-D4F5-B146-BAD9-E215A32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6A82-3859-824B-B4FD-64D846E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06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C5048-DA5A-354D-AE43-806E2FE3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9DB82-4904-954D-BCD9-FBA167BC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A5BD-A672-2948-89F8-809C0D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A59E-3930-944F-A19C-E931DA52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E3E9-37EA-F748-9FC2-D5C3D01C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638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FB7-23D8-834A-9212-D2378C83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E160-504A-0742-B779-6099F054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4948-6B28-F249-B5B7-1A98C33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9E22-91FF-0C44-A911-88564303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6968B-7527-AB42-BFF8-F1D401B6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4133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94B3-982A-4F42-A6EF-47967C6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C7C0-7BA8-FD40-8156-4DFA2A4D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F61E-A5A7-7343-86B3-30D5C135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0C189-DDF1-C249-959E-6B253731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C367-15F6-694C-B839-2A97EAAC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933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2347-7D54-C040-8C97-4668B811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C62D-AB9F-414A-9A32-00F454DF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39ED-369F-8140-8F5D-B62B05A5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1686D-457D-A449-8AA0-FDCEAC7A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5F5D-D6A2-EB47-819F-3B2F4CED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7B36A-BA08-A44A-8B60-4344AB77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424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A5C3-6EEA-EE4E-956A-9C281CC0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5277-63D8-BC47-BB4D-B0C90E26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8120B-99B6-E240-9629-D5A081E6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7A424-68C5-6049-B20A-76A9FF848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BE9D-41CC-3541-840C-2DD6FEB48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0BDAC-5152-8544-AF22-70DF2191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07CD7-A82B-5147-85BA-323DAE67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B1204-8928-D34A-BC0A-84B1D8B3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2294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CC59-B7F4-D749-8566-59051E0A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3A3B1-09DB-624D-AC7D-A43DEFD2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AF7A7-796A-A549-AA9B-F45D7985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C53CF-5AD1-6C4E-92C0-6FD17756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15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50824-6853-AF4B-8916-027CAAC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015BE-DCC8-5C48-9E52-17C0C45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2E58-653B-CD44-9642-9F3E6E62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8602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D0B-9721-0A4C-A48E-AFA273BB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F816-35C2-E641-8077-FC117353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71B8-39C9-9C44-8F0F-0C403D6D6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0C2A-8F74-1B4E-B59B-6693092B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63950-A74C-4748-8874-C5CAB424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9AB9F-9F34-074D-9F65-F4865769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2939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6648-05D3-DB4B-8A5B-F566E7D1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67F8E-2DF5-A94C-B469-97F6D40F4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EA702-05B1-EA42-A597-EEA97AEDF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302C-1A82-6E4C-9CE1-B27FA76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78AC2-9B69-AF46-8E36-F1CEC91F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94B4B-2A95-1D4C-B498-A1460BD3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1655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AC853-2D15-844D-9FA3-589CD674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905F-AF6B-D349-AA92-5A34BCD1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41AB-0079-2944-B71F-2DEB6EA44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252E-A21E-6940-8860-2C522D21C18F}" type="datetimeFigureOut">
              <a:rPr lang="en-ES" smtClean="0"/>
              <a:t>16/04/2021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CB0A-1B65-0446-A16A-04AE8B366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5D64-4B12-D64E-8850-96BBF9C45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31C1-3578-9E40-9744-E957BE3C5E9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878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2">
            <a:extLst>
              <a:ext uri="{FF2B5EF4-FFF2-40B4-BE49-F238E27FC236}">
                <a16:creationId xmlns:a16="http://schemas.microsoft.com/office/drawing/2014/main" id="{6529918F-D786-D541-9FBB-1034FFFF1722}"/>
              </a:ext>
            </a:extLst>
          </p:cNvPr>
          <p:cNvSpPr txBox="1">
            <a:spLocks/>
          </p:cNvSpPr>
          <p:nvPr/>
        </p:nvSpPr>
        <p:spPr>
          <a:xfrm>
            <a:off x="770197" y="260104"/>
            <a:ext cx="10055458" cy="6337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600" dirty="0"/>
              <a:t>Proje kapsamında belirlenmiş olan 2 motor tipi ile analiz işlemi gerçekleştirilecektir. Bu motorlar asenkron motorlardır.</a:t>
            </a:r>
          </a:p>
          <a:p>
            <a:pPr algn="just"/>
            <a:r>
              <a:rPr lang="tr-TR" sz="1600" dirty="0"/>
              <a:t>Bu motorlardan ilki Hidrolik Motordur. (3 -1 olarak geçmektedir.) Belirlenecek olan diğer motor daha sonra bildirilecektir. </a:t>
            </a:r>
          </a:p>
          <a:p>
            <a:pPr algn="just"/>
            <a:r>
              <a:rPr lang="tr-TR" sz="1600" dirty="0"/>
              <a:t>Motorlar ile ilgili yaşanılan arızalar genellikle 3 , 6 ay ya da senede bir arıza durumları söz konusu olmaktadır. </a:t>
            </a:r>
          </a:p>
          <a:p>
            <a:pPr algn="just"/>
            <a:r>
              <a:rPr lang="tr-TR" sz="1600" dirty="0"/>
              <a:t>Motorlar ile ilgili olarak düzenli olarak bakım işlemleri gerçekleştirilmektedir. Hem genel bakımlar hem de spesifik bakımlar olmaktadır. Bu bakımlarla ilgili veriler paylaşılacaktır. </a:t>
            </a:r>
          </a:p>
          <a:p>
            <a:pPr algn="just"/>
            <a:r>
              <a:rPr lang="tr-TR" sz="1600" dirty="0"/>
              <a:t>Hidrolik motoru sürekli olarak çalışmaktadır. Belirli bir </a:t>
            </a:r>
            <a:r>
              <a:rPr lang="tr-TR" sz="1600" dirty="0" err="1"/>
              <a:t>cycle</a:t>
            </a:r>
            <a:r>
              <a:rPr lang="tr-TR" sz="1600" dirty="0"/>
              <a:t> bulunmamaktadır. </a:t>
            </a:r>
          </a:p>
          <a:p>
            <a:pPr algn="just"/>
            <a:r>
              <a:rPr lang="tr-TR" sz="1600" dirty="0"/>
              <a:t>Mayıs 2020 ayından itibaren hidrolik motora ait veriler bulunmaktadır. </a:t>
            </a:r>
          </a:p>
          <a:p>
            <a:pPr algn="just">
              <a:lnSpc>
                <a:spcPct val="150000"/>
              </a:lnSpc>
            </a:pPr>
            <a:r>
              <a:rPr lang="tr-TR" sz="1600" dirty="0"/>
              <a:t>Motorlarda Titreşim, İvme ve Sıcaklık </a:t>
            </a:r>
            <a:r>
              <a:rPr lang="tr-TR" sz="1600" dirty="0" err="1"/>
              <a:t>sensörleri</a:t>
            </a:r>
            <a:r>
              <a:rPr lang="tr-TR" sz="1600" dirty="0"/>
              <a:t> yer almaktadır. </a:t>
            </a:r>
          </a:p>
          <a:p>
            <a:pPr algn="just">
              <a:lnSpc>
                <a:spcPct val="150000"/>
              </a:lnSpc>
            </a:pPr>
            <a:r>
              <a:rPr lang="tr-TR" sz="1600" dirty="0" err="1"/>
              <a:t>Sensörlerden</a:t>
            </a:r>
            <a:r>
              <a:rPr lang="tr-TR" sz="1600" dirty="0"/>
              <a:t> her 4 saniyede bir veri gelmektedir.</a:t>
            </a:r>
          </a:p>
          <a:p>
            <a:pPr algn="just">
              <a:lnSpc>
                <a:spcPct val="150000"/>
              </a:lnSpc>
            </a:pPr>
            <a:r>
              <a:rPr lang="tr-TR" sz="1600" dirty="0"/>
              <a:t>Motor saniyede bir pres işlemi gerçekleştirmektedir. </a:t>
            </a:r>
          </a:p>
          <a:p>
            <a:pPr algn="just">
              <a:lnSpc>
                <a:spcPct val="150000"/>
              </a:lnSpc>
            </a:pPr>
            <a:r>
              <a:rPr lang="tr-TR" sz="1600" dirty="0"/>
              <a:t>Pres işleminin çalışma ve </a:t>
            </a:r>
            <a:r>
              <a:rPr lang="tr-TR" sz="1600" dirty="0" err="1"/>
              <a:t>off</a:t>
            </a:r>
            <a:r>
              <a:rPr lang="tr-TR" sz="1600" dirty="0"/>
              <a:t> durumları bulunmaktadır.</a:t>
            </a:r>
          </a:p>
          <a:p>
            <a:pPr algn="just">
              <a:lnSpc>
                <a:spcPct val="150000"/>
              </a:lnSpc>
            </a:pPr>
            <a:r>
              <a:rPr lang="tr-TR" sz="1600" dirty="0"/>
              <a:t>Ana motorda titreşim oldukça hissedilir düzeydedir.</a:t>
            </a:r>
          </a:p>
          <a:p>
            <a:pPr algn="just">
              <a:lnSpc>
                <a:spcPct val="150000"/>
              </a:lnSpc>
            </a:pPr>
            <a:r>
              <a:rPr lang="tr-TR" sz="1600" dirty="0"/>
              <a:t> Hidrolik motorda daha önce Karar Ağacı çalışması gerçekleştirilmiştir.</a:t>
            </a:r>
          </a:p>
          <a:p>
            <a:pPr algn="just">
              <a:lnSpc>
                <a:spcPct val="150000"/>
              </a:lnSpc>
            </a:pPr>
            <a:r>
              <a:rPr lang="tr-TR" sz="1600" dirty="0"/>
              <a:t>Hidrolik motorun 27 Ocak’ta bir arızası mevcuttur. 17 Mart tarihinde de bir arıza mevcuttur ancak motordan kaynaklı bir arıza değildir. </a:t>
            </a:r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3548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138CE271-E9B0-AC42-B6BC-E61A7D91F059}"/>
              </a:ext>
            </a:extLst>
          </p:cNvPr>
          <p:cNvSpPr txBox="1">
            <a:spLocks/>
          </p:cNvSpPr>
          <p:nvPr/>
        </p:nvSpPr>
        <p:spPr>
          <a:xfrm>
            <a:off x="2136543" y="786938"/>
            <a:ext cx="8402030" cy="43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Son 200 verinin ortalamalarının gösterildiği motora bağlı olan sensörlerin grafikleri</a:t>
            </a:r>
          </a:p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63CB9-06C4-6C47-B198-B6969976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820042"/>
            <a:ext cx="10426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0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92329A-9F23-B44F-8A8C-B076731F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889000"/>
            <a:ext cx="9537700" cy="508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5D508B-7E6A-1741-8F4D-09820554DC54}"/>
              </a:ext>
            </a:extLst>
          </p:cNvPr>
          <p:cNvSpPr/>
          <p:nvPr/>
        </p:nvSpPr>
        <p:spPr>
          <a:xfrm>
            <a:off x="4288896" y="322458"/>
            <a:ext cx="3761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HİDROLİK MOTORU TİTREŞİM GRAFİĞİ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36183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6F0165-BACB-6D46-AF67-D97BEF02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437" y="1148261"/>
            <a:ext cx="8318500" cy="4025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5D508B-7E6A-1741-8F4D-09820554DC54}"/>
              </a:ext>
            </a:extLst>
          </p:cNvPr>
          <p:cNvSpPr/>
          <p:nvPr/>
        </p:nvSpPr>
        <p:spPr>
          <a:xfrm>
            <a:off x="4288896" y="322458"/>
            <a:ext cx="5331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HİDROLİK MOTORU TİTREŞİM GRAFİĞİ – BOZULMA ANI</a:t>
            </a:r>
            <a:endParaRPr lang="en-ES" dirty="0"/>
          </a:p>
        </p:txBody>
      </p:sp>
      <p:sp>
        <p:nvSpPr>
          <p:cNvPr id="5" name="Aşağı Ok 6">
            <a:extLst>
              <a:ext uri="{FF2B5EF4-FFF2-40B4-BE49-F238E27FC236}">
                <a16:creationId xmlns:a16="http://schemas.microsoft.com/office/drawing/2014/main" id="{6D21C722-F76D-7E43-AAC1-D4D93D8EB7AB}"/>
              </a:ext>
            </a:extLst>
          </p:cNvPr>
          <p:cNvSpPr/>
          <p:nvPr/>
        </p:nvSpPr>
        <p:spPr>
          <a:xfrm rot="17173003">
            <a:off x="8980346" y="3301159"/>
            <a:ext cx="204633" cy="3611953"/>
          </a:xfrm>
          <a:prstGeom prst="downArrow">
            <a:avLst>
              <a:gd name="adj1" fmla="val 50000"/>
              <a:gd name="adj2" fmla="val 4281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99F926CE-4A37-7143-B52A-747E715BC812}"/>
              </a:ext>
            </a:extLst>
          </p:cNvPr>
          <p:cNvSpPr txBox="1">
            <a:spLocks/>
          </p:cNvSpPr>
          <p:nvPr/>
        </p:nvSpPr>
        <p:spPr>
          <a:xfrm>
            <a:off x="10845358" y="5475871"/>
            <a:ext cx="1591383" cy="467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400" dirty="0">
                <a:solidFill>
                  <a:schemeClr val="tx1"/>
                </a:solidFill>
              </a:rPr>
              <a:t>Motorun Bozulma Anı</a:t>
            </a: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20988B5-ACD5-F042-8335-9F08FEB193B2}"/>
              </a:ext>
            </a:extLst>
          </p:cNvPr>
          <p:cNvSpPr txBox="1">
            <a:spLocks/>
          </p:cNvSpPr>
          <p:nvPr/>
        </p:nvSpPr>
        <p:spPr>
          <a:xfrm>
            <a:off x="157655" y="4940294"/>
            <a:ext cx="1786361" cy="1003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400" dirty="0">
                <a:solidFill>
                  <a:schemeClr val="tx1"/>
                </a:solidFill>
              </a:rPr>
              <a:t>Motorun iradi olarak durdurulduğu nokta, yemek molası </a:t>
            </a:r>
          </a:p>
        </p:txBody>
      </p:sp>
      <p:sp>
        <p:nvSpPr>
          <p:cNvPr id="8" name="Aşağı Ok 6">
            <a:extLst>
              <a:ext uri="{FF2B5EF4-FFF2-40B4-BE49-F238E27FC236}">
                <a16:creationId xmlns:a16="http://schemas.microsoft.com/office/drawing/2014/main" id="{B8802CB7-210B-0644-81A5-F6DC9B0ECECB}"/>
              </a:ext>
            </a:extLst>
          </p:cNvPr>
          <p:cNvSpPr/>
          <p:nvPr/>
        </p:nvSpPr>
        <p:spPr>
          <a:xfrm rot="4275981">
            <a:off x="3714325" y="3226841"/>
            <a:ext cx="204633" cy="3611953"/>
          </a:xfrm>
          <a:prstGeom prst="downArrow">
            <a:avLst>
              <a:gd name="adj1" fmla="val 50000"/>
              <a:gd name="adj2" fmla="val 4281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23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5D508B-7E6A-1741-8F4D-09820554DC54}"/>
              </a:ext>
            </a:extLst>
          </p:cNvPr>
          <p:cNvSpPr/>
          <p:nvPr/>
        </p:nvSpPr>
        <p:spPr>
          <a:xfrm>
            <a:off x="4288896" y="322458"/>
            <a:ext cx="5331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HİDROLİK MOTORU TİTREŞİM GRAFİĞİ – BOZULMA ANI</a:t>
            </a:r>
            <a:endParaRPr lang="en-ES" dirty="0"/>
          </a:p>
        </p:txBody>
      </p:sp>
      <p:pic>
        <p:nvPicPr>
          <p:cNvPr id="10" name="İçerik Yer Tutucusu 3">
            <a:extLst>
              <a:ext uri="{FF2B5EF4-FFF2-40B4-BE49-F238E27FC236}">
                <a16:creationId xmlns:a16="http://schemas.microsoft.com/office/drawing/2014/main" id="{51E66E84-AF96-FF45-B74D-DF52B183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4" y="1593669"/>
            <a:ext cx="9573290" cy="48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8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Atilla Yardimci</dc:creator>
  <cp:lastModifiedBy>Atilla Yardimci</cp:lastModifiedBy>
  <cp:revision>1</cp:revision>
  <dcterms:created xsi:type="dcterms:W3CDTF">2021-04-16T09:21:51Z</dcterms:created>
  <dcterms:modified xsi:type="dcterms:W3CDTF">2021-04-16T09:27:41Z</dcterms:modified>
</cp:coreProperties>
</file>