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9353213" cy="12441238"/>
  <p:notesSz cx="6858000" cy="9144000"/>
  <p:defaultTextStyle>
    <a:defPPr>
      <a:defRPr lang="zh-CN"/>
    </a:defPPr>
    <a:lvl1pPr marL="0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1pPr>
    <a:lvl2pPr marL="762942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2pPr>
    <a:lvl3pPr marL="1525883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3pPr>
    <a:lvl4pPr marL="2288824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4pPr>
    <a:lvl5pPr marL="3051765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5pPr>
    <a:lvl6pPr marL="3814707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6pPr>
    <a:lvl7pPr marL="4577648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7pPr>
    <a:lvl8pPr marL="5340589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8pPr>
    <a:lvl9pPr marL="6103530" algn="l" defTabSz="1525883" rtl="0" eaLnBrk="1" latinLnBrk="0" hangingPunct="1">
      <a:defRPr sz="30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7"/>
    <p:restoredTop sz="94757"/>
  </p:normalViewPr>
  <p:slideViewPr>
    <p:cSldViewPr snapToGrid="0" snapToObjects="1">
      <p:cViewPr varScale="1">
        <p:scale>
          <a:sx n="119" d="100"/>
          <a:sy n="119" d="100"/>
        </p:scale>
        <p:origin x="12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92B8A-D8E6-A94B-BA26-D3721BEA044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B6BF4-BED1-154A-84E4-548EBC75866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6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152" y="2036102"/>
            <a:ext cx="14514910" cy="4331394"/>
          </a:xfrm>
        </p:spPr>
        <p:txBody>
          <a:bodyPr anchor="b"/>
          <a:lstStyle>
            <a:lvl1pPr algn="ctr">
              <a:defRPr sz="95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9152" y="6534531"/>
            <a:ext cx="14514910" cy="3003752"/>
          </a:xfrm>
        </p:spPr>
        <p:txBody>
          <a:bodyPr/>
          <a:lstStyle>
            <a:lvl1pPr marL="0" indent="0" algn="ctr">
              <a:buNone/>
              <a:defRPr sz="3810"/>
            </a:lvl1pPr>
            <a:lvl2pPr marL="725759" indent="0" algn="ctr">
              <a:buNone/>
              <a:defRPr sz="3175"/>
            </a:lvl2pPr>
            <a:lvl3pPr marL="1451519" indent="0" algn="ctr">
              <a:buNone/>
              <a:defRPr sz="2857"/>
            </a:lvl3pPr>
            <a:lvl4pPr marL="2177278" indent="0" algn="ctr">
              <a:buNone/>
              <a:defRPr sz="2540"/>
            </a:lvl4pPr>
            <a:lvl5pPr marL="2903037" indent="0" algn="ctr">
              <a:buNone/>
              <a:defRPr sz="2540"/>
            </a:lvl5pPr>
            <a:lvl6pPr marL="3628796" indent="0" algn="ctr">
              <a:buNone/>
              <a:defRPr sz="2540"/>
            </a:lvl6pPr>
            <a:lvl7pPr marL="4354556" indent="0" algn="ctr">
              <a:buNone/>
              <a:defRPr sz="2540"/>
            </a:lvl7pPr>
            <a:lvl8pPr marL="5080315" indent="0" algn="ctr">
              <a:buNone/>
              <a:defRPr sz="2540"/>
            </a:lvl8pPr>
            <a:lvl9pPr marL="5806074" indent="0" algn="ctr">
              <a:buNone/>
              <a:defRPr sz="25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49643" y="662381"/>
            <a:ext cx="4173037" cy="1054337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0534" y="662381"/>
            <a:ext cx="12277194" cy="1054337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4" y="3101671"/>
            <a:ext cx="16692146" cy="5175209"/>
          </a:xfrm>
        </p:spPr>
        <p:txBody>
          <a:bodyPr anchor="b"/>
          <a:lstStyle>
            <a:lvl1pPr>
              <a:defRPr sz="95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454" y="8325840"/>
            <a:ext cx="16692146" cy="2721520"/>
          </a:xfrm>
        </p:spPr>
        <p:txBody>
          <a:bodyPr/>
          <a:lstStyle>
            <a:lvl1pPr marL="0" indent="0">
              <a:buNone/>
              <a:defRPr sz="3810">
                <a:solidFill>
                  <a:schemeClr val="tx1">
                    <a:tint val="75000"/>
                  </a:schemeClr>
                </a:solidFill>
              </a:defRPr>
            </a:lvl1pPr>
            <a:lvl2pPr marL="725759" indent="0">
              <a:buNone/>
              <a:defRPr sz="3175">
                <a:solidFill>
                  <a:schemeClr val="tx1">
                    <a:tint val="75000"/>
                  </a:schemeClr>
                </a:solidFill>
              </a:defRPr>
            </a:lvl2pPr>
            <a:lvl3pPr marL="1451519" indent="0">
              <a:buNone/>
              <a:defRPr sz="2857">
                <a:solidFill>
                  <a:schemeClr val="tx1">
                    <a:tint val="75000"/>
                  </a:schemeClr>
                </a:solidFill>
              </a:defRPr>
            </a:lvl3pPr>
            <a:lvl4pPr marL="2177278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4pPr>
            <a:lvl5pPr marL="2903037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5pPr>
            <a:lvl6pPr marL="3628796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6pPr>
            <a:lvl7pPr marL="4354556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7pPr>
            <a:lvl8pPr marL="5080315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8pPr>
            <a:lvl9pPr marL="5806074" indent="0">
              <a:buNone/>
              <a:defRPr sz="2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0533" y="3311904"/>
            <a:ext cx="8225116" cy="78938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97564" y="3311904"/>
            <a:ext cx="8225116" cy="78938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054" y="662382"/>
            <a:ext cx="16692146" cy="240473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055" y="3049832"/>
            <a:ext cx="8187315" cy="1494676"/>
          </a:xfrm>
        </p:spPr>
        <p:txBody>
          <a:bodyPr anchor="b"/>
          <a:lstStyle>
            <a:lvl1pPr marL="0" indent="0">
              <a:buNone/>
              <a:defRPr sz="3810" b="1"/>
            </a:lvl1pPr>
            <a:lvl2pPr marL="725759" indent="0">
              <a:buNone/>
              <a:defRPr sz="3175" b="1"/>
            </a:lvl2pPr>
            <a:lvl3pPr marL="1451519" indent="0">
              <a:buNone/>
              <a:defRPr sz="2857" b="1"/>
            </a:lvl3pPr>
            <a:lvl4pPr marL="2177278" indent="0">
              <a:buNone/>
              <a:defRPr sz="2540" b="1"/>
            </a:lvl4pPr>
            <a:lvl5pPr marL="2903037" indent="0">
              <a:buNone/>
              <a:defRPr sz="2540" b="1"/>
            </a:lvl5pPr>
            <a:lvl6pPr marL="3628796" indent="0">
              <a:buNone/>
              <a:defRPr sz="2540" b="1"/>
            </a:lvl6pPr>
            <a:lvl7pPr marL="4354556" indent="0">
              <a:buNone/>
              <a:defRPr sz="2540" b="1"/>
            </a:lvl7pPr>
            <a:lvl8pPr marL="5080315" indent="0">
              <a:buNone/>
              <a:defRPr sz="2540" b="1"/>
            </a:lvl8pPr>
            <a:lvl9pPr marL="5806074" indent="0">
              <a:buNone/>
              <a:defRPr sz="25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055" y="4544508"/>
            <a:ext cx="8187315" cy="66842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97564" y="3049832"/>
            <a:ext cx="8227636" cy="1494676"/>
          </a:xfrm>
        </p:spPr>
        <p:txBody>
          <a:bodyPr anchor="b"/>
          <a:lstStyle>
            <a:lvl1pPr marL="0" indent="0">
              <a:buNone/>
              <a:defRPr sz="3810" b="1"/>
            </a:lvl1pPr>
            <a:lvl2pPr marL="725759" indent="0">
              <a:buNone/>
              <a:defRPr sz="3175" b="1"/>
            </a:lvl2pPr>
            <a:lvl3pPr marL="1451519" indent="0">
              <a:buNone/>
              <a:defRPr sz="2857" b="1"/>
            </a:lvl3pPr>
            <a:lvl4pPr marL="2177278" indent="0">
              <a:buNone/>
              <a:defRPr sz="2540" b="1"/>
            </a:lvl4pPr>
            <a:lvl5pPr marL="2903037" indent="0">
              <a:buNone/>
              <a:defRPr sz="2540" b="1"/>
            </a:lvl5pPr>
            <a:lvl6pPr marL="3628796" indent="0">
              <a:buNone/>
              <a:defRPr sz="2540" b="1"/>
            </a:lvl6pPr>
            <a:lvl7pPr marL="4354556" indent="0">
              <a:buNone/>
              <a:defRPr sz="2540" b="1"/>
            </a:lvl7pPr>
            <a:lvl8pPr marL="5080315" indent="0">
              <a:buNone/>
              <a:defRPr sz="2540" b="1"/>
            </a:lvl8pPr>
            <a:lvl9pPr marL="5806074" indent="0">
              <a:buNone/>
              <a:defRPr sz="25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97564" y="4544508"/>
            <a:ext cx="8227636" cy="66842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055" y="829416"/>
            <a:ext cx="6241914" cy="2902956"/>
          </a:xfrm>
        </p:spPr>
        <p:txBody>
          <a:bodyPr anchor="b"/>
          <a:lstStyle>
            <a:lvl1pPr>
              <a:defRPr sz="50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636" y="1791309"/>
            <a:ext cx="9797564" cy="8841343"/>
          </a:xfrm>
        </p:spPr>
        <p:txBody>
          <a:bodyPr/>
          <a:lstStyle>
            <a:lvl1pPr>
              <a:defRPr sz="5080"/>
            </a:lvl1pPr>
            <a:lvl2pPr>
              <a:defRPr sz="4445"/>
            </a:lvl2pPr>
            <a:lvl3pPr>
              <a:defRPr sz="3810"/>
            </a:lvl3pPr>
            <a:lvl4pPr>
              <a:defRPr sz="3175"/>
            </a:lvl4pPr>
            <a:lvl5pPr>
              <a:defRPr sz="3175"/>
            </a:lvl5pPr>
            <a:lvl6pPr>
              <a:defRPr sz="3175"/>
            </a:lvl6pPr>
            <a:lvl7pPr>
              <a:defRPr sz="3175"/>
            </a:lvl7pPr>
            <a:lvl8pPr>
              <a:defRPr sz="3175"/>
            </a:lvl8pPr>
            <a:lvl9pPr>
              <a:defRPr sz="31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3055" y="3732371"/>
            <a:ext cx="6241914" cy="6914680"/>
          </a:xfrm>
        </p:spPr>
        <p:txBody>
          <a:bodyPr/>
          <a:lstStyle>
            <a:lvl1pPr marL="0" indent="0">
              <a:buNone/>
              <a:defRPr sz="2540"/>
            </a:lvl1pPr>
            <a:lvl2pPr marL="725759" indent="0">
              <a:buNone/>
              <a:defRPr sz="2222"/>
            </a:lvl2pPr>
            <a:lvl3pPr marL="1451519" indent="0">
              <a:buNone/>
              <a:defRPr sz="1905"/>
            </a:lvl3pPr>
            <a:lvl4pPr marL="2177278" indent="0">
              <a:buNone/>
              <a:defRPr sz="1587"/>
            </a:lvl4pPr>
            <a:lvl5pPr marL="2903037" indent="0">
              <a:buNone/>
              <a:defRPr sz="1587"/>
            </a:lvl5pPr>
            <a:lvl6pPr marL="3628796" indent="0">
              <a:buNone/>
              <a:defRPr sz="1587"/>
            </a:lvl6pPr>
            <a:lvl7pPr marL="4354556" indent="0">
              <a:buNone/>
              <a:defRPr sz="1587"/>
            </a:lvl7pPr>
            <a:lvl8pPr marL="5080315" indent="0">
              <a:buNone/>
              <a:defRPr sz="1587"/>
            </a:lvl8pPr>
            <a:lvl9pPr marL="5806074" indent="0">
              <a:buNone/>
              <a:defRPr sz="15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055" y="829416"/>
            <a:ext cx="6241914" cy="2902956"/>
          </a:xfrm>
        </p:spPr>
        <p:txBody>
          <a:bodyPr anchor="b"/>
          <a:lstStyle>
            <a:lvl1pPr>
              <a:defRPr sz="50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27636" y="1791309"/>
            <a:ext cx="9797564" cy="8841343"/>
          </a:xfrm>
        </p:spPr>
        <p:txBody>
          <a:bodyPr anchor="t"/>
          <a:lstStyle>
            <a:lvl1pPr marL="0" indent="0">
              <a:buNone/>
              <a:defRPr sz="5080"/>
            </a:lvl1pPr>
            <a:lvl2pPr marL="725759" indent="0">
              <a:buNone/>
              <a:defRPr sz="4445"/>
            </a:lvl2pPr>
            <a:lvl3pPr marL="1451519" indent="0">
              <a:buNone/>
              <a:defRPr sz="3810"/>
            </a:lvl3pPr>
            <a:lvl4pPr marL="2177278" indent="0">
              <a:buNone/>
              <a:defRPr sz="3175"/>
            </a:lvl4pPr>
            <a:lvl5pPr marL="2903037" indent="0">
              <a:buNone/>
              <a:defRPr sz="3175"/>
            </a:lvl5pPr>
            <a:lvl6pPr marL="3628796" indent="0">
              <a:buNone/>
              <a:defRPr sz="3175"/>
            </a:lvl6pPr>
            <a:lvl7pPr marL="4354556" indent="0">
              <a:buNone/>
              <a:defRPr sz="3175"/>
            </a:lvl7pPr>
            <a:lvl8pPr marL="5080315" indent="0">
              <a:buNone/>
              <a:defRPr sz="3175"/>
            </a:lvl8pPr>
            <a:lvl9pPr marL="5806074" indent="0">
              <a:buNone/>
              <a:defRPr sz="3175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3055" y="3732371"/>
            <a:ext cx="6241914" cy="6914680"/>
          </a:xfrm>
        </p:spPr>
        <p:txBody>
          <a:bodyPr/>
          <a:lstStyle>
            <a:lvl1pPr marL="0" indent="0">
              <a:buNone/>
              <a:defRPr sz="2540"/>
            </a:lvl1pPr>
            <a:lvl2pPr marL="725759" indent="0">
              <a:buNone/>
              <a:defRPr sz="2222"/>
            </a:lvl2pPr>
            <a:lvl3pPr marL="1451519" indent="0">
              <a:buNone/>
              <a:defRPr sz="1905"/>
            </a:lvl3pPr>
            <a:lvl4pPr marL="2177278" indent="0">
              <a:buNone/>
              <a:defRPr sz="1587"/>
            </a:lvl4pPr>
            <a:lvl5pPr marL="2903037" indent="0">
              <a:buNone/>
              <a:defRPr sz="1587"/>
            </a:lvl5pPr>
            <a:lvl6pPr marL="3628796" indent="0">
              <a:buNone/>
              <a:defRPr sz="1587"/>
            </a:lvl6pPr>
            <a:lvl7pPr marL="4354556" indent="0">
              <a:buNone/>
              <a:defRPr sz="1587"/>
            </a:lvl7pPr>
            <a:lvl8pPr marL="5080315" indent="0">
              <a:buNone/>
              <a:defRPr sz="1587"/>
            </a:lvl8pPr>
            <a:lvl9pPr marL="5806074" indent="0">
              <a:buNone/>
              <a:defRPr sz="15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0534" y="662382"/>
            <a:ext cx="16692146" cy="2404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534" y="3311904"/>
            <a:ext cx="16692146" cy="789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0533" y="11531185"/>
            <a:ext cx="4354473" cy="662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07D1F-875C-7A40-8E07-8A0A766E48F5}" type="datetimeFigureOut">
              <a:rPr kumimoji="1" lang="zh-CN" altLang="en-US" smtClean="0"/>
              <a:t>2020/11/11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0752" y="11531185"/>
            <a:ext cx="6531709" cy="662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68207" y="11531185"/>
            <a:ext cx="4354473" cy="662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D635D-9D73-4343-98DF-40DD070A67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685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51519" rtl="0" eaLnBrk="1" latinLnBrk="0" hangingPunct="1">
        <a:lnSpc>
          <a:spcPct val="90000"/>
        </a:lnSpc>
        <a:spcBef>
          <a:spcPct val="0"/>
        </a:spcBef>
        <a:buNone/>
        <a:defRPr sz="6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880" indent="-362880" algn="l" defTabSz="1451519" rtl="0" eaLnBrk="1" latinLnBrk="0" hangingPunct="1">
        <a:lnSpc>
          <a:spcPct val="90000"/>
        </a:lnSpc>
        <a:spcBef>
          <a:spcPts val="1587"/>
        </a:spcBef>
        <a:buFont typeface="Arial" panose="020B0604020202020204" pitchFamily="34" charset="0"/>
        <a:buChar char="•"/>
        <a:defRPr sz="4445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3810" kern="1200">
          <a:solidFill>
            <a:schemeClr val="tx1"/>
          </a:solidFill>
          <a:latin typeface="+mn-lt"/>
          <a:ea typeface="+mn-ea"/>
          <a:cs typeface="+mn-cs"/>
        </a:defRPr>
      </a:lvl2pPr>
      <a:lvl3pPr marL="1814398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3pPr>
      <a:lvl4pPr marL="2540157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4pPr>
      <a:lvl5pPr marL="3265917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5pPr>
      <a:lvl6pPr marL="3991676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6pPr>
      <a:lvl7pPr marL="4717435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7pPr>
      <a:lvl8pPr marL="5443195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8pPr>
      <a:lvl9pPr marL="6168954" indent="-362880" algn="l" defTabSz="1451519" rtl="0" eaLnBrk="1" latinLnBrk="0" hangingPunct="1">
        <a:lnSpc>
          <a:spcPct val="90000"/>
        </a:lnSpc>
        <a:spcBef>
          <a:spcPts val="794"/>
        </a:spcBef>
        <a:buFont typeface="Arial" panose="020B0604020202020204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725759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2pPr>
      <a:lvl3pPr marL="1451519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3pPr>
      <a:lvl4pPr marL="2177278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4pPr>
      <a:lvl5pPr marL="2903037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5pPr>
      <a:lvl6pPr marL="3628796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6pPr>
      <a:lvl7pPr marL="4354556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7pPr>
      <a:lvl8pPr marL="5080315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8pPr>
      <a:lvl9pPr marL="5806074" algn="l" defTabSz="1451519" rtl="0" eaLnBrk="1" latinLnBrk="0" hangingPunct="1">
        <a:defRPr sz="28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353037" cy="124412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2A37CB0-EF91-4139-BB9A-6573804D7784}"/>
              </a:ext>
            </a:extLst>
          </p:cNvPr>
          <p:cNvSpPr txBox="1"/>
          <p:nvPr/>
        </p:nvSpPr>
        <p:spPr>
          <a:xfrm>
            <a:off x="-1" y="2671483"/>
            <a:ext cx="19353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遥瞰世界 感知未来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-1" y="4596493"/>
            <a:ext cx="19353213" cy="275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9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  <a:p>
            <a:pPr algn="ctr"/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 上海 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2020.11.13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5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53305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71" y="2401064"/>
            <a:ext cx="16827251" cy="63341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291209" y="9221980"/>
            <a:ext cx="96742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Cross-entropy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Loss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增加类别权重：</a:t>
            </a:r>
            <a:endParaRPr lang="en-US" altLang="zh-CN" sz="28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二分</a:t>
            </a:r>
            <a:r>
              <a:rPr lang="zh-CN" altLang="en-US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类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分割： 变化区域</a:t>
            </a:r>
            <a:r>
              <a:rPr lang="zh-CN" altLang="en-US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/>
            </a:r>
            <a:br>
              <a:rPr lang="zh-CN" altLang="en-US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语义分割：水体、低矮植被、树木</a:t>
            </a:r>
            <a:endParaRPr lang="zh-CN" altLang="en-US" sz="2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9431" y="6562165"/>
            <a:ext cx="3108960" cy="19578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137558" y="7293685"/>
            <a:ext cx="1115402" cy="122637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376941" y="4313816"/>
            <a:ext cx="2243163" cy="4346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376941" y="9649328"/>
            <a:ext cx="3910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公</a:t>
            </a:r>
            <a:r>
              <a:rPr lang="zh-CN" altLang="en-US" sz="3600" b="1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榜提升约</a:t>
            </a:r>
            <a:r>
              <a:rPr lang="en-US" altLang="zh-CN" sz="3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1%</a:t>
            </a:r>
            <a:endParaRPr lang="zh-CN" altLang="en-US" sz="3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8655" y="5205581"/>
            <a:ext cx="401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4.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 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伪标签  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8763" y="1773892"/>
            <a:ext cx="4013543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训练数据少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8005" y="3714067"/>
            <a:ext cx="62188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altLang="zh-CN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样本数量少，分辨率低</a:t>
            </a:r>
            <a:endParaRPr lang="zh-CN" altLang="en-US" sz="2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59794" y="3714067"/>
            <a:ext cx="8264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) 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含有语义分割标注的区域只占一小部分</a:t>
            </a:r>
            <a:endParaRPr lang="zh-CN" altLang="en-US" sz="2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126" y="4985636"/>
            <a:ext cx="3841216" cy="3186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330" y="4683819"/>
            <a:ext cx="2020495" cy="20204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330" y="7006039"/>
            <a:ext cx="2016725" cy="20167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8763" y="5146626"/>
            <a:ext cx="6218861" cy="670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2968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组训练图像，分辨率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512x512</a:t>
            </a:r>
            <a:endParaRPr lang="zh-CN" altLang="en-US" sz="2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8763" y="6756614"/>
            <a:ext cx="86881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预训练模型初始化：</a:t>
            </a:r>
            <a:r>
              <a:rPr lang="en-US" altLang="zh-CN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HRNet</a:t>
            </a: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pretrained</a:t>
            </a: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on</a:t>
            </a: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ImageNet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数据增广：水平、垂直翻转；</a:t>
            </a:r>
            <a:r>
              <a:rPr lang="en-US" altLang="zh-CN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90</a:t>
            </a: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180</a:t>
            </a: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270</a:t>
            </a: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度旋转</a:t>
            </a:r>
            <a:endParaRPr lang="en-US" altLang="zh-CN" sz="2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70C0"/>
                </a:solidFill>
                <a:latin typeface="Times" charset="0"/>
                <a:ea typeface="Times" charset="0"/>
                <a:cs typeface="Times" charset="0"/>
              </a:rPr>
              <a:t>寻找相似性较大的辅助数据集</a:t>
            </a:r>
            <a:endParaRPr lang="zh-CN" altLang="en-US" sz="2800" dirty="0">
              <a:solidFill>
                <a:srgbClr val="0070C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38911" y="9382509"/>
            <a:ext cx="6218861" cy="670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对未标注的未变化区域打伪标签</a:t>
            </a:r>
            <a:endParaRPr lang="zh-CN" altLang="en-US" sz="28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6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8914" y="1773892"/>
            <a:ext cx="16148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利用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HRNet_w48</a:t>
            </a:r>
            <a:r>
              <a:rPr lang="en-US" altLang="zh-CN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, HRNet_w44, 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HRNet_w40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等表现较好的大模型进行投票得到未标注区域的伪标签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160" y="2725116"/>
            <a:ext cx="12118455" cy="83289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5118422" y="6621100"/>
            <a:ext cx="3361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公榜提升约</a:t>
            </a:r>
            <a:r>
              <a:rPr lang="en-US" altLang="zh-CN" sz="36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%</a:t>
            </a:r>
            <a:endParaRPr lang="zh-CN" altLang="en-US" sz="3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0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8655" y="5205581"/>
            <a:ext cx="401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5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.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 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后处理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8762" y="1773892"/>
            <a:ext cx="8628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Test-time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Augmentation(TTA)</a:t>
            </a:r>
          </a:p>
        </p:txBody>
      </p:sp>
      <p:sp>
        <p:nvSpPr>
          <p:cNvPr id="6" name="矩形 5"/>
          <p:cNvSpPr/>
          <p:nvPr/>
        </p:nvSpPr>
        <p:spPr>
          <a:xfrm>
            <a:off x="988761" y="2958342"/>
            <a:ext cx="12641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融合原图、水平翻转、竖直翻转、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90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度、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180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度、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270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度旋转的预测结果</a:t>
            </a:r>
            <a:endParaRPr lang="zh-CN" altLang="en-US" sz="2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8761" y="5368212"/>
            <a:ext cx="8628573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模型集成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8761" y="6477919"/>
            <a:ext cx="12641177" cy="670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HRNet_w40,</a:t>
            </a:r>
            <a:r>
              <a:rPr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HRNet_w18</a:t>
            </a:r>
            <a:endParaRPr lang="zh-CN" altLang="en-US" sz="2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88761" y="8403276"/>
            <a:ext cx="3361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公榜提升约</a:t>
            </a:r>
            <a:r>
              <a:rPr lang="en-US" altLang="zh-CN" sz="36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zh-CN" sz="3600" b="1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%</a:t>
            </a:r>
            <a:endParaRPr lang="zh-CN" altLang="en-US" sz="3600" b="1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22297" y="5189264"/>
            <a:ext cx="4013543" cy="133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6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91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26"/>
            <a:ext cx="19353037" cy="12441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2" y="3853705"/>
            <a:ext cx="193532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9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02F2B93-E234-4C6C-9BBB-FF7440691AF3}"/>
              </a:ext>
            </a:extLst>
          </p:cNvPr>
          <p:cNvSpPr txBox="1"/>
          <p:nvPr/>
        </p:nvSpPr>
        <p:spPr>
          <a:xfrm>
            <a:off x="0" y="5926328"/>
            <a:ext cx="19353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8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Leo</a:t>
            </a:r>
            <a:endParaRPr lang="zh-CN" altLang="en-US" sz="8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5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158" y="1773892"/>
            <a:ext cx="3108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About</a:t>
            </a:r>
            <a:r>
              <a:rPr kumimoji="1" lang="zh-CN" altLang="en-US" sz="400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Me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5157" y="3066602"/>
            <a:ext cx="9638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南京大学，研一</a:t>
            </a:r>
            <a:endParaRPr kumimoji="1" lang="en-US" altLang="zh-CN" sz="28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研究方向：语义分割、小样本分割</a:t>
            </a:r>
            <a:endParaRPr kumimoji="1" lang="en-US" altLang="zh-CN" sz="28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chemeClr val="bg1">
                    <a:lumMod val="95000"/>
                  </a:schemeClr>
                </a:solidFill>
                <a:uFill>
                  <a:solidFill>
                    <a:schemeClr val="tx1"/>
                  </a:solidFill>
                </a:uFill>
                <a:latin typeface="Times" charset="0"/>
                <a:ea typeface="Times" charset="0"/>
                <a:cs typeface="Times" charset="0"/>
              </a:rPr>
              <a:t>https://github.com/LiheYoung/SenseEarth2020-ChangeDetection</a:t>
            </a:r>
            <a:endParaRPr kumimoji="1" lang="en-US" altLang="zh-CN" sz="2800" dirty="0" smtClean="0">
              <a:solidFill>
                <a:schemeClr val="bg1">
                  <a:lumMod val="95000"/>
                </a:schemeClr>
              </a:solidFill>
              <a:uFill>
                <a:solidFill>
                  <a:schemeClr val="tx1"/>
                </a:solidFill>
              </a:u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5132" y="3387539"/>
            <a:ext cx="40816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赛题分析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模型选择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类别不平衡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伪标签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后处理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8655" y="5205581"/>
            <a:ext cx="401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kumimoji="1" lang="zh-CN" altLang="en-US" sz="400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赛题分析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5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8005" y="3090122"/>
            <a:ext cx="9674225" cy="13120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altLang="zh-CN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) </a:t>
            </a:r>
            <a:r>
              <a:rPr lang="zh-CN" altLang="en-US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是否变化的二分类分割</a:t>
            </a:r>
            <a:br>
              <a:rPr lang="zh-CN" altLang="en-US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2) </a:t>
            </a:r>
            <a:r>
              <a:rPr lang="zh-CN" altLang="en-US" sz="28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变化区域的多类别语义分割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88763" y="1773892"/>
            <a:ext cx="4013543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变化检测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968" y="5359303"/>
            <a:ext cx="2020495" cy="2020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968" y="7847876"/>
            <a:ext cx="2020495" cy="2020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171" y="5359302"/>
            <a:ext cx="2020495" cy="20204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1" y="7851646"/>
            <a:ext cx="2016725" cy="2016725"/>
          </a:xfrm>
          <a:prstGeom prst="rect">
            <a:avLst/>
          </a:prstGeom>
        </p:spPr>
      </p:pic>
      <p:cxnSp>
        <p:nvCxnSpPr>
          <p:cNvPr id="16" name="直线箭头连接符 15"/>
          <p:cNvCxnSpPr/>
          <p:nvPr/>
        </p:nvCxnSpPr>
        <p:spPr>
          <a:xfrm>
            <a:off x="8154298" y="6379285"/>
            <a:ext cx="1979407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8154298" y="8973671"/>
            <a:ext cx="1979407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8655" y="5205581"/>
            <a:ext cx="4013543" cy="91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2.</a:t>
            </a:r>
            <a:r>
              <a:rPr kumimoji="1" lang="zh-CN" altLang="en-US" sz="400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  模型选择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34" y="4417511"/>
            <a:ext cx="16126653" cy="64654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8763" y="1803795"/>
            <a:ext cx="13329665" cy="752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defTabSz="914400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Backbone: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32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ResNet, ResNeXt, ResNeSt, 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HRNet</a:t>
            </a:r>
            <a:endParaRPr kumimoji="1" lang="zh-CN" altLang="en-US" sz="32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8763" y="2524908"/>
            <a:ext cx="17417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defTabSz="914400"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Segmentation Head: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FCN head, SPP(PSP) head,</a:t>
            </a:r>
            <a:r>
              <a:rPr kumimoji="1" lang="en-US" altLang="zh-CN" sz="32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DeepLabv3(plus) head,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U-Net</a:t>
            </a:r>
            <a:endParaRPr kumimoji="1" lang="zh-CN" altLang="en-US" sz="32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8763" y="3307941"/>
            <a:ext cx="1790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defTabSz="914400"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为了减少参数量以及加快推理速度，在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segmentation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head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中用深度分离卷积代替所有常规的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3x3</a:t>
            </a:r>
            <a:r>
              <a:rPr kumimoji="1" lang="zh-CN" altLang="en-US" sz="32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卷积</a:t>
            </a:r>
            <a:endParaRPr kumimoji="1" lang="zh-CN" altLang="en-US" sz="32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0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C5EE0BF-8A74-4DE2-971D-DCC866FF2A54}"/>
              </a:ext>
            </a:extLst>
          </p:cNvPr>
          <p:cNvSpPr txBox="1"/>
          <p:nvPr/>
        </p:nvSpPr>
        <p:spPr>
          <a:xfrm>
            <a:off x="0" y="11266647"/>
            <a:ext cx="18204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人工智能遥感解译大赛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2820A70-D8CC-41DC-B754-C69A4A70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422" y="897592"/>
            <a:ext cx="308610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18655" y="5205581"/>
            <a:ext cx="4013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3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.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kumimoji="1" lang="en-US" altLang="zh-CN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  </a:t>
            </a:r>
            <a:r>
              <a:rPr kumimoji="1" lang="zh-CN" altLang="en-US" sz="4000" dirty="0" smtClean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类别不平衡  </a:t>
            </a:r>
            <a:endParaRPr kumimoji="1" lang="en-US" altLang="zh-CN" sz="4000" dirty="0" smtClean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348</Words>
  <Application>Microsoft Macintosh PowerPoint</Application>
  <PresentationFormat>自定义</PresentationFormat>
  <Paragraphs>58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</vt:lpstr>
      <vt:lpstr>Calibri Light</vt:lpstr>
      <vt:lpstr>DengXian</vt:lpstr>
      <vt:lpstr>Times</vt:lpstr>
      <vt:lpstr>等线</vt:lpstr>
      <vt:lpstr>等线 Light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陈咏薇</dc:creator>
  <cp:lastModifiedBy>Microsoft Office 用户</cp:lastModifiedBy>
  <cp:revision>69</cp:revision>
  <dcterms:created xsi:type="dcterms:W3CDTF">2020-11-05T07:57:47Z</dcterms:created>
  <dcterms:modified xsi:type="dcterms:W3CDTF">2020-11-11T09:34:25Z</dcterms:modified>
</cp:coreProperties>
</file>