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12192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10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8065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447914" y="2463382"/>
            <a:ext cx="9521666" cy="1947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Roboto"/>
              <a:buNone/>
            </a:pPr>
            <a:r>
              <a:rPr b="1" i="0" lang="en-US" sz="6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Engineering MVP – High Level Design 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52362" cy="13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476131" y="381897"/>
            <a:ext cx="1218895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Technical Architecture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300" y="3751913"/>
            <a:ext cx="9408347" cy="8570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85654" y="3313871"/>
            <a:ext cx="952262" cy="952262"/>
          </a:xfrm>
          <a:prstGeom prst="roundRect">
            <a:avLst>
              <a:gd fmla="val 9602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38040" y="3677318"/>
            <a:ext cx="1047488" cy="219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10751037" y="3313871"/>
            <a:ext cx="952262" cy="952262"/>
          </a:xfrm>
          <a:prstGeom prst="roundRect">
            <a:avLst>
              <a:gd fmla="val 9602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0703423" y="3677318"/>
            <a:ext cx="1047488" cy="219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Roboto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4429" y="2661572"/>
            <a:ext cx="47613" cy="116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49205" y="3670969"/>
            <a:ext cx="238065" cy="24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84275" y="3766197"/>
            <a:ext cx="47613" cy="221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9050" y="3670969"/>
            <a:ext cx="238065" cy="24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4123" y="2661572"/>
            <a:ext cx="47613" cy="116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8892" y="3670969"/>
            <a:ext cx="247588" cy="24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63965" y="3766197"/>
            <a:ext cx="47613" cy="1647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8740" y="3670969"/>
            <a:ext cx="238065" cy="24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3810" y="2661572"/>
            <a:ext cx="47613" cy="116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8586" y="3670969"/>
            <a:ext cx="238065" cy="24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43656" y="3766197"/>
            <a:ext cx="47613" cy="132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48428" y="3670969"/>
            <a:ext cx="247588" cy="24758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/>
          <p:nvPr/>
        </p:nvSpPr>
        <p:spPr>
          <a:xfrm>
            <a:off x="2763464" y="2623977"/>
            <a:ext cx="2063551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SFTP Data Source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4003309" y="4833225"/>
            <a:ext cx="1655031" cy="58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Ingestion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003309" y="5474613"/>
            <a:ext cx="1655031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Source S3 Storage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243154" y="2623977"/>
            <a:ext cx="2084501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ETL Using Python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5243154" y="2973339"/>
            <a:ext cx="2084501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(Pandas/ Pyspark) 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6482999" y="4833225"/>
            <a:ext cx="1875004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6482999" y="5182586"/>
            <a:ext cx="1875004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7722844" y="2623977"/>
            <a:ext cx="1634081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7722844" y="2973339"/>
            <a:ext cx="1634081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PowerBI/Tableau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8962689" y="4833225"/>
            <a:ext cx="1340785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1865183" y="6493335"/>
            <a:ext cx="133317" cy="24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885" cy="13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476131" y="381897"/>
            <a:ext cx="1218895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Processing Flow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952262" y="1580755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923694" y="1647115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809298" y="1709806"/>
            <a:ext cx="4085203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Ingestion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6475381" y="1580755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6446813" y="1647115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7332416" y="1709806"/>
            <a:ext cx="4085203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Staging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952262" y="2990102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923694" y="3056463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809298" y="3119154"/>
            <a:ext cx="4085203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Schema validation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6475381" y="2990102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6446813" y="3056463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7332416" y="3119154"/>
            <a:ext cx="4085203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Cleanse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952262" y="4399450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923694" y="4465811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809298" y="4528501"/>
            <a:ext cx="4085203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MDM Rules enforcement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6475381" y="4399450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6446813" y="4465811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332416" y="4528501"/>
            <a:ext cx="4085203" cy="58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Normalize data to produce Dim - Fact tables &amp; load to data marts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952262" y="5808797"/>
            <a:ext cx="571357" cy="476131"/>
          </a:xfrm>
          <a:prstGeom prst="roundRect">
            <a:avLst>
              <a:gd fmla="val 1920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923694" y="5875158"/>
            <a:ext cx="628493" cy="34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1809298" y="5937849"/>
            <a:ext cx="4085203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1865183" y="6493335"/>
            <a:ext cx="133317" cy="24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885" cy="147600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/>
          <p:nvPr/>
        </p:nvSpPr>
        <p:spPr>
          <a:xfrm>
            <a:off x="476131" y="381897"/>
            <a:ext cx="1218895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DWH Structure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476131" y="1018821"/>
            <a:ext cx="12188952" cy="338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Roboto"/>
              <a:buNone/>
            </a:pPr>
            <a:r>
              <a:rPr b="0" i="0" lang="en-US" sz="1875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Schemas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476131" y="1752162"/>
            <a:ext cx="5523119" cy="2028318"/>
          </a:xfrm>
          <a:prstGeom prst="roundRect">
            <a:avLst>
              <a:gd fmla="val 4508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761810" y="1950748"/>
            <a:ext cx="5551687" cy="413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8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Roboto"/>
              <a:buNone/>
            </a:pPr>
            <a:r>
              <a:rPr b="0" i="0" lang="en-US" sz="25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761810" y="2472409"/>
            <a:ext cx="5551687" cy="338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Font typeface="Roboto"/>
              <a:buNone/>
            </a:pPr>
            <a:r>
              <a:rPr b="0" i="0" lang="en-US" sz="1875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 Copy of Source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6189702" y="1752162"/>
            <a:ext cx="5523119" cy="2028318"/>
          </a:xfrm>
          <a:prstGeom prst="roundRect">
            <a:avLst>
              <a:gd fmla="val 4508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6475381" y="1950748"/>
            <a:ext cx="5551687" cy="413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8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Roboto"/>
              <a:buNone/>
            </a:pPr>
            <a:r>
              <a:rPr b="0" i="0" lang="en-US" sz="25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Cleansed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6475381" y="2472409"/>
            <a:ext cx="5551687" cy="338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Font typeface="Roboto"/>
              <a:buNone/>
            </a:pPr>
            <a:r>
              <a:rPr b="0" i="0" lang="en-US" sz="1875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standardized, deduplicated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476131" y="3970932"/>
            <a:ext cx="5523119" cy="2028318"/>
          </a:xfrm>
          <a:prstGeom prst="roundRect">
            <a:avLst>
              <a:gd fmla="val 4508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761810" y="4169518"/>
            <a:ext cx="5551687" cy="413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8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Roboto"/>
              <a:buNone/>
            </a:pPr>
            <a:r>
              <a:rPr b="0" i="0" lang="en-US" sz="25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Master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6189702" y="3970932"/>
            <a:ext cx="5523119" cy="2028318"/>
          </a:xfrm>
          <a:prstGeom prst="roundRect">
            <a:avLst>
              <a:gd fmla="val 4508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475381" y="4169518"/>
            <a:ext cx="5551687" cy="413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80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50"/>
              <a:buFont typeface="Roboto"/>
              <a:buNone/>
            </a:pPr>
            <a:r>
              <a:rPr b="0" i="0" lang="en-US" sz="25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Marts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475381" y="4691179"/>
            <a:ext cx="5551687" cy="338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2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5"/>
              <a:buFont typeface="Roboto"/>
              <a:buNone/>
            </a:pPr>
            <a:r>
              <a:rPr b="0" i="0" lang="en-US" sz="1875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Fact &amp; Dim tables ready for analytics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1865183" y="6493335"/>
            <a:ext cx="133317" cy="24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885" cy="13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/>
          <p:nvPr/>
        </p:nvSpPr>
        <p:spPr>
          <a:xfrm>
            <a:off x="476131" y="381897"/>
            <a:ext cx="1218895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Inconsistencies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095101" y="1795014"/>
            <a:ext cx="999875" cy="999875"/>
          </a:xfrm>
          <a:prstGeom prst="roundRect">
            <a:avLst>
              <a:gd fmla="val 914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864" y="2060605"/>
            <a:ext cx="247588" cy="466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/>
          <p:nvPr/>
        </p:nvSpPr>
        <p:spPr>
          <a:xfrm>
            <a:off x="2285429" y="1985962"/>
            <a:ext cx="3928080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Duplicate records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2285429" y="2335323"/>
            <a:ext cx="3928080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Duplicate lines on (Order ID + Product ID)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95101" y="3271020"/>
            <a:ext cx="999875" cy="999875"/>
          </a:xfrm>
          <a:prstGeom prst="roundRect">
            <a:avLst>
              <a:gd fmla="val 914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4133" y="3606914"/>
            <a:ext cx="428518" cy="3237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/>
          <p:nvPr/>
        </p:nvSpPr>
        <p:spPr>
          <a:xfrm>
            <a:off x="2285429" y="3461968"/>
            <a:ext cx="3928080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File schema mismatch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2285429" y="3811329"/>
            <a:ext cx="3928080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Missing Fields In Raw CSVs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095101" y="4747025"/>
            <a:ext cx="999875" cy="999875"/>
          </a:xfrm>
          <a:prstGeom prst="roundRect">
            <a:avLst>
              <a:gd fmla="val 914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6552" y="5018476"/>
            <a:ext cx="457086" cy="45708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2285429" y="4685624"/>
            <a:ext cx="3928080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Master data inconsistencies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2285429" y="5034985"/>
            <a:ext cx="3928080" cy="811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Same ID maps to multiple attributes (Product: Category/Sub-Category/Product Name).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332541" y="1795014"/>
            <a:ext cx="999875" cy="999875"/>
          </a:xfrm>
          <a:prstGeom prst="roundRect">
            <a:avLst>
              <a:gd fmla="val 914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3285" y="2125050"/>
            <a:ext cx="390427" cy="34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/>
          <p:nvPr/>
        </p:nvSpPr>
        <p:spPr>
          <a:xfrm>
            <a:off x="7522869" y="1852645"/>
            <a:ext cx="3928080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Order/Ship Date validation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7522869" y="2202006"/>
            <a:ext cx="3928080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Different Date formats (Ambiguity)/Same Day Shipping Logic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6332541" y="3271020"/>
            <a:ext cx="999875" cy="999875"/>
          </a:xfrm>
          <a:prstGeom prst="roundRect">
            <a:avLst>
              <a:gd fmla="val 914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09851" y="3542470"/>
            <a:ext cx="457086" cy="4570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7522869" y="3328651"/>
            <a:ext cx="3928080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Out-of-range numeric values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7522869" y="3678012"/>
            <a:ext cx="3928080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Discount must be 0..1; Quantity &gt; 0; Sales/Profit ≥ 0.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6332541" y="4747025"/>
            <a:ext cx="999875" cy="999875"/>
          </a:xfrm>
          <a:prstGeom prst="roundRect">
            <a:avLst>
              <a:gd fmla="val 9145" name="adj"/>
            </a:avLst>
          </a:prstGeom>
          <a:solidFill>
            <a:srgbClr val="00A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86429" y="5041862"/>
            <a:ext cx="504699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7522869" y="4937974"/>
            <a:ext cx="3928080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Special Charachters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7522869" y="5287335"/>
            <a:ext cx="3928080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Encoding Special Characters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1865183" y="6493335"/>
            <a:ext cx="133317" cy="24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885" cy="13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/>
          <p:nvPr/>
        </p:nvSpPr>
        <p:spPr>
          <a:xfrm>
            <a:off x="476131" y="381897"/>
            <a:ext cx="1218895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Inconsistencies Handling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130" y="1580755"/>
            <a:ext cx="7313371" cy="2161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8"/>
          <p:cNvCxnSpPr/>
          <p:nvPr/>
        </p:nvCxnSpPr>
        <p:spPr>
          <a:xfrm>
            <a:off x="7970432" y="1590277"/>
            <a:ext cx="3742389" cy="0"/>
          </a:xfrm>
          <a:prstGeom prst="straightConnector1">
            <a:avLst/>
          </a:prstGeom>
          <a:noFill/>
          <a:ln cap="flat" cmpd="sng" w="12700">
            <a:solidFill>
              <a:srgbClr val="00A0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8"/>
          <p:cNvSpPr/>
          <p:nvPr/>
        </p:nvSpPr>
        <p:spPr>
          <a:xfrm>
            <a:off x="863220" y="2391169"/>
            <a:ext cx="6529670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8113271" y="2534207"/>
            <a:ext cx="3802382" cy="2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Fix with processing when possible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0725" y="3790003"/>
            <a:ext cx="4494676" cy="2152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8"/>
          <p:cNvCxnSpPr/>
          <p:nvPr/>
        </p:nvCxnSpPr>
        <p:spPr>
          <a:xfrm>
            <a:off x="6565846" y="3761434"/>
            <a:ext cx="5146975" cy="0"/>
          </a:xfrm>
          <a:prstGeom prst="straightConnector1">
            <a:avLst/>
          </a:prstGeom>
          <a:noFill/>
          <a:ln cap="flat" cmpd="sng" w="12700">
            <a:solidFill>
              <a:srgbClr val="00A0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8"/>
          <p:cNvSpPr/>
          <p:nvPr/>
        </p:nvSpPr>
        <p:spPr>
          <a:xfrm>
            <a:off x="2408265" y="4600417"/>
            <a:ext cx="3439580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6708685" y="4743454"/>
            <a:ext cx="5347427" cy="2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Raise to SMEs when business clarification is required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11865183" y="6493335"/>
            <a:ext cx="133317" cy="24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885" cy="130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476131" y="381897"/>
            <a:ext cx="1218895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Roboto"/>
              <a:buNone/>
            </a:pPr>
            <a:r>
              <a:rPr b="1" i="0" lang="en-US" sz="3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Automation Workflow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130" y="3040096"/>
            <a:ext cx="2409223" cy="15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/>
          <p:nvPr/>
        </p:nvSpPr>
        <p:spPr>
          <a:xfrm>
            <a:off x="579927" y="3338174"/>
            <a:ext cx="1906428" cy="58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Scheduled Data Ingestion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579927" y="3979562"/>
            <a:ext cx="1906428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from SFTP server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5379" y="3040096"/>
            <a:ext cx="2409223" cy="15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3089138" y="3338174"/>
            <a:ext cx="1592182" cy="58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Pipeline Orchestration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3089138" y="3979562"/>
            <a:ext cx="1592182" cy="27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Apache Airflow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4635" y="3040096"/>
            <a:ext cx="2399700" cy="15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5298385" y="3347696"/>
            <a:ext cx="1592182" cy="292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Quality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5298385" y="3697058"/>
            <a:ext cx="1592182" cy="540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embedded in ETL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3878" y="3040096"/>
            <a:ext cx="2399700" cy="15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7507633" y="3338174"/>
            <a:ext cx="1592182" cy="58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Monitoring ETL Pipeline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13133" y="3040096"/>
            <a:ext cx="2399700" cy="15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>
            <a:off x="9716880" y="3352458"/>
            <a:ext cx="1592182" cy="876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Consistent Periodic Outcome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1865183" y="6493335"/>
            <a:ext cx="133317" cy="243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