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67" r:id="rId15"/>
    <p:sldId id="268" r:id="rId16"/>
    <p:sldId id="271" r:id="rId17"/>
    <p:sldId id="274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1178-48A2-4702-A280-9727119EDA30}" type="datetimeFigureOut">
              <a:rPr lang="en-US" smtClean="0"/>
              <a:t>11/26/2013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8ED4-1703-4D58-9FB2-744545C5CE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1178-48A2-4702-A280-9727119EDA30}" type="datetimeFigureOut">
              <a:rPr lang="en-US" smtClean="0"/>
              <a:t>11/26/2013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8ED4-1703-4D58-9FB2-744545C5CE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1178-48A2-4702-A280-9727119EDA30}" type="datetimeFigureOut">
              <a:rPr lang="en-US" smtClean="0"/>
              <a:t>11/26/2013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8ED4-1703-4D58-9FB2-744545C5CE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1178-48A2-4702-A280-9727119EDA30}" type="datetimeFigureOut">
              <a:rPr lang="en-US" smtClean="0"/>
              <a:t>11/26/2013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8ED4-1703-4D58-9FB2-744545C5CE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1178-48A2-4702-A280-9727119EDA30}" type="datetimeFigureOut">
              <a:rPr lang="en-US" smtClean="0"/>
              <a:t>11/26/2013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8ED4-1703-4D58-9FB2-744545C5CE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1178-48A2-4702-A280-9727119EDA30}" type="datetimeFigureOut">
              <a:rPr lang="en-US" smtClean="0"/>
              <a:t>11/26/2013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8ED4-1703-4D58-9FB2-744545C5CE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1178-48A2-4702-A280-9727119EDA30}" type="datetimeFigureOut">
              <a:rPr lang="en-US" smtClean="0"/>
              <a:t>11/26/2013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8ED4-1703-4D58-9FB2-744545C5CE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1178-48A2-4702-A280-9727119EDA30}" type="datetimeFigureOut">
              <a:rPr lang="en-US" smtClean="0"/>
              <a:t>11/26/2013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8ED4-1703-4D58-9FB2-744545C5CE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1178-48A2-4702-A280-9727119EDA30}" type="datetimeFigureOut">
              <a:rPr lang="en-US" smtClean="0"/>
              <a:t>11/26/2013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8ED4-1703-4D58-9FB2-744545C5CE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1178-48A2-4702-A280-9727119EDA30}" type="datetimeFigureOut">
              <a:rPr lang="en-US" smtClean="0"/>
              <a:t>11/26/2013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8ED4-1703-4D58-9FB2-744545C5CE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1178-48A2-4702-A280-9727119EDA30}" type="datetimeFigureOut">
              <a:rPr lang="en-US" smtClean="0"/>
              <a:t>11/26/2013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B68ED4-1703-4D58-9FB2-744545C5CEB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3B68ED4-1703-4D58-9FB2-744545C5CEB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F351178-48A2-4702-A280-9727119EDA30}" type="datetimeFigureOut">
              <a:rPr lang="en-US" smtClean="0"/>
              <a:t>11/26/2013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Terrain Classification Using Monocular Camera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90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73162"/>
          </a:xfrm>
        </p:spPr>
        <p:txBody>
          <a:bodyPr/>
          <a:lstStyle/>
          <a:p>
            <a:r>
              <a:rPr lang="en-US" dirty="0"/>
              <a:t>Parameter tuning: </a:t>
            </a:r>
            <a:r>
              <a:rPr lang="en-US" dirty="0" smtClean="0"/>
              <a:t>Random Forests</a:t>
            </a:r>
            <a:endParaRPr lang="en-US" dirty="0"/>
          </a:p>
        </p:txBody>
      </p:sp>
      <p:pic>
        <p:nvPicPr>
          <p:cNvPr id="1026" name="Picture 2" descr="C:\Users\Mustafa\Google Drive\Machine Learning\MLProj\plots\RandomForest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0"/>
            <a:ext cx="5334000" cy="4000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43199" y="5830669"/>
            <a:ext cx="3131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Optimum Number of trees = 70</a:t>
            </a:r>
          </a:p>
          <a:p>
            <a:r>
              <a:rPr lang="en-US" dirty="0" smtClean="0"/>
              <a:t>Error = 0.0977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18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</a:t>
            </a:r>
            <a:r>
              <a:rPr lang="en-US" dirty="0" smtClean="0"/>
              <a:t>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 Tuning is yet to be performed</a:t>
            </a:r>
          </a:p>
          <a:p>
            <a:endParaRPr lang="en-US" dirty="0"/>
          </a:p>
          <a:p>
            <a:r>
              <a:rPr lang="en-US" dirty="0" smtClean="0"/>
              <a:t>Default Parameters used</a:t>
            </a:r>
          </a:p>
          <a:p>
            <a:pPr lvl="1"/>
            <a:r>
              <a:rPr lang="en-US" dirty="0" smtClean="0"/>
              <a:t>Number of hidden nodes =10</a:t>
            </a:r>
          </a:p>
          <a:p>
            <a:pPr marL="411480" lvl="1" indent="0">
              <a:buNone/>
            </a:pPr>
            <a:endParaRPr lang="en-US" dirty="0" smtClean="0"/>
          </a:p>
          <a:p>
            <a:pPr marL="411480" lvl="1" indent="0">
              <a:buNone/>
            </a:pPr>
            <a:endParaRPr lang="en-US" dirty="0"/>
          </a:p>
          <a:p>
            <a:pPr marL="342900" lvl="1">
              <a:buClr>
                <a:schemeClr val="accent1"/>
              </a:buClr>
            </a:pPr>
            <a:r>
              <a:rPr lang="en-US" sz="2200" dirty="0"/>
              <a:t>Error = 0.1058</a:t>
            </a:r>
          </a:p>
        </p:txBody>
      </p:sp>
    </p:spTree>
    <p:extLst>
      <p:ext uri="{BB962C8B-B14F-4D97-AF65-F5344CB8AC3E}">
        <p14:creationId xmlns:p14="http://schemas.microsoft.com/office/powerpoint/2010/main" val="80053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SVM failed to converge for huge data sets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Only 12000 data points were used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9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</a:t>
            </a:r>
            <a:r>
              <a:rPr lang="en-US" dirty="0" smtClean="0"/>
              <a:t>tuning: SVM </a:t>
            </a:r>
            <a:r>
              <a:rPr lang="en-US" dirty="0"/>
              <a:t>(linear)</a:t>
            </a:r>
          </a:p>
        </p:txBody>
      </p:sp>
      <p:pic>
        <p:nvPicPr>
          <p:cNvPr id="4" name="Picture 2" descr="C:\Users\Mustafa\Google Drive\Machine Learning\MLProj\plots\SVM_linear1200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200"/>
            <a:ext cx="5334000" cy="4000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81400" y="5943600"/>
            <a:ext cx="1466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 = 0.0700</a:t>
            </a:r>
          </a:p>
          <a:p>
            <a:r>
              <a:rPr lang="en-US" dirty="0" smtClean="0"/>
              <a:t>Error =0.3092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30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249362"/>
          </a:xfrm>
        </p:spPr>
        <p:txBody>
          <a:bodyPr/>
          <a:lstStyle/>
          <a:p>
            <a:r>
              <a:rPr lang="en-US" dirty="0"/>
              <a:t>Parameter tuning: </a:t>
            </a:r>
            <a:r>
              <a:rPr lang="en-US" dirty="0" smtClean="0"/>
              <a:t>SVM (Polynomial)</a:t>
            </a:r>
            <a:endParaRPr lang="en-US" dirty="0"/>
          </a:p>
        </p:txBody>
      </p:sp>
      <p:pic>
        <p:nvPicPr>
          <p:cNvPr id="3074" name="Picture 2" descr="C:\Users\Mustafa\Google Drive\Machine Learning\MLProj\plots\SVM_Poly1200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200"/>
            <a:ext cx="5334000" cy="4000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52800" y="5867400"/>
            <a:ext cx="1466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 = 0.1000</a:t>
            </a:r>
          </a:p>
          <a:p>
            <a:r>
              <a:rPr lang="en-US" dirty="0" smtClean="0"/>
              <a:t>Error =0.3400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52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tuning: </a:t>
            </a:r>
            <a:r>
              <a:rPr lang="en-US" dirty="0" smtClean="0"/>
              <a:t>SVM (</a:t>
            </a:r>
            <a:r>
              <a:rPr lang="en-US" dirty="0" err="1" smtClean="0"/>
              <a:t>rbf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098" name="Picture 2" descr="C:\Users\Mustafa\Google Drive\Machine Learning\MLProj\plots\SVM_rbf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200"/>
            <a:ext cx="5334000" cy="4000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52800" y="5867400"/>
            <a:ext cx="1466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 = 1</a:t>
            </a:r>
          </a:p>
          <a:p>
            <a:r>
              <a:rPr lang="en-US" dirty="0" smtClean="0"/>
              <a:t>Error =0.1196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36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0-1 Loss Comparison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6730143"/>
              </p:ext>
            </p:extLst>
          </p:nvPr>
        </p:nvGraphicFramePr>
        <p:xfrm>
          <a:off x="457200" y="1752599"/>
          <a:ext cx="7620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/>
                <a:gridCol w="3810000"/>
              </a:tblGrid>
              <a:tr h="2184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0-1 Loss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Random Forests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0.0977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Neural Networks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0.1058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543299"/>
              </p:ext>
            </p:extLst>
          </p:nvPr>
        </p:nvGraphicFramePr>
        <p:xfrm>
          <a:off x="381000" y="4191000"/>
          <a:ext cx="7696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8100"/>
                <a:gridCol w="3848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0-1 Loss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SVM Linear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0.3092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SVM Polynomial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0.3400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SVM </a:t>
                      </a:r>
                      <a:r>
                        <a:rPr lang="en-US" dirty="0" err="1" smtClean="0"/>
                        <a:t>rbf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0.1196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445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Mustafa\Google Drive\Machine Learning\MLProj\plots\0027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415" y="381000"/>
            <a:ext cx="3794760" cy="284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Mustafa\Google Drive\Machine Learning\MLProj\plots\0027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3794760" cy="284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Mustafa\Google Drive\Machine Learning\MLProj\plots\img_lb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415" y="3581400"/>
            <a:ext cx="3794760" cy="2777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306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Remaining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Successfully executing SVM for larger Data Set</a:t>
            </a:r>
          </a:p>
          <a:p>
            <a:endParaRPr lang="en-US" dirty="0"/>
          </a:p>
          <a:p>
            <a:r>
              <a:rPr lang="en-US" dirty="0" smtClean="0"/>
              <a:t>Tuning Parameters for Neural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06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590800"/>
            <a:ext cx="7620000" cy="11430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13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Training Image</a:t>
            </a:r>
          </a:p>
          <a:p>
            <a:r>
              <a:rPr lang="en-US" dirty="0" smtClean="0"/>
              <a:t>Feature Vector</a:t>
            </a:r>
          </a:p>
          <a:p>
            <a:r>
              <a:rPr lang="en-US" dirty="0"/>
              <a:t>Data </a:t>
            </a:r>
            <a:r>
              <a:rPr lang="en-US" dirty="0" smtClean="0"/>
              <a:t>Set</a:t>
            </a:r>
          </a:p>
          <a:p>
            <a:r>
              <a:rPr lang="en-US" dirty="0" smtClean="0"/>
              <a:t>Classifiers</a:t>
            </a:r>
          </a:p>
          <a:p>
            <a:pPr lvl="1"/>
            <a:r>
              <a:rPr lang="en-US" dirty="0" smtClean="0"/>
              <a:t>KNN</a:t>
            </a:r>
          </a:p>
          <a:p>
            <a:pPr lvl="1"/>
            <a:r>
              <a:rPr lang="en-US" dirty="0" smtClean="0"/>
              <a:t>Random Forests</a:t>
            </a:r>
          </a:p>
          <a:p>
            <a:pPr lvl="1"/>
            <a:r>
              <a:rPr lang="en-US" dirty="0" smtClean="0"/>
              <a:t>Neural Networks</a:t>
            </a:r>
          </a:p>
          <a:p>
            <a:pPr lvl="1"/>
            <a:r>
              <a:rPr lang="en-US" dirty="0" smtClean="0"/>
              <a:t>SVM</a:t>
            </a:r>
          </a:p>
          <a:p>
            <a:pPr lvl="2"/>
            <a:r>
              <a:rPr lang="en-US" dirty="0" smtClean="0"/>
              <a:t>Linear</a:t>
            </a:r>
          </a:p>
          <a:p>
            <a:pPr lvl="2"/>
            <a:r>
              <a:rPr lang="en-US" dirty="0" smtClean="0"/>
              <a:t>Polynomial</a:t>
            </a:r>
          </a:p>
          <a:p>
            <a:pPr lvl="2"/>
            <a:r>
              <a:rPr lang="en-US" dirty="0" err="1" smtClean="0"/>
              <a:t>Rbf</a:t>
            </a:r>
            <a:endParaRPr lang="en-US" dirty="0"/>
          </a:p>
          <a:p>
            <a:pPr marL="342900" lvl="1">
              <a:buClr>
                <a:schemeClr val="accent1"/>
              </a:buClr>
            </a:pPr>
            <a:r>
              <a:rPr lang="en-US" sz="2200" dirty="0" smtClean="0"/>
              <a:t>0-1 Loss Comparison</a:t>
            </a:r>
          </a:p>
          <a:p>
            <a:pPr marL="342900" lvl="1">
              <a:buClr>
                <a:schemeClr val="accent1"/>
              </a:buClr>
            </a:pPr>
            <a:r>
              <a:rPr lang="en-US" sz="2200" dirty="0" smtClean="0"/>
              <a:t>Remaining Tasks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6070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620000" cy="46482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5400" dirty="0" smtClean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problem that we are trying to address -&gt; Terrain classification</a:t>
            </a:r>
          </a:p>
          <a:p>
            <a:r>
              <a:rPr lang="en-US" dirty="0" smtClean="0"/>
              <a:t>Autonomous navigation </a:t>
            </a:r>
          </a:p>
          <a:p>
            <a:pPr marL="114300" indent="0">
              <a:buNone/>
            </a:pPr>
            <a:r>
              <a:rPr lang="en-US" dirty="0" smtClean="0"/>
              <a:t>         Perception</a:t>
            </a:r>
          </a:p>
          <a:p>
            <a:pPr marL="114300" indent="0">
              <a:buNone/>
            </a:pPr>
            <a:r>
              <a:rPr lang="en-US" dirty="0" smtClean="0"/>
              <a:t>   Terrain Classification</a:t>
            </a:r>
          </a:p>
          <a:p>
            <a:endParaRPr lang="en-US" dirty="0"/>
          </a:p>
          <a:p>
            <a:r>
              <a:rPr lang="en-US" dirty="0" smtClean="0"/>
              <a:t>Sensors </a:t>
            </a:r>
          </a:p>
          <a:p>
            <a:pPr lvl="1"/>
            <a:r>
              <a:rPr lang="en-US" dirty="0" smtClean="0"/>
              <a:t>Laser Range Finder                            costly </a:t>
            </a:r>
          </a:p>
          <a:p>
            <a:pPr lvl="1"/>
            <a:r>
              <a:rPr lang="en-US" dirty="0" smtClean="0"/>
              <a:t>Inertial Measurement Unit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Cameras - cheap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114300" indent="0">
              <a:buFont typeface="Arial" pitchFamily="34" charset="0"/>
              <a:buNone/>
            </a:pP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981200" y="27432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981200" y="31242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Brace 8"/>
          <p:cNvSpPr/>
          <p:nvPr/>
        </p:nvSpPr>
        <p:spPr>
          <a:xfrm>
            <a:off x="4267200" y="4267200"/>
            <a:ext cx="228600" cy="76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4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100 Data images (800x600)  &amp; </a:t>
            </a:r>
            <a:r>
              <a:rPr lang="en-US" dirty="0"/>
              <a:t>100 Label images (800x600)</a:t>
            </a:r>
          </a:p>
          <a:p>
            <a:endParaRPr lang="en-US" dirty="0" smtClean="0"/>
          </a:p>
          <a:p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6147" name="Picture 3" descr="C:\Users\Mustafa\Google Drive\Machine Learning\MLProj\plots\0027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415" y="2514600"/>
            <a:ext cx="3794760" cy="284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Mustafa\Google Drive\Machine Learning\MLProj\plots\0027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14600"/>
            <a:ext cx="3794760" cy="284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06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Data image is divided into 1200 patches of size 20x20</a:t>
            </a:r>
          </a:p>
          <a:p>
            <a:r>
              <a:rPr lang="en-US" dirty="0" smtClean="0"/>
              <a:t>Histograms</a:t>
            </a:r>
          </a:p>
          <a:p>
            <a:pPr lvl="1"/>
            <a:r>
              <a:rPr lang="en-US" dirty="0" smtClean="0"/>
              <a:t>3 histograms/per patch each for a color channel (RGB)</a:t>
            </a:r>
          </a:p>
          <a:p>
            <a:pPr lvl="1"/>
            <a:r>
              <a:rPr lang="en-US" dirty="0" smtClean="0"/>
              <a:t>Bin size 10</a:t>
            </a:r>
          </a:p>
          <a:p>
            <a:pPr lvl="1"/>
            <a:r>
              <a:rPr lang="en-US" dirty="0" smtClean="0"/>
              <a:t>Output 1x10 vector/color channel -&gt; holding frequency of each bin </a:t>
            </a:r>
          </a:p>
          <a:p>
            <a:r>
              <a:rPr lang="en-US" dirty="0" smtClean="0"/>
              <a:t>  Feature vector</a:t>
            </a:r>
          </a:p>
          <a:p>
            <a:pPr lvl="1"/>
            <a:r>
              <a:rPr lang="en-US" dirty="0" smtClean="0"/>
              <a:t>Concatenation of above 3 vectors (1x30)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01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dirty="0" smtClean="0"/>
              <a:t>Feature Vector</a:t>
            </a:r>
            <a:endParaRPr lang="en-US" dirty="0"/>
          </a:p>
        </p:txBody>
      </p:sp>
      <p:pic>
        <p:nvPicPr>
          <p:cNvPr id="5128" name="Picture 8" descr="C:\Users\Mustafa\Google Drive\Machine Learning\MLProj\plots\sample_im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1"/>
            <a:ext cx="3755276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1" name="Picture 11" descr="C:\Users\Mustafa\Google Drive\Machine Learning\MLProj\plots\r_his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743" y="3368237"/>
            <a:ext cx="2719860" cy="21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C:\Users\Mustafa\Google Drive\Machine Learning\MLProj\plots\b_his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647" y="4458601"/>
            <a:ext cx="2797096" cy="220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3" name="Picture 13" descr="C:\Users\Mustafa\Google Drive\Machine Learning\MLProj\plots\g_his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19600"/>
            <a:ext cx="2813647" cy="222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C:\Users\Mustafa\Google Drive\Machine Learning\MLProj\plots\hist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575733"/>
            <a:ext cx="2846749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Data image is divided into 1200 patches of size </a:t>
            </a:r>
            <a:r>
              <a:rPr lang="en-US" dirty="0" smtClean="0"/>
              <a:t>20x20</a:t>
            </a:r>
          </a:p>
          <a:p>
            <a:endParaRPr lang="en-US" dirty="0"/>
          </a:p>
          <a:p>
            <a:r>
              <a:rPr lang="en-US" dirty="0" smtClean="0"/>
              <a:t>Total No. Of Images =100</a:t>
            </a:r>
          </a:p>
          <a:p>
            <a:endParaRPr lang="en-US" dirty="0" smtClean="0"/>
          </a:p>
          <a:p>
            <a:r>
              <a:rPr lang="en-US" dirty="0" smtClean="0"/>
              <a:t>Total Feature vectors or Data Points= 120,000</a:t>
            </a:r>
          </a:p>
          <a:p>
            <a:endParaRPr lang="en-US" dirty="0" smtClean="0"/>
          </a:p>
          <a:p>
            <a:r>
              <a:rPr lang="en-US" dirty="0" smtClean="0"/>
              <a:t>Holdout Data = </a:t>
            </a:r>
            <a:r>
              <a:rPr lang="en-US" dirty="0" err="1" smtClean="0"/>
              <a:t>DataPoints</a:t>
            </a:r>
            <a:r>
              <a:rPr lang="en-US" dirty="0" smtClean="0"/>
              <a:t>/6 = 20,000</a:t>
            </a:r>
          </a:p>
          <a:p>
            <a:r>
              <a:rPr lang="en-US" dirty="0" smtClean="0"/>
              <a:t>Training Data = </a:t>
            </a:r>
            <a:r>
              <a:rPr lang="en-US" dirty="0" err="1" smtClean="0"/>
              <a:t>DataPoints</a:t>
            </a:r>
            <a:r>
              <a:rPr lang="en-US" dirty="0" smtClean="0"/>
              <a:t>*5/12 = 50,000</a:t>
            </a:r>
          </a:p>
          <a:p>
            <a:r>
              <a:rPr lang="en-US" dirty="0" smtClean="0"/>
              <a:t> Testing Data </a:t>
            </a:r>
            <a:r>
              <a:rPr lang="en-US" dirty="0"/>
              <a:t>= </a:t>
            </a:r>
            <a:r>
              <a:rPr lang="en-US" dirty="0" err="1"/>
              <a:t>DataPoints</a:t>
            </a:r>
            <a:r>
              <a:rPr lang="en-US" dirty="0"/>
              <a:t>*5/12 = 50,000</a:t>
            </a:r>
          </a:p>
          <a:p>
            <a:pPr marL="11430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81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KNN</a:t>
            </a:r>
          </a:p>
          <a:p>
            <a:endParaRPr lang="en-US" dirty="0" smtClean="0"/>
          </a:p>
          <a:p>
            <a:r>
              <a:rPr lang="en-US" dirty="0" smtClean="0"/>
              <a:t>Random Forests</a:t>
            </a:r>
          </a:p>
          <a:p>
            <a:endParaRPr lang="en-US" dirty="0" smtClean="0"/>
          </a:p>
          <a:p>
            <a:r>
              <a:rPr lang="en-US" dirty="0" smtClean="0"/>
              <a:t>Neural Networks</a:t>
            </a:r>
          </a:p>
          <a:p>
            <a:endParaRPr lang="en-US" dirty="0" smtClean="0"/>
          </a:p>
          <a:p>
            <a:r>
              <a:rPr lang="en-US" dirty="0"/>
              <a:t>SVM</a:t>
            </a:r>
          </a:p>
          <a:p>
            <a:pPr lvl="1"/>
            <a:r>
              <a:rPr lang="en-US" dirty="0"/>
              <a:t>Linear</a:t>
            </a:r>
          </a:p>
          <a:p>
            <a:pPr lvl="1"/>
            <a:r>
              <a:rPr lang="en-US" dirty="0"/>
              <a:t>Polynomial</a:t>
            </a:r>
          </a:p>
          <a:p>
            <a:pPr lvl="1"/>
            <a:r>
              <a:rPr lang="en-US" dirty="0" err="1"/>
              <a:t>Rbf</a:t>
            </a: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41148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03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tuning: KNN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43050"/>
            <a:ext cx="5334000" cy="3943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6477000" y="48630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00200" y="2133600"/>
            <a:ext cx="30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0" y="5715000"/>
            <a:ext cx="1663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Knee is at K =16</a:t>
            </a:r>
          </a:p>
          <a:p>
            <a:r>
              <a:rPr lang="en-US" dirty="0" smtClean="0"/>
              <a:t>Error =0.1060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63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1201</TotalTime>
  <Words>329</Words>
  <Application>Microsoft Office PowerPoint</Application>
  <PresentationFormat>On-screen Show (4:3)</PresentationFormat>
  <Paragraphs>117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Adjacency</vt:lpstr>
      <vt:lpstr>Terrain Classification Using Monocular Camera</vt:lpstr>
      <vt:lpstr>Topics</vt:lpstr>
      <vt:lpstr>Motivation</vt:lpstr>
      <vt:lpstr>Training Image</vt:lpstr>
      <vt:lpstr>Feature Vector</vt:lpstr>
      <vt:lpstr>Feature Vector</vt:lpstr>
      <vt:lpstr>Data Set</vt:lpstr>
      <vt:lpstr>Classifiers</vt:lpstr>
      <vt:lpstr>Parameter tuning: KNN</vt:lpstr>
      <vt:lpstr>Parameter tuning: Random Forests</vt:lpstr>
      <vt:lpstr>Neural Networks</vt:lpstr>
      <vt:lpstr>SVM</vt:lpstr>
      <vt:lpstr>Parameter tuning: SVM (linear)</vt:lpstr>
      <vt:lpstr>Parameter tuning: SVM (Polynomial)</vt:lpstr>
      <vt:lpstr>Parameter tuning: SVM (rbf)</vt:lpstr>
      <vt:lpstr>0-1 Loss Comparison</vt:lpstr>
      <vt:lpstr>PowerPoint Presentation</vt:lpstr>
      <vt:lpstr>Remaining Tasks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Mustafa</dc:creator>
  <cp:lastModifiedBy>Mustafa</cp:lastModifiedBy>
  <cp:revision>41</cp:revision>
  <dcterms:created xsi:type="dcterms:W3CDTF">2013-11-25T17:02:18Z</dcterms:created>
  <dcterms:modified xsi:type="dcterms:W3CDTF">2013-11-26T20:26:05Z</dcterms:modified>
</cp:coreProperties>
</file>