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9" r:id="rId3"/>
    <p:sldId id="342" r:id="rId4"/>
    <p:sldId id="343" r:id="rId5"/>
    <p:sldId id="345" r:id="rId6"/>
    <p:sldId id="328" r:id="rId7"/>
    <p:sldId id="336" r:id="rId8"/>
    <p:sldId id="337" r:id="rId9"/>
    <p:sldId id="393" r:id="rId10"/>
    <p:sldId id="344" r:id="rId11"/>
    <p:sldId id="338" r:id="rId12"/>
    <p:sldId id="341" r:id="rId13"/>
    <p:sldId id="339" r:id="rId14"/>
    <p:sldId id="346" r:id="rId15"/>
    <p:sldId id="386" r:id="rId16"/>
    <p:sldId id="388" r:id="rId17"/>
    <p:sldId id="389" r:id="rId18"/>
    <p:sldId id="392" r:id="rId19"/>
    <p:sldId id="390" r:id="rId20"/>
    <p:sldId id="391" r:id="rId21"/>
    <p:sldId id="385"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89" d="100"/>
          <a:sy n="89" d="100"/>
        </p:scale>
        <p:origin x="96" y="5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7-28T12:22:57.530" v="808" actId="20577"/>
      <pc:docMkLst>
        <pc:docMk/>
      </pc:docMkLst>
      <pc:sldChg chg="modSp">
        <pc:chgData name="Erkan ŞİRİN" userId="7f10ce1d6aaf8c5d" providerId="LiveId" clId="{0E0E6E0D-F67B-4125-8FD1-98F3660D98D2}" dt="2019-07-04T14:25:16.572" v="775" actId="6549"/>
        <pc:sldMkLst>
          <pc:docMk/>
          <pc:sldMk cId="2918214722" sldId="256"/>
        </pc:sldMkLst>
        <pc:spChg chg="mod">
          <ac:chgData name="Erkan ŞİRİN" userId="7f10ce1d6aaf8c5d" providerId="LiveId" clId="{0E0E6E0D-F67B-4125-8FD1-98F3660D98D2}" dt="2019-07-04T14:25:16.572" v="775" actId="6549"/>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addSp modSp">
        <pc:chgData name="Erkan ŞİRİN" userId="7f10ce1d6aaf8c5d" providerId="LiveId" clId="{0E0E6E0D-F67B-4125-8FD1-98F3660D98D2}" dt="2019-06-15T11:02:51.369" v="671" actId="1076"/>
        <pc:sldMkLst>
          <pc:docMk/>
          <pc:sldMk cId="2883417890" sldId="329"/>
        </pc:sldMkLst>
        <pc:spChg chg="add mod">
          <ac:chgData name="Erkan ŞİRİN" userId="7f10ce1d6aaf8c5d" providerId="LiveId" clId="{0E0E6E0D-F67B-4125-8FD1-98F3660D98D2}" dt="2019-06-15T11:02:51.369" v="671" actId="1076"/>
          <ac:spMkLst>
            <pc:docMk/>
            <pc:sldMk cId="2883417890" sldId="329"/>
            <ac:spMk id="2" creationId="{C18A4F09-FF0E-4D70-9F20-F75EC4B9FF06}"/>
          </ac:spMkLst>
        </pc:spChg>
        <pc:spChg chg="mod">
          <ac:chgData name="Erkan ŞİRİN" userId="7f10ce1d6aaf8c5d" providerId="LiveId" clId="{0E0E6E0D-F67B-4125-8FD1-98F3660D98D2}" dt="2019-06-15T10:58:30.245" v="669" actId="1076"/>
          <ac:spMkLst>
            <pc:docMk/>
            <pc:sldMk cId="2883417890" sldId="329"/>
            <ac:spMk id="4" creationId="{FF7BC00C-9752-41A8-9C88-7451042D3C5C}"/>
          </ac:spMkLst>
        </pc:spChg>
        <pc:spChg chg="mod">
          <ac:chgData name="Erkan ŞİRİN" userId="7f10ce1d6aaf8c5d" providerId="LiveId" clId="{0E0E6E0D-F67B-4125-8FD1-98F3660D98D2}" dt="2019-06-15T10:58:30.245" v="669" actId="1076"/>
          <ac:spMkLst>
            <pc:docMk/>
            <pc:sldMk cId="2883417890" sldId="329"/>
            <ac:spMk id="5" creationId="{34DF71B8-B6CB-403D-B382-6A34CAAB5B4E}"/>
          </ac:spMkLst>
        </pc:spChg>
        <pc:spChg chg="mod">
          <ac:chgData name="Erkan ŞİRİN" userId="7f10ce1d6aaf8c5d" providerId="LiveId" clId="{0E0E6E0D-F67B-4125-8FD1-98F3660D98D2}" dt="2019-06-15T10:58:22.729" v="667" actId="1076"/>
          <ac:spMkLst>
            <pc:docMk/>
            <pc:sldMk cId="2883417890" sldId="329"/>
            <ac:spMk id="13" creationId="{00000000-0000-0000-0000-000000000000}"/>
          </ac:spMkLst>
        </pc:spChg>
        <pc:picChg chg="mod">
          <ac:chgData name="Erkan ŞİRİN" userId="7f10ce1d6aaf8c5d" providerId="LiveId" clId="{0E0E6E0D-F67B-4125-8FD1-98F3660D98D2}" dt="2019-06-15T10:58:25.940" v="668" actId="1076"/>
          <ac:picMkLst>
            <pc:docMk/>
            <pc:sldMk cId="2883417890" sldId="329"/>
            <ac:picMk id="3" creationId="{00000000-0000-0000-0000-000000000000}"/>
          </ac:picMkLst>
        </pc:pic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7-28T12:21:17.664" v="779" actId="20577"/>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7-28T12:21:17.664" v="779" actId="20577"/>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7-28T12:21:29.547" v="781"/>
        <pc:sldMkLst>
          <pc:docMk/>
          <pc:sldMk cId="915150309" sldId="339"/>
        </pc:sldMkLst>
        <pc:spChg chg="add mod">
          <ac:chgData name="Erkan ŞİRİN" userId="7f10ce1d6aaf8c5d" providerId="LiveId" clId="{0E0E6E0D-F67B-4125-8FD1-98F3660D98D2}" dt="2019-06-17T09:46:44.302" v="740" actId="1035"/>
          <ac:spMkLst>
            <pc:docMk/>
            <pc:sldMk cId="915150309" sldId="339"/>
            <ac:spMk id="2" creationId="{C75F96FF-6A46-4881-9731-DF8F9F85D732}"/>
          </ac:spMkLst>
        </pc:spChg>
        <pc:spChg chg="add mod">
          <ac:chgData name="Erkan ŞİRİN" userId="7f10ce1d6aaf8c5d" providerId="LiveId" clId="{0E0E6E0D-F67B-4125-8FD1-98F3660D98D2}" dt="2019-06-17T09:46:44.302" v="740" actId="1035"/>
          <ac:spMkLst>
            <pc:docMk/>
            <pc:sldMk cId="915150309" sldId="339"/>
            <ac:spMk id="5" creationId="{2E79593C-AA84-4F0F-BB9B-1B5A70AC7FE0}"/>
          </ac:spMkLst>
        </pc:spChg>
        <pc:spChg chg="add mod">
          <ac:chgData name="Erkan ŞİRİN" userId="7f10ce1d6aaf8c5d" providerId="LiveId" clId="{0E0E6E0D-F67B-4125-8FD1-98F3660D98D2}" dt="2019-06-17T09:46:44.302" v="740" actId="1035"/>
          <ac:spMkLst>
            <pc:docMk/>
            <pc:sldMk cId="915150309" sldId="339"/>
            <ac:spMk id="7" creationId="{1D61EBCE-31AA-48F0-8EE0-52989DAEFFDE}"/>
          </ac:spMkLst>
        </pc:spChg>
        <pc:spChg chg="add mod">
          <ac:chgData name="Erkan ŞİRİN" userId="7f10ce1d6aaf8c5d" providerId="LiveId" clId="{0E0E6E0D-F67B-4125-8FD1-98F3660D98D2}" dt="2019-06-17T09:46:44.302" v="740" actId="1035"/>
          <ac:spMkLst>
            <pc:docMk/>
            <pc:sldMk cId="915150309" sldId="339"/>
            <ac:spMk id="8" creationId="{5B34C7BD-5F9F-4405-9C4D-00441BB340B7}"/>
          </ac:spMkLst>
        </pc:spChg>
        <pc:spChg chg="add mod">
          <ac:chgData name="Erkan ŞİRİN" userId="7f10ce1d6aaf8c5d" providerId="LiveId" clId="{0E0E6E0D-F67B-4125-8FD1-98F3660D98D2}" dt="2019-06-17T09:46:44.302" v="740" actId="1035"/>
          <ac:spMkLst>
            <pc:docMk/>
            <pc:sldMk cId="915150309" sldId="339"/>
            <ac:spMk id="9" creationId="{9AC6C4DD-18B1-4B4E-8B1C-24435C353CC0}"/>
          </ac:spMkLst>
        </pc:spChg>
        <pc:spChg chg="add mod">
          <ac:chgData name="Erkan ŞİRİN" userId="7f10ce1d6aaf8c5d" providerId="LiveId" clId="{0E0E6E0D-F67B-4125-8FD1-98F3660D98D2}" dt="2019-06-17T09:46:44.302" v="740" actId="1035"/>
          <ac:spMkLst>
            <pc:docMk/>
            <pc:sldMk cId="915150309" sldId="339"/>
            <ac:spMk id="10" creationId="{47FBF739-3F5B-45FD-8107-1F72088D3BB6}"/>
          </ac:spMkLst>
        </pc:spChg>
        <pc:spChg chg="add mod">
          <ac:chgData name="Erkan ŞİRİN" userId="7f10ce1d6aaf8c5d" providerId="LiveId" clId="{0E0E6E0D-F67B-4125-8FD1-98F3660D98D2}" dt="2019-06-17T09:46:44.302" v="740" actId="1035"/>
          <ac:spMkLst>
            <pc:docMk/>
            <pc:sldMk cId="915150309" sldId="339"/>
            <ac:spMk id="11" creationId="{52D1EF34-F09A-46E2-AA0C-11FE99A49BD0}"/>
          </ac:spMkLst>
        </pc:spChg>
        <pc:spChg chg="add mod">
          <ac:chgData name="Erkan ŞİRİN" userId="7f10ce1d6aaf8c5d" providerId="LiveId" clId="{0E0E6E0D-F67B-4125-8FD1-98F3660D98D2}" dt="2019-06-17T09:46:44.302" v="740" actId="1035"/>
          <ac:spMkLst>
            <pc:docMk/>
            <pc:sldMk cId="915150309" sldId="339"/>
            <ac:spMk id="12" creationId="{B8449501-FF42-4F54-9AB4-EAB024C5090C}"/>
          </ac:spMkLst>
        </pc:spChg>
        <pc:spChg chg="add mod">
          <ac:chgData name="Erkan ŞİRİN" userId="7f10ce1d6aaf8c5d" providerId="LiveId" clId="{0E0E6E0D-F67B-4125-8FD1-98F3660D98D2}" dt="2019-06-17T09:47:22.326" v="774" actId="20577"/>
          <ac:spMkLst>
            <pc:docMk/>
            <pc:sldMk cId="915150309" sldId="339"/>
            <ac:spMk id="13" creationId="{5B07A9B9-9F4D-49B7-A6FB-9971F83F16EF}"/>
          </ac:spMkLst>
        </pc:spChg>
        <pc:spChg chg="add mod">
          <ac:chgData name="Erkan ŞİRİN" userId="7f10ce1d6aaf8c5d" providerId="LiveId" clId="{0E0E6E0D-F67B-4125-8FD1-98F3660D98D2}" dt="2019-06-17T09:46:53.298" v="741" actId="1076"/>
          <ac:spMkLst>
            <pc:docMk/>
            <pc:sldMk cId="915150309" sldId="339"/>
            <ac:spMk id="14" creationId="{5F66CAAC-600E-4CC7-B994-71507352AEC2}"/>
          </ac:spMkLst>
        </pc:spChg>
        <pc:spChg chg="mod">
          <ac:chgData name="Erkan ŞİRİN" userId="7f10ce1d6aaf8c5d" providerId="LiveId" clId="{0E0E6E0D-F67B-4125-8FD1-98F3660D98D2}" dt="2019-07-28T12:21:29.547" v="781"/>
          <ac:spMkLst>
            <pc:docMk/>
            <pc:sldMk cId="915150309" sldId="339"/>
            <ac:spMk id="16" creationId="{00000000-0000-0000-0000-000000000000}"/>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pc:chgData name="Erkan ŞİRİN" userId="7f10ce1d6aaf8c5d" providerId="LiveId" clId="{0E0E6E0D-F67B-4125-8FD1-98F3660D98D2}" dt="2019-07-28T12:21:25.638" v="780"/>
        <pc:sldMkLst>
          <pc:docMk/>
          <pc:sldMk cId="2201042094" sldId="341"/>
        </pc:sldMkLst>
        <pc:spChg chg="mod">
          <ac:chgData name="Erkan ŞİRİN" userId="7f10ce1d6aaf8c5d" providerId="LiveId" clId="{0E0E6E0D-F67B-4125-8FD1-98F3660D98D2}" dt="2019-07-28T12:21:25.638" v="780"/>
          <ac:spMkLst>
            <pc:docMk/>
            <pc:sldMk cId="2201042094" sldId="341"/>
            <ac:spMk id="16" creationId="{00000000-0000-0000-0000-000000000000}"/>
          </ac:spMkLst>
        </pc:spChg>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sldChg chg="modSp add">
        <pc:chgData name="Erkan ŞİRİN" userId="7f10ce1d6aaf8c5d" providerId="LiveId" clId="{0E0E6E0D-F67B-4125-8FD1-98F3660D98D2}" dt="2019-07-28T12:21:43.817" v="783" actId="20577"/>
        <pc:sldMkLst>
          <pc:docMk/>
          <pc:sldMk cId="3622917333" sldId="346"/>
        </pc:sldMkLst>
        <pc:spChg chg="mod">
          <ac:chgData name="Erkan ŞİRİN" userId="7f10ce1d6aaf8c5d" providerId="LiveId" clId="{0E0E6E0D-F67B-4125-8FD1-98F3660D98D2}" dt="2019-07-28T12:21:43.817" v="783" actId="20577"/>
          <ac:spMkLst>
            <pc:docMk/>
            <pc:sldMk cId="3622917333" sldId="346"/>
            <ac:spMk id="3" creationId="{D42DE1B9-BAF2-438A-99D4-A19B593936A9}"/>
          </ac:spMkLst>
        </pc:spChg>
      </pc:sldChg>
      <pc:sldChg chg="modSp add">
        <pc:chgData name="Erkan ŞİRİN" userId="7f10ce1d6aaf8c5d" providerId="LiveId" clId="{0E0E6E0D-F67B-4125-8FD1-98F3660D98D2}" dt="2019-07-28T12:22:57.530" v="808" actId="20577"/>
        <pc:sldMkLst>
          <pc:docMk/>
          <pc:sldMk cId="3211515688" sldId="385"/>
        </pc:sldMkLst>
        <pc:spChg chg="mod">
          <ac:chgData name="Erkan ŞİRİN" userId="7f10ce1d6aaf8c5d" providerId="LiveId" clId="{0E0E6E0D-F67B-4125-8FD1-98F3660D98D2}" dt="2019-07-28T12:22:57.530" v="808" actId="20577"/>
          <ac:spMkLst>
            <pc:docMk/>
            <pc:sldMk cId="3211515688" sldId="385"/>
            <ac:spMk id="3" creationId="{D42DE1B9-BAF2-438A-99D4-A19B593936A9}"/>
          </ac:spMkLst>
        </pc:spChg>
      </pc:sldChg>
      <pc:sldChg chg="modSp add">
        <pc:chgData name="Erkan ŞİRİN" userId="7f10ce1d6aaf8c5d" providerId="LiveId" clId="{0E0E6E0D-F67B-4125-8FD1-98F3660D98D2}" dt="2019-07-28T12:21:49.848" v="785" actId="20577"/>
        <pc:sldMkLst>
          <pc:docMk/>
          <pc:sldMk cId="1361825446" sldId="386"/>
        </pc:sldMkLst>
        <pc:spChg chg="mod">
          <ac:chgData name="Erkan ŞİRİN" userId="7f10ce1d6aaf8c5d" providerId="LiveId" clId="{0E0E6E0D-F67B-4125-8FD1-98F3660D98D2}" dt="2019-07-28T12:21:49.848" v="785" actId="20577"/>
          <ac:spMkLst>
            <pc:docMk/>
            <pc:sldMk cId="1361825446" sldId="386"/>
            <ac:spMk id="3" creationId="{D42DE1B9-BAF2-438A-99D4-A19B593936A9}"/>
          </ac:spMkLst>
        </pc:spChg>
      </pc:sldChg>
      <pc:sldChg chg="modSp add">
        <pc:chgData name="Erkan ŞİRİN" userId="7f10ce1d6aaf8c5d" providerId="LiveId" clId="{0E0E6E0D-F67B-4125-8FD1-98F3660D98D2}" dt="2019-07-28T12:21:56.104" v="787" actId="20577"/>
        <pc:sldMkLst>
          <pc:docMk/>
          <pc:sldMk cId="1541464282" sldId="388"/>
        </pc:sldMkLst>
        <pc:spChg chg="mod">
          <ac:chgData name="Erkan ŞİRİN" userId="7f10ce1d6aaf8c5d" providerId="LiveId" clId="{0E0E6E0D-F67B-4125-8FD1-98F3660D98D2}" dt="2019-07-28T12:21:56.104" v="787" actId="20577"/>
          <ac:spMkLst>
            <pc:docMk/>
            <pc:sldMk cId="1541464282" sldId="388"/>
            <ac:spMk id="3" creationId="{D42DE1B9-BAF2-438A-99D4-A19B593936A9}"/>
          </ac:spMkLst>
        </pc:spChg>
      </pc:sldChg>
      <pc:sldChg chg="modSp add">
        <pc:chgData name="Erkan ŞİRİN" userId="7f10ce1d6aaf8c5d" providerId="LiveId" clId="{0E0E6E0D-F67B-4125-8FD1-98F3660D98D2}" dt="2019-07-28T12:22:33.877" v="792" actId="20577"/>
        <pc:sldMkLst>
          <pc:docMk/>
          <pc:sldMk cId="2865463576" sldId="389"/>
        </pc:sldMkLst>
        <pc:spChg chg="mod">
          <ac:chgData name="Erkan ŞİRİN" userId="7f10ce1d6aaf8c5d" providerId="LiveId" clId="{0E0E6E0D-F67B-4125-8FD1-98F3660D98D2}" dt="2019-07-28T12:22:33.877" v="792" actId="20577"/>
          <ac:spMkLst>
            <pc:docMk/>
            <pc:sldMk cId="2865463576" sldId="389"/>
            <ac:spMk id="3" creationId="{D42DE1B9-BAF2-438A-99D4-A19B593936A9}"/>
          </ac:spMkLst>
        </pc:spChg>
      </pc:sldChg>
      <pc:sldChg chg="modSp add">
        <pc:chgData name="Erkan ŞİRİN" userId="7f10ce1d6aaf8c5d" providerId="LiveId" clId="{0E0E6E0D-F67B-4125-8FD1-98F3660D98D2}" dt="2019-07-28T12:22:48.320" v="802" actId="20577"/>
        <pc:sldMkLst>
          <pc:docMk/>
          <pc:sldMk cId="2632417626" sldId="390"/>
        </pc:sldMkLst>
        <pc:spChg chg="mod">
          <ac:chgData name="Erkan ŞİRİN" userId="7f10ce1d6aaf8c5d" providerId="LiveId" clId="{0E0E6E0D-F67B-4125-8FD1-98F3660D98D2}" dt="2019-07-28T12:22:48.320" v="802" actId="20577"/>
          <ac:spMkLst>
            <pc:docMk/>
            <pc:sldMk cId="2632417626" sldId="390"/>
            <ac:spMk id="3" creationId="{D42DE1B9-BAF2-438A-99D4-A19B593936A9}"/>
          </ac:spMkLst>
        </pc:spChg>
      </pc:sldChg>
      <pc:sldChg chg="modSp add">
        <pc:chgData name="Erkan ŞİRİN" userId="7f10ce1d6aaf8c5d" providerId="LiveId" clId="{0E0E6E0D-F67B-4125-8FD1-98F3660D98D2}" dt="2019-07-28T12:22:52.832" v="805" actId="20577"/>
        <pc:sldMkLst>
          <pc:docMk/>
          <pc:sldMk cId="2030863806" sldId="391"/>
        </pc:sldMkLst>
        <pc:spChg chg="mod">
          <ac:chgData name="Erkan ŞİRİN" userId="7f10ce1d6aaf8c5d" providerId="LiveId" clId="{0E0E6E0D-F67B-4125-8FD1-98F3660D98D2}" dt="2019-07-28T12:22:52.832" v="805" actId="20577"/>
          <ac:spMkLst>
            <pc:docMk/>
            <pc:sldMk cId="2030863806" sldId="391"/>
            <ac:spMk id="3" creationId="{D42DE1B9-BAF2-438A-99D4-A19B593936A9}"/>
          </ac:spMkLst>
        </pc:spChg>
      </pc:sldChg>
      <pc:sldChg chg="modSp add">
        <pc:chgData name="Erkan ŞİRİN" userId="7f10ce1d6aaf8c5d" providerId="LiveId" clId="{0E0E6E0D-F67B-4125-8FD1-98F3660D98D2}" dt="2019-07-28T12:22:42.455" v="799" actId="20577"/>
        <pc:sldMkLst>
          <pc:docMk/>
          <pc:sldMk cId="2593947091" sldId="392"/>
        </pc:sldMkLst>
        <pc:spChg chg="mod">
          <ac:chgData name="Erkan ŞİRİN" userId="7f10ce1d6aaf8c5d" providerId="LiveId" clId="{0E0E6E0D-F67B-4125-8FD1-98F3660D98D2}" dt="2019-07-28T12:22:42.455" v="799" actId="20577"/>
          <ac:spMkLst>
            <pc:docMk/>
            <pc:sldMk cId="2593947091" sldId="392"/>
            <ac:spMk id="3" creationId="{D42DE1B9-BAF2-438A-99D4-A19B593936A9}"/>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22E4D-3286-4CA6-9CB5-AD4BC87B100A}" type="datetimeFigureOut">
              <a:rPr lang="en-US" smtClean="0"/>
              <a:t>10/1/2019</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3D031-A610-4B20-8B4D-F8B2D4A97AC0}" type="slidenum">
              <a:rPr lang="en-US" smtClean="0"/>
              <a:t>‹#›</a:t>
            </a:fld>
            <a:endParaRPr lang="en-US"/>
          </a:p>
        </p:txBody>
      </p:sp>
    </p:spTree>
    <p:extLst>
      <p:ext uri="{BB962C8B-B14F-4D97-AF65-F5344CB8AC3E}">
        <p14:creationId xmlns:p14="http://schemas.microsoft.com/office/powerpoint/2010/main" val="110973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1.10.2019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1.10.2019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www.datascience.istanbul/" TargetMode="External"/><Relationship Id="rId3" Type="http://schemas.openxmlformats.org/officeDocument/2006/relationships/image" Target="../media/image10.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10" Type="http://schemas.openxmlformats.org/officeDocument/2006/relationships/image" Target="../media/image3.png"/><Relationship Id="rId4" Type="http://schemas.openxmlformats.org/officeDocument/2006/relationships/hyperlink" Target="https://www.udemy.com/python-egitimi/" TargetMode="External"/><Relationship Id="rId9" Type="http://schemas.openxmlformats.org/officeDocument/2006/relationships/hyperlink" Target="http://www.veribilimiokulu.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amazon.com/Fundamentals-Deep-Learning-Next-Generation-Intelligence-ebook/dp/B0728KKXWB"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2.jpeg"/><Relationship Id="rId4" Type="http://schemas.openxmlformats.org/officeDocument/2006/relationships/hyperlink" Target="https://www.amazon.com/Hands-Machine-Learning-Scikit-Learn-TensorFlow/dp/1491962291/ref=sr_1_1?keywords=machine+learning&amp;qid=1560224087&amp;s=gateway&amp;sr=8-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amazon.com/Deep-Learning-Practitioners-Josh-Patterson/dp/1491914254"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4.jpeg"/><Relationship Id="rId4" Type="http://schemas.openxmlformats.org/officeDocument/2006/relationships/hyperlink" Target="https://www.amazon.com/Deep-Learning-NONE-Ian-Goodfellow-ebook/dp/B01MRVFGX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amazon.com/Deep-Learning-Python-Francois-Chollet/dp/1617294438/ref=sr_1_3?crid=38B2MN2AS1QNI&amp;keywords=deep+learning&amp;qid=1563197818&amp;s=books&amp;sprefix=deep,digital-text,244&amp;sr=1-3"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6.jpeg"/><Relationship Id="rId4" Type="http://schemas.openxmlformats.org/officeDocument/2006/relationships/hyperlink" Target="https://www.amazon.com/Deep-Learning-Life-Sciences-Microscopy/dp/1492039837/ref=sr_1_9?crid=38B2MN2AS1QNI&amp;keywords=deep+learning&amp;qid=1563197891&amp;s=books&amp;sprefix=deep,digital-text,244&amp;sr=1-9"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udemy.com/derin-ogrenmeye-giris/"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udemy.com/deep-learning-ve-python-adan-zye-derin-ogrenme-5/"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udemy.com/deeplearning/"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www.superdatascience.com/pages/deep-learn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yahoo.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www.linkedin.com/in/erkansirin7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udemy.com/complete-guide-to-tensorflow-for-deep-learning-with-python/"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erkansirin78/oneday-introduction-to-python-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84543764-F662-4FCF-BA00-6D7FDF5E5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344400" cy="6858000"/>
          </a:xfrm>
          <a:prstGeom prst="rect">
            <a:avLst/>
          </a:prstGeom>
        </p:spPr>
      </p:pic>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pic>
        <p:nvPicPr>
          <p:cNvPr id="1026" name="Picture 2" descr="finding the right door ile ilgili görsel sonucu">
            <a:extLst>
              <a:ext uri="{FF2B5EF4-FFF2-40B4-BE49-F238E27FC236}">
                <a16:creationId xmlns:a16="http://schemas.microsoft.com/office/drawing/2014/main" id="{B67CDB51-51D8-4C11-86EB-48C7672E8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06" y="1163917"/>
            <a:ext cx="9502588" cy="5068047"/>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a:extLst>
              <a:ext uri="{FF2B5EF4-FFF2-40B4-BE49-F238E27FC236}">
                <a16:creationId xmlns:a16="http://schemas.microsoft.com/office/drawing/2014/main" id="{F23D2586-9AB1-4B05-B857-07648B3D6FA9}"/>
              </a:ext>
            </a:extLst>
          </p:cNvPr>
          <p:cNvSpPr/>
          <p:nvPr/>
        </p:nvSpPr>
        <p:spPr>
          <a:xfrm>
            <a:off x="8122707" y="6414701"/>
            <a:ext cx="3572773" cy="276999"/>
          </a:xfrm>
          <a:prstGeom prst="rect">
            <a:avLst/>
          </a:prstGeom>
        </p:spPr>
        <p:txBody>
          <a:bodyPr wrap="none">
            <a:spAutoFit/>
          </a:bodyPr>
          <a:lstStyle/>
          <a:p>
            <a:r>
              <a:rPr lang="tr-TR" sz="1200" dirty="0"/>
              <a:t>Görsel: </a:t>
            </a:r>
            <a:r>
              <a:rPr lang="en-US" sz="1200" dirty="0"/>
              <a:t>https://images.app.goo.gl/sxvrQdjFt6gdEStS6</a:t>
            </a:r>
          </a:p>
        </p:txBody>
      </p:sp>
      <p:pic>
        <p:nvPicPr>
          <p:cNvPr id="5" name="Resim 4">
            <a:extLst>
              <a:ext uri="{FF2B5EF4-FFF2-40B4-BE49-F238E27FC236}">
                <a16:creationId xmlns:a16="http://schemas.microsoft.com/office/drawing/2014/main" id="{BC20DFDD-31C8-4AF9-A864-EFB73E65E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5997304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ML 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7FC983D5-295A-444A-97A8-99E78767FA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pic>
        <p:nvPicPr>
          <p:cNvPr id="5" name="Resim 4">
            <a:extLst>
              <a:ext uri="{FF2B5EF4-FFF2-40B4-BE49-F238E27FC236}">
                <a16:creationId xmlns:a16="http://schemas.microsoft.com/office/drawing/2014/main" id="{49CA59B0-9B5D-4054-AC8C-60A62F2B3C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rPr>
              <a:t>ML </a:t>
            </a:r>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600508"/>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2658604"/>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3721556"/>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72445" y="477230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439313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286460"/>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97483" y="2289272"/>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288703"/>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
        <p:nvSpPr>
          <p:cNvPr id="13" name="Dikdörtgen 12">
            <a:extLst>
              <a:ext uri="{FF2B5EF4-FFF2-40B4-BE49-F238E27FC236}">
                <a16:creationId xmlns:a16="http://schemas.microsoft.com/office/drawing/2014/main" id="{5B07A9B9-9F4D-49B7-A6FB-9971F83F16EF}"/>
              </a:ext>
            </a:extLst>
          </p:cNvPr>
          <p:cNvSpPr/>
          <p:nvPr/>
        </p:nvSpPr>
        <p:spPr>
          <a:xfrm>
            <a:off x="6777671" y="5655492"/>
            <a:ext cx="4283609" cy="830997"/>
          </a:xfrm>
          <a:prstGeom prst="rect">
            <a:avLst/>
          </a:prstGeom>
        </p:spPr>
        <p:txBody>
          <a:bodyPr wrap="none">
            <a:spAutoFit/>
          </a:bodyPr>
          <a:lstStyle/>
          <a:p>
            <a:r>
              <a:rPr lang="tr-TR" sz="2400" dirty="0">
                <a:hlinkClick r:id="rId8"/>
              </a:rPr>
              <a:t>http://www.datascience.istanbul</a:t>
            </a:r>
            <a:endParaRPr lang="tr-TR" sz="2400" dirty="0"/>
          </a:p>
          <a:p>
            <a:r>
              <a:rPr lang="tr-TR" sz="2400" dirty="0">
                <a:hlinkClick r:id="rId9"/>
              </a:rPr>
              <a:t>http://www.veribilimiokulu.com</a:t>
            </a:r>
            <a:endParaRPr lang="tr-TR" sz="2400" dirty="0"/>
          </a:p>
        </p:txBody>
      </p:sp>
      <p:sp>
        <p:nvSpPr>
          <p:cNvPr id="14" name="Dikdörtgen 13">
            <a:extLst>
              <a:ext uri="{FF2B5EF4-FFF2-40B4-BE49-F238E27FC236}">
                <a16:creationId xmlns:a16="http://schemas.microsoft.com/office/drawing/2014/main" id="{5F66CAAC-600E-4CC7-B994-71507352AEC2}"/>
              </a:ext>
            </a:extLst>
          </p:cNvPr>
          <p:cNvSpPr/>
          <p:nvPr/>
        </p:nvSpPr>
        <p:spPr>
          <a:xfrm>
            <a:off x="7234815" y="5351549"/>
            <a:ext cx="2967479" cy="369332"/>
          </a:xfrm>
          <a:prstGeom prst="rect">
            <a:avLst/>
          </a:prstGeom>
        </p:spPr>
        <p:txBody>
          <a:bodyPr wrap="none">
            <a:spAutoFit/>
          </a:bodyPr>
          <a:lstStyle/>
          <a:p>
            <a:r>
              <a:rPr lang="tr-TR" b="1" dirty="0">
                <a:solidFill>
                  <a:srgbClr val="FF4D4D"/>
                </a:solidFill>
                <a:latin typeface="Roboto"/>
              </a:rPr>
              <a:t>Machine Learning Türkçe</a:t>
            </a:r>
            <a:endParaRPr lang="tr-TR" dirty="0"/>
          </a:p>
        </p:txBody>
      </p:sp>
      <p:pic>
        <p:nvPicPr>
          <p:cNvPr id="15" name="Resim 14">
            <a:extLst>
              <a:ext uri="{FF2B5EF4-FFF2-40B4-BE49-F238E27FC236}">
                <a16:creationId xmlns:a16="http://schemas.microsoft.com/office/drawing/2014/main" id="{FA062BA3-9AF7-4351-A508-F4F65D8871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91515030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1026" name="Picture 2" descr="fundamentals of deep learning ile ilgili gÃ¶rsel sonucu">
            <a:hlinkClick r:id="rId2"/>
            <a:extLst>
              <a:ext uri="{FF2B5EF4-FFF2-40B4-BE49-F238E27FC236}">
                <a16:creationId xmlns:a16="http://schemas.microsoft.com/office/drawing/2014/main" id="{3585B33B-C0EF-4536-A403-9FE13BE4C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075" y="1421222"/>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s on machine learning with scikit learn ile ilgili gÃ¶rsel sonucu">
            <a:hlinkClick r:id="rId4"/>
            <a:extLst>
              <a:ext uri="{FF2B5EF4-FFF2-40B4-BE49-F238E27FC236}">
                <a16:creationId xmlns:a16="http://schemas.microsoft.com/office/drawing/2014/main" id="{05DDABC5-0EF5-476E-A1F4-7352A9B17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3900" y="1303235"/>
            <a:ext cx="3629025" cy="4762269"/>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6FD76E1D-1D61-459E-9C3D-F0B103319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62291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2050" name="Picture 2" descr="deep learning a practitioner's approach ile ilgili gÃ¶rsel sonucu">
            <a:hlinkClick r:id="rId2"/>
            <a:extLst>
              <a:ext uri="{FF2B5EF4-FFF2-40B4-BE49-F238E27FC236}">
                <a16:creationId xmlns:a16="http://schemas.microsoft.com/office/drawing/2014/main" id="{5465F746-E1D6-4012-B723-22C50E3ED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14" y="1295861"/>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Learning (Adaptive Computation and Machine Learning series) ile ilgili gÃ¶rsel sonucu">
            <a:hlinkClick r:id="rId4"/>
            <a:extLst>
              <a:ext uri="{FF2B5EF4-FFF2-40B4-BE49-F238E27FC236}">
                <a16:creationId xmlns:a16="http://schemas.microsoft.com/office/drawing/2014/main" id="{B0E76038-BE77-497C-8DCA-208E5A77F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457" y="1295860"/>
            <a:ext cx="3619500"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067D0B1F-B87B-4A73-8304-1B3F062292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36182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4D4D"/>
                </a:solidFill>
                <a:latin typeface="Roboto"/>
              </a:rPr>
              <a:t>DL Tavsiye Edilen Kaynaklar</a:t>
            </a:r>
            <a:endPar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endParaRPr>
          </a:p>
        </p:txBody>
      </p:sp>
      <p:pic>
        <p:nvPicPr>
          <p:cNvPr id="3074" name="Picture 2" descr="Deep Learning with Python ile ilgili gÃ¶rsel sonucu">
            <a:hlinkClick r:id="rId2"/>
            <a:extLst>
              <a:ext uri="{FF2B5EF4-FFF2-40B4-BE49-F238E27FC236}">
                <a16:creationId xmlns:a16="http://schemas.microsoft.com/office/drawing/2014/main" id="{C7C9B4CE-5AD1-4D24-AD9E-6352CB9AB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45" y="1309763"/>
            <a:ext cx="3790185" cy="47377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ep Learning for the Life Sciences ile ilgili gÃ¶rsel sonucu">
            <a:hlinkClick r:id="rId4"/>
            <a:extLst>
              <a:ext uri="{FF2B5EF4-FFF2-40B4-BE49-F238E27FC236}">
                <a16:creationId xmlns:a16="http://schemas.microsoft.com/office/drawing/2014/main" id="{F651E65C-66F5-43A6-9EFE-3284259EA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9371" y="1309763"/>
            <a:ext cx="3629025" cy="4752975"/>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DC5BC7CC-244F-42FA-8AE4-9ED267734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154146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687D2270-0E17-4A86-BCFC-BA0AD05953E5}"/>
              </a:ext>
            </a:extLst>
          </p:cNvPr>
          <p:cNvPicPr>
            <a:picLocks noChangeAspect="1"/>
          </p:cNvPicPr>
          <p:nvPr/>
        </p:nvPicPr>
        <p:blipFill>
          <a:blip r:embed="rId3"/>
          <a:stretch>
            <a:fillRect/>
          </a:stretch>
        </p:blipFill>
        <p:spPr>
          <a:xfrm>
            <a:off x="1563411" y="2001601"/>
            <a:ext cx="8939136" cy="3240000"/>
          </a:xfrm>
          <a:prstGeom prst="rect">
            <a:avLst/>
          </a:prstGeom>
        </p:spPr>
      </p:pic>
      <p:pic>
        <p:nvPicPr>
          <p:cNvPr id="4" name="Resim 3">
            <a:extLst>
              <a:ext uri="{FF2B5EF4-FFF2-40B4-BE49-F238E27FC236}">
                <a16:creationId xmlns:a16="http://schemas.microsoft.com/office/drawing/2014/main" id="{61596BCC-78C6-474B-A251-FE6A073F73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86546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4" name="Resim 3">
            <a:hlinkClick r:id="rId2"/>
            <a:extLst>
              <a:ext uri="{FF2B5EF4-FFF2-40B4-BE49-F238E27FC236}">
                <a16:creationId xmlns:a16="http://schemas.microsoft.com/office/drawing/2014/main" id="{529DF1A4-B0D4-40AC-B1D3-13B650213D01}"/>
              </a:ext>
            </a:extLst>
          </p:cNvPr>
          <p:cNvPicPr>
            <a:picLocks noChangeAspect="1"/>
          </p:cNvPicPr>
          <p:nvPr/>
        </p:nvPicPr>
        <p:blipFill>
          <a:blip r:embed="rId3"/>
          <a:stretch>
            <a:fillRect/>
          </a:stretch>
        </p:blipFill>
        <p:spPr>
          <a:xfrm>
            <a:off x="1356935" y="2202398"/>
            <a:ext cx="9352088" cy="3240000"/>
          </a:xfrm>
          <a:prstGeom prst="rect">
            <a:avLst/>
          </a:prstGeom>
        </p:spPr>
      </p:pic>
      <p:pic>
        <p:nvPicPr>
          <p:cNvPr id="5" name="Resim 4">
            <a:extLst>
              <a:ext uri="{FF2B5EF4-FFF2-40B4-BE49-F238E27FC236}">
                <a16:creationId xmlns:a16="http://schemas.microsoft.com/office/drawing/2014/main" id="{431F084E-8C82-4925-AD39-D132858EB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59394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5" name="Resim 4">
            <a:hlinkClick r:id="rId2"/>
            <a:extLst>
              <a:ext uri="{FF2B5EF4-FFF2-40B4-BE49-F238E27FC236}">
                <a16:creationId xmlns:a16="http://schemas.microsoft.com/office/drawing/2014/main" id="{C83AF47C-8E9D-46D2-828D-D8641ADFDB6E}"/>
              </a:ext>
            </a:extLst>
          </p:cNvPr>
          <p:cNvPicPr>
            <a:picLocks noChangeAspect="1"/>
          </p:cNvPicPr>
          <p:nvPr/>
        </p:nvPicPr>
        <p:blipFill>
          <a:blip r:embed="rId3"/>
          <a:stretch>
            <a:fillRect/>
          </a:stretch>
        </p:blipFill>
        <p:spPr>
          <a:xfrm>
            <a:off x="1862400" y="2000049"/>
            <a:ext cx="8467199" cy="3240000"/>
          </a:xfrm>
          <a:prstGeom prst="rect">
            <a:avLst/>
          </a:prstGeom>
        </p:spPr>
      </p:pic>
      <p:sp>
        <p:nvSpPr>
          <p:cNvPr id="2" name="Dikdörtgen 1">
            <a:extLst>
              <a:ext uri="{FF2B5EF4-FFF2-40B4-BE49-F238E27FC236}">
                <a16:creationId xmlns:a16="http://schemas.microsoft.com/office/drawing/2014/main" id="{3899DF63-61A8-4B86-AF5F-5177C3AAE102}"/>
              </a:ext>
            </a:extLst>
          </p:cNvPr>
          <p:cNvSpPr/>
          <p:nvPr/>
        </p:nvSpPr>
        <p:spPr>
          <a:xfrm>
            <a:off x="3143245" y="5488771"/>
            <a:ext cx="5573000" cy="369332"/>
          </a:xfrm>
          <a:prstGeom prst="rect">
            <a:avLst/>
          </a:prstGeom>
        </p:spPr>
        <p:txBody>
          <a:bodyPr wrap="none">
            <a:spAutoFit/>
          </a:bodyPr>
          <a:lstStyle/>
          <a:p>
            <a:r>
              <a:rPr lang="tr-TR" dirty="0">
                <a:hlinkClick r:id="rId4"/>
              </a:rPr>
              <a:t>https://www.superdatascience.com/pages/deep-learning</a:t>
            </a:r>
            <a:endParaRPr lang="tr-TR" dirty="0"/>
          </a:p>
        </p:txBody>
      </p:sp>
      <p:pic>
        <p:nvPicPr>
          <p:cNvPr id="6" name="Resim 5">
            <a:extLst>
              <a:ext uri="{FF2B5EF4-FFF2-40B4-BE49-F238E27FC236}">
                <a16:creationId xmlns:a16="http://schemas.microsoft.com/office/drawing/2014/main" id="{6D4883EB-C081-453F-A6AF-038BE4B998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63241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5579633" y="1845566"/>
            <a:ext cx="5276193" cy="1408847"/>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r>
              <a:rPr lang="tr-TR" sz="2400" dirty="0">
                <a:solidFill>
                  <a:srgbClr val="404041"/>
                </a:solidFill>
                <a:latin typeface="Roboto"/>
              </a:rPr>
              <a:t>Büyük Veri Yöneticisi/Veri Bilimci</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1733292" y="1334050"/>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199867" y="4694366"/>
            <a:ext cx="3767378" cy="461665"/>
          </a:xfrm>
          <a:prstGeom prst="rect">
            <a:avLst/>
          </a:prstGeom>
        </p:spPr>
        <p:txBody>
          <a:bodyPr wrap="none">
            <a:spAutoFit/>
          </a:bodyPr>
          <a:lstStyle/>
          <a:p>
            <a:r>
              <a:rPr lang="tr-TR" sz="2400" dirty="0">
                <a:latin typeface="Roboto"/>
                <a:hlinkClick r:id="rId3"/>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1601731" y="5282441"/>
            <a:ext cx="2762295" cy="461665"/>
          </a:xfrm>
          <a:prstGeom prst="rect">
            <a:avLst/>
          </a:prstGeom>
        </p:spPr>
        <p:txBody>
          <a:bodyPr wrap="none">
            <a:spAutoFit/>
          </a:bodyPr>
          <a:lstStyle/>
          <a:p>
            <a:r>
              <a:rPr lang="tr-TR" sz="2400" b="1" dirty="0">
                <a:solidFill>
                  <a:srgbClr val="404041"/>
                </a:solidFill>
                <a:latin typeface="Roboto"/>
              </a:rPr>
              <a:t>+90 506 543 2731</a:t>
            </a:r>
          </a:p>
        </p:txBody>
      </p:sp>
      <p:sp>
        <p:nvSpPr>
          <p:cNvPr id="2" name="Dikdörtgen 1">
            <a:extLst>
              <a:ext uri="{FF2B5EF4-FFF2-40B4-BE49-F238E27FC236}">
                <a16:creationId xmlns:a16="http://schemas.microsoft.com/office/drawing/2014/main" id="{C18A4F09-FF0E-4D70-9F20-F75EC4B9FF06}"/>
              </a:ext>
            </a:extLst>
          </p:cNvPr>
          <p:cNvSpPr/>
          <p:nvPr/>
        </p:nvSpPr>
        <p:spPr>
          <a:xfrm>
            <a:off x="5696853" y="4718999"/>
            <a:ext cx="6096000" cy="772712"/>
          </a:xfrm>
          <a:prstGeom prst="rect">
            <a:avLst/>
          </a:prstGeom>
        </p:spPr>
        <p:txBody>
          <a:bodyPr>
            <a:spAutoFit/>
          </a:bodyPr>
          <a:lstStyle/>
          <a:p>
            <a:pPr marL="457200" algn="just">
              <a:lnSpc>
                <a:spcPct val="107000"/>
              </a:lnSpc>
              <a:spcAft>
                <a:spcPts val="800"/>
              </a:spcAft>
            </a:pPr>
            <a:r>
              <a:rPr lang="tr-TR" b="1" dirty="0" err="1">
                <a:latin typeface="Arial" panose="020B0604020202020204" pitchFamily="34" charset="0"/>
                <a:ea typeface="Calibri" panose="020F0502020204030204" pitchFamily="34" charset="0"/>
                <a:cs typeface="Times New Roman" panose="02020603050405020304" pitchFamily="18" charset="0"/>
              </a:rPr>
              <a:t>LinkedIn</a:t>
            </a:r>
            <a:r>
              <a:rPr lang="tr-TR" dirty="0">
                <a:latin typeface="Arial" panose="020B0604020202020204" pitchFamily="34"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4"/>
              </a:rPr>
              <a:t>https://www.linkedin.com/in/erkansirin78</a:t>
            </a:r>
            <a:endParaRPr lang="tr-T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Resim 6">
            <a:extLst>
              <a:ext uri="{FF2B5EF4-FFF2-40B4-BE49-F238E27FC236}">
                <a16:creationId xmlns:a16="http://schemas.microsoft.com/office/drawing/2014/main" id="{965FB658-8634-49B5-BF29-A114A3509C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80" y="3370954"/>
            <a:ext cx="4961192" cy="710010"/>
          </a:xfrm>
          <a:prstGeom prst="rect">
            <a:avLst/>
          </a:prstGeom>
        </p:spPr>
      </p:pic>
      <p:pic>
        <p:nvPicPr>
          <p:cNvPr id="10" name="Resim 9">
            <a:extLst>
              <a:ext uri="{FF2B5EF4-FFF2-40B4-BE49-F238E27FC236}">
                <a16:creationId xmlns:a16="http://schemas.microsoft.com/office/drawing/2014/main" id="{4637C66A-35F2-4436-88E0-CC62E3D845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88341789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UDEMY KURSLARI</a:t>
            </a:r>
          </a:p>
        </p:txBody>
      </p:sp>
      <p:pic>
        <p:nvPicPr>
          <p:cNvPr id="2" name="Resim 1">
            <a:hlinkClick r:id="rId2"/>
            <a:extLst>
              <a:ext uri="{FF2B5EF4-FFF2-40B4-BE49-F238E27FC236}">
                <a16:creationId xmlns:a16="http://schemas.microsoft.com/office/drawing/2014/main" id="{241013FF-291F-4AD0-A7E5-5B46EE121F18}"/>
              </a:ext>
            </a:extLst>
          </p:cNvPr>
          <p:cNvPicPr>
            <a:picLocks noChangeAspect="1"/>
          </p:cNvPicPr>
          <p:nvPr/>
        </p:nvPicPr>
        <p:blipFill>
          <a:blip r:embed="rId3"/>
          <a:stretch>
            <a:fillRect/>
          </a:stretch>
        </p:blipFill>
        <p:spPr>
          <a:xfrm>
            <a:off x="1818166" y="1842962"/>
            <a:ext cx="8738874" cy="3240000"/>
          </a:xfrm>
          <a:prstGeom prst="rect">
            <a:avLst/>
          </a:prstGeom>
        </p:spPr>
      </p:pic>
      <p:pic>
        <p:nvPicPr>
          <p:cNvPr id="4" name="Resim 3">
            <a:extLst>
              <a:ext uri="{FF2B5EF4-FFF2-40B4-BE49-F238E27FC236}">
                <a16:creationId xmlns:a16="http://schemas.microsoft.com/office/drawing/2014/main" id="{BEE5E801-5BB7-47AD-B093-2D2472B83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030863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9E7DAE9A-5611-476C-9343-F8F6556FE056}"/>
              </a:ext>
            </a:extLst>
          </p:cNvPr>
          <p:cNvSpPr/>
          <p:nvPr/>
        </p:nvSpPr>
        <p:spPr>
          <a:xfrm>
            <a:off x="1002890" y="1162343"/>
            <a:ext cx="10707330" cy="1384995"/>
          </a:xfrm>
          <a:prstGeom prst="rect">
            <a:avLst/>
          </a:prstGeom>
        </p:spPr>
        <p:txBody>
          <a:bodyPr wrap="square">
            <a:spAutoFit/>
          </a:bodyPr>
          <a:lstStyle/>
          <a:p>
            <a:pPr marL="457200" indent="-457200">
              <a:buFont typeface="Arial" panose="020B0604020202020204" pitchFamily="34" charset="0"/>
              <a:buChar char="•"/>
            </a:pPr>
            <a:r>
              <a:rPr lang="tr-TR" sz="2800" dirty="0">
                <a:solidFill>
                  <a:srgbClr val="0070C0"/>
                </a:solidFill>
                <a:latin typeface="Roboto"/>
              </a:rPr>
              <a:t>Şeker, Abdulkadir, Banu Diri, </a:t>
            </a:r>
            <a:r>
              <a:rPr lang="tr-TR" sz="2800" dirty="0" err="1">
                <a:solidFill>
                  <a:srgbClr val="0070C0"/>
                </a:solidFill>
                <a:latin typeface="Roboto"/>
              </a:rPr>
              <a:t>and</a:t>
            </a:r>
            <a:r>
              <a:rPr lang="tr-TR" sz="2800" dirty="0">
                <a:solidFill>
                  <a:srgbClr val="0070C0"/>
                </a:solidFill>
                <a:latin typeface="Roboto"/>
              </a:rPr>
              <a:t> Hasan Hüseyin Balık. "Derin Öğrenme Yöntemleri ve Uygulamaları Hakkında Bir İnceleme." Gazi Mühendislik Bilimleri Dergisi (GMBD) 3.3 (2017): 47-64.</a:t>
            </a:r>
          </a:p>
        </p:txBody>
      </p:sp>
      <p:sp>
        <p:nvSpPr>
          <p:cNvPr id="3" name="Rectangle 7">
            <a:extLst>
              <a:ext uri="{FF2B5EF4-FFF2-40B4-BE49-F238E27FC236}">
                <a16:creationId xmlns:a16="http://schemas.microsoft.com/office/drawing/2014/main" id="{D42DE1B9-BAF2-438A-99D4-A19B593936A9}"/>
              </a:ext>
            </a:extLst>
          </p:cNvPr>
          <p:cNvSpPr>
            <a:spLocks noChangeArrowheads="1"/>
          </p:cNvSpPr>
          <p:nvPr/>
        </p:nvSpPr>
        <p:spPr bwMode="auto">
          <a:xfrm>
            <a:off x="1818167" y="571412"/>
            <a:ext cx="84296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ctr">
              <a:lnSpc>
                <a:spcPct val="90000"/>
              </a:lnSpc>
              <a:spcBef>
                <a:spcPct val="0"/>
              </a:spcBef>
            </a:pPr>
            <a:r>
              <a:rPr lang="tr-TR" sz="3600" b="1" dirty="0">
                <a:solidFill>
                  <a:srgbClr val="FF1F20"/>
                </a:solidFill>
                <a:latin typeface="Arial" panose="020B0604020202020204" pitchFamily="34" charset="0"/>
                <a:ea typeface="Verdana" panose="020B0604030504040204" pitchFamily="34" charset="0"/>
                <a:cs typeface="Arial" panose="020B0604020202020204" pitchFamily="34" charset="0"/>
              </a:rPr>
              <a:t>DL KAYNAKLAR - MAKALELER</a:t>
            </a:r>
          </a:p>
        </p:txBody>
      </p:sp>
      <p:pic>
        <p:nvPicPr>
          <p:cNvPr id="4" name="Resim 3">
            <a:extLst>
              <a:ext uri="{FF2B5EF4-FFF2-40B4-BE49-F238E27FC236}">
                <a16:creationId xmlns:a16="http://schemas.microsoft.com/office/drawing/2014/main" id="{26CCC72B-43E6-4DF6-915F-BAF30D272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21151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pic>
        <p:nvPicPr>
          <p:cNvPr id="4" name="Resim 3">
            <a:extLst>
              <a:ext uri="{FF2B5EF4-FFF2-40B4-BE49-F238E27FC236}">
                <a16:creationId xmlns:a16="http://schemas.microsoft.com/office/drawing/2014/main" id="{E70FCC77-1EE4-4541-896D-0804BFED4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3600" b="1" dirty="0">
                <a:solidFill>
                  <a:srgbClr val="FF4D4D"/>
                </a:solidFill>
                <a:latin typeface="Roboto"/>
                <a:ea typeface="+mn-ea"/>
                <a:cs typeface="+mn-cs"/>
              </a:rPr>
              <a:t>Eğitim Verilen Bazı Kurum ve Şirketler</a:t>
            </a:r>
            <a:endParaRPr lang="en-US" sz="36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4092211"/>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İş Bankası</a:t>
            </a:r>
          </a:p>
          <a:p>
            <a:pPr marL="365125" indent="-365125" defTabSz="365125">
              <a:lnSpc>
                <a:spcPct val="150000"/>
              </a:lnSpc>
              <a:buFont typeface="+mj-lt"/>
              <a:buAutoNum type="arabicPeriod"/>
              <a:tabLst>
                <a:tab pos="449263" algn="l"/>
              </a:tabLst>
            </a:pPr>
            <a:r>
              <a:rPr lang="tr-TR" sz="2200" dirty="0">
                <a:latin typeface="Roboto"/>
              </a:rPr>
              <a:t>Sahibinden.com</a:t>
            </a:r>
          </a:p>
          <a:p>
            <a:pPr marL="365125" indent="-365125" defTabSz="365125">
              <a:lnSpc>
                <a:spcPct val="150000"/>
              </a:lnSpc>
              <a:buFont typeface="+mj-lt"/>
              <a:buAutoNum type="arabicPeriod"/>
              <a:tabLst>
                <a:tab pos="449263" algn="l"/>
              </a:tabLst>
            </a:pP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Tarım ve Kredi Kooperatifleri Birliği</a:t>
            </a:r>
          </a:p>
          <a:p>
            <a:pPr marL="365125" indent="-365125" defTabSz="365125">
              <a:lnSpc>
                <a:spcPct val="150000"/>
              </a:lnSpc>
              <a:buFont typeface="+mj-lt"/>
              <a:buAutoNum type="arabicPeriod"/>
              <a:tabLst>
                <a:tab pos="449263" algn="l"/>
              </a:tabLst>
            </a:pPr>
            <a:r>
              <a:rPr lang="tr-TR" sz="2200" dirty="0" err="1">
                <a:latin typeface="Roboto"/>
              </a:rPr>
              <a:t>Enerjisa</a:t>
            </a:r>
            <a:r>
              <a:rPr lang="tr-TR" sz="2200" dirty="0">
                <a:latin typeface="Roboto"/>
              </a:rPr>
              <a:t> Üretim</a:t>
            </a:r>
          </a:p>
          <a:p>
            <a:pPr marL="457200" indent="-457200">
              <a:lnSpc>
                <a:spcPct val="150000"/>
              </a:lnSpc>
              <a:buFont typeface="+mj-lt"/>
              <a:buAutoNum type="arabicPeriod"/>
            </a:pPr>
            <a:endParaRPr lang="tr-TR" sz="2200" dirty="0">
              <a:latin typeface="Roboto"/>
            </a:endParaRPr>
          </a:p>
        </p:txBody>
      </p:sp>
      <p:pic>
        <p:nvPicPr>
          <p:cNvPr id="4" name="Resim 3">
            <a:extLst>
              <a:ext uri="{FF2B5EF4-FFF2-40B4-BE49-F238E27FC236}">
                <a16:creationId xmlns:a16="http://schemas.microsoft.com/office/drawing/2014/main" id="{AF1AD6F1-CFC9-48C2-82BD-2767540B7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pic>
        <p:nvPicPr>
          <p:cNvPr id="6" name="Resim 5">
            <a:extLst>
              <a:ext uri="{FF2B5EF4-FFF2-40B4-BE49-F238E27FC236}">
                <a16:creationId xmlns:a16="http://schemas.microsoft.com/office/drawing/2014/main" id="{37F8F709-9E01-4A2A-879C-4192CA609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487965" y="427615"/>
            <a:ext cx="5043948" cy="619433"/>
          </a:xfrm>
        </p:spPr>
        <p:txBody>
          <a:bodyPr>
            <a:noAutofit/>
          </a:bodyPr>
          <a:lstStyle/>
          <a:p>
            <a:r>
              <a:rPr lang="tr-TR" sz="4000" b="1" dirty="0">
                <a:solidFill>
                  <a:srgbClr val="FF4D4D"/>
                </a:solidFill>
                <a:latin typeface="Roboto"/>
                <a:ea typeface="+mn-ea"/>
                <a:cs typeface="+mn-cs"/>
              </a:rPr>
              <a:t>Zaman Çizelgesi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3065062" y="1007574"/>
            <a:ext cx="5889754" cy="5171737"/>
          </a:xfrm>
          <a:prstGeom prst="rect">
            <a:avLst/>
          </a:prstGeom>
          <a:noFill/>
        </p:spPr>
        <p:txBody>
          <a:bodyPr wrap="square" rtlCol="0">
            <a:spAutoFit/>
          </a:bodyPr>
          <a:lstStyle/>
          <a:p>
            <a:pPr>
              <a:lnSpc>
                <a:spcPct val="150000"/>
              </a:lnSpc>
            </a:pPr>
            <a:r>
              <a:rPr lang="tr-TR" sz="3200" dirty="0">
                <a:latin typeface="Roboto"/>
              </a:rPr>
              <a:t>Açılış ve Ders	: 09:30 – 11:00</a:t>
            </a:r>
          </a:p>
          <a:p>
            <a:pPr>
              <a:lnSpc>
                <a:spcPct val="150000"/>
              </a:lnSpc>
            </a:pPr>
            <a:r>
              <a:rPr lang="tr-TR" sz="3200" dirty="0">
                <a:latin typeface="Roboto"/>
              </a:rPr>
              <a:t>Ara			: 11.00 – 11.30</a:t>
            </a:r>
          </a:p>
          <a:p>
            <a:pPr>
              <a:lnSpc>
                <a:spcPct val="150000"/>
              </a:lnSpc>
            </a:pPr>
            <a:r>
              <a:rPr lang="tr-TR" sz="3200" dirty="0">
                <a:latin typeface="Roboto"/>
              </a:rPr>
              <a:t>Ders			: 11:30 – 13.00</a:t>
            </a:r>
          </a:p>
          <a:p>
            <a:pPr>
              <a:lnSpc>
                <a:spcPct val="150000"/>
              </a:lnSpc>
            </a:pPr>
            <a:r>
              <a:rPr lang="tr-TR" sz="3200" dirty="0">
                <a:latin typeface="Roboto"/>
              </a:rPr>
              <a:t>Öğle Arası	: 13:00 – 14:00</a:t>
            </a:r>
          </a:p>
          <a:p>
            <a:pPr>
              <a:lnSpc>
                <a:spcPct val="150000"/>
              </a:lnSpc>
            </a:pPr>
            <a:r>
              <a:rPr lang="tr-TR" sz="3200" dirty="0">
                <a:latin typeface="Roboto"/>
              </a:rPr>
              <a:t>Ders			: 14:00 – 15:15</a:t>
            </a:r>
          </a:p>
          <a:p>
            <a:pPr>
              <a:lnSpc>
                <a:spcPct val="150000"/>
              </a:lnSpc>
            </a:pPr>
            <a:r>
              <a:rPr lang="tr-TR" sz="3200" dirty="0">
                <a:latin typeface="Roboto"/>
              </a:rPr>
              <a:t>Ara			: 15:15 – 15:45</a:t>
            </a:r>
          </a:p>
          <a:p>
            <a:pPr>
              <a:lnSpc>
                <a:spcPct val="150000"/>
              </a:lnSpc>
            </a:pPr>
            <a:r>
              <a:rPr lang="tr-TR" sz="3200" dirty="0">
                <a:latin typeface="Roboto"/>
              </a:rPr>
              <a:t>Ders			: 15:45 – 16:30</a:t>
            </a:r>
          </a:p>
        </p:txBody>
      </p:sp>
      <p:pic>
        <p:nvPicPr>
          <p:cNvPr id="4" name="Resim 3">
            <a:extLst>
              <a:ext uri="{FF2B5EF4-FFF2-40B4-BE49-F238E27FC236}">
                <a16:creationId xmlns:a16="http://schemas.microsoft.com/office/drawing/2014/main" id="{08973D70-2D0D-423B-B6CC-4005DA513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en-US" sz="2400" dirty="0">
                <a:hlinkClick r:id="rId2"/>
              </a:rPr>
              <a:t>https://github.com/erkansirin78/oneday-introduction-to-python-ml</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pic>
        <p:nvPicPr>
          <p:cNvPr id="4" name="Resim 3">
            <a:extLst>
              <a:ext uri="{FF2B5EF4-FFF2-40B4-BE49-F238E27FC236}">
                <a16:creationId xmlns:a16="http://schemas.microsoft.com/office/drawing/2014/main" id="{D509CA94-9521-4251-88A9-6E38E49BC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376979" y="989370"/>
            <a:ext cx="9530274" cy="4651979"/>
          </a:xfrm>
          <a:prstGeom prst="rect">
            <a:avLst/>
          </a:prstGeom>
          <a:noFill/>
        </p:spPr>
        <p:txBody>
          <a:bodyPr wrap="square" rtlCol="0">
            <a:spAutoFit/>
          </a:bodyPr>
          <a:lstStyle/>
          <a:p>
            <a:pPr marL="342900" indent="-342900">
              <a:lnSpc>
                <a:spcPct val="150000"/>
              </a:lnSpc>
              <a:buAutoNum type="arabicPeriod"/>
            </a:pPr>
            <a:r>
              <a:rPr lang="tr-TR" sz="2000" dirty="0">
                <a:latin typeface="Roboto"/>
              </a:rPr>
              <a:t>Tanışma, kursa giriş</a:t>
            </a:r>
          </a:p>
          <a:p>
            <a:pPr marL="342900" indent="-342900">
              <a:lnSpc>
                <a:spcPct val="150000"/>
              </a:lnSpc>
              <a:buAutoNum type="arabicPeriod"/>
            </a:pPr>
            <a:r>
              <a:rPr lang="tr-TR" sz="2000" dirty="0">
                <a:latin typeface="Roboto"/>
              </a:rPr>
              <a:t>Neden makine öğrenmesi?</a:t>
            </a:r>
          </a:p>
          <a:p>
            <a:pPr marL="342900" indent="-342900">
              <a:lnSpc>
                <a:spcPct val="150000"/>
              </a:lnSpc>
              <a:buFontTx/>
              <a:buAutoNum type="arabicPeriod"/>
            </a:pPr>
            <a:r>
              <a:rPr lang="tr-TR" sz="2000" dirty="0">
                <a:latin typeface="Roboto"/>
              </a:rPr>
              <a:t>Yeni çağın petrolü: veri</a:t>
            </a:r>
          </a:p>
          <a:p>
            <a:pPr marL="342900" indent="-342900">
              <a:lnSpc>
                <a:spcPct val="150000"/>
              </a:lnSpc>
              <a:buAutoNum type="arabicPeriod"/>
            </a:pPr>
            <a:r>
              <a:rPr lang="tr-TR" sz="2000" dirty="0">
                <a:latin typeface="Roboto"/>
              </a:rPr>
              <a:t>Makine öğrenmesi ile ne tür problemler çözülür?</a:t>
            </a:r>
          </a:p>
          <a:p>
            <a:pPr marL="342900" indent="-342900">
              <a:lnSpc>
                <a:spcPct val="150000"/>
              </a:lnSpc>
              <a:buAutoNum type="arabicPeriod"/>
            </a:pPr>
            <a:r>
              <a:rPr lang="tr-TR" sz="2000" dirty="0">
                <a:latin typeface="Roboto"/>
              </a:rPr>
              <a:t>Makine öğrenmesi tekniklerinin sınıflandırılması</a:t>
            </a:r>
          </a:p>
          <a:p>
            <a:pPr marL="342900" indent="-342900">
              <a:lnSpc>
                <a:spcPct val="150000"/>
              </a:lnSpc>
              <a:buAutoNum type="arabicPeriod"/>
            </a:pPr>
            <a:r>
              <a:rPr lang="tr-TR" sz="2000" dirty="0">
                <a:latin typeface="Roboto"/>
              </a:rPr>
              <a:t>Bu dünyada hangi dil ve kütüphaneler kullanılıyor?</a:t>
            </a:r>
          </a:p>
          <a:p>
            <a:pPr marL="342900" indent="-342900">
              <a:lnSpc>
                <a:spcPct val="150000"/>
              </a:lnSpc>
              <a:buAutoNum type="arabicPeriod"/>
            </a:pPr>
            <a:r>
              <a:rPr lang="tr-TR" sz="2000" dirty="0">
                <a:latin typeface="Roboto"/>
              </a:rPr>
              <a:t>Kod geliştirme ortamının kurulması(Python 3.6, ilgili paketler, </a:t>
            </a:r>
            <a:r>
              <a:rPr lang="tr-TR" sz="2000" dirty="0" err="1">
                <a:latin typeface="Roboto"/>
              </a:rPr>
              <a:t>virtual</a:t>
            </a:r>
            <a:r>
              <a:rPr lang="tr-TR" sz="2000" dirty="0">
                <a:latin typeface="Roboto"/>
              </a:rPr>
              <a:t> </a:t>
            </a:r>
            <a:r>
              <a:rPr lang="tr-TR" sz="2000" dirty="0" err="1">
                <a:latin typeface="Roboto"/>
              </a:rPr>
              <a:t>env</a:t>
            </a:r>
            <a:r>
              <a:rPr lang="tr-TR" sz="2000" dirty="0">
                <a:latin typeface="Roboto"/>
              </a:rPr>
              <a:t> vb.)</a:t>
            </a:r>
          </a:p>
          <a:p>
            <a:pPr marL="342900" indent="-342900">
              <a:lnSpc>
                <a:spcPct val="150000"/>
              </a:lnSpc>
              <a:buAutoNum type="arabicPeriod"/>
            </a:pPr>
            <a:r>
              <a:rPr lang="tr-TR" sz="2000" dirty="0">
                <a:latin typeface="Roboto"/>
              </a:rPr>
              <a:t>Python temel</a:t>
            </a:r>
          </a:p>
          <a:p>
            <a:pPr marL="342900" indent="-342900">
              <a:lnSpc>
                <a:spcPct val="150000"/>
              </a:lnSpc>
              <a:buAutoNum type="arabicPeriod"/>
            </a:pPr>
            <a:r>
              <a:rPr lang="tr-TR" sz="2000" dirty="0" err="1">
                <a:latin typeface="Roboto"/>
              </a:rPr>
              <a:t>Pandas</a:t>
            </a:r>
            <a:r>
              <a:rPr lang="tr-TR" sz="2000" dirty="0">
                <a:latin typeface="Roboto"/>
              </a:rPr>
              <a:t> ile veri okuma ve manipülasyonu</a:t>
            </a:r>
          </a:p>
          <a:p>
            <a:pPr marL="342900" indent="-342900">
              <a:lnSpc>
                <a:spcPct val="150000"/>
              </a:lnSpc>
              <a:buAutoNum type="arabicPeriod"/>
            </a:pPr>
            <a:r>
              <a:rPr lang="tr-TR" sz="2000" dirty="0" err="1">
                <a:latin typeface="Roboto"/>
              </a:rPr>
              <a:t>Matplotlib</a:t>
            </a:r>
            <a:r>
              <a:rPr lang="tr-TR" sz="2000" dirty="0">
                <a:latin typeface="Roboto"/>
              </a:rPr>
              <a:t> ile veri görselleştirme</a:t>
            </a:r>
          </a:p>
        </p:txBody>
      </p:sp>
      <p:pic>
        <p:nvPicPr>
          <p:cNvPr id="4" name="Resim 3">
            <a:extLst>
              <a:ext uri="{FF2B5EF4-FFF2-40B4-BE49-F238E27FC236}">
                <a16:creationId xmlns:a16="http://schemas.microsoft.com/office/drawing/2014/main" id="{2E22ED5F-1CA5-4828-8EBA-C17FEFE50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376979" y="989370"/>
            <a:ext cx="9530274" cy="4651979"/>
          </a:xfrm>
          <a:prstGeom prst="rect">
            <a:avLst/>
          </a:prstGeom>
          <a:noFill/>
        </p:spPr>
        <p:txBody>
          <a:bodyPr wrap="square" rtlCol="0">
            <a:spAutoFit/>
          </a:bodyPr>
          <a:lstStyle/>
          <a:p>
            <a:pPr marL="457200" indent="-457200">
              <a:lnSpc>
                <a:spcPct val="150000"/>
              </a:lnSpc>
              <a:buFont typeface="+mj-lt"/>
              <a:buAutoNum type="arabicPeriod" startAt="11"/>
            </a:pPr>
            <a:r>
              <a:rPr lang="tr-TR" sz="2000" dirty="0">
                <a:latin typeface="Roboto"/>
              </a:rPr>
              <a:t>Regresyon</a:t>
            </a:r>
          </a:p>
          <a:p>
            <a:pPr marL="342900" indent="-342900">
              <a:lnSpc>
                <a:spcPct val="150000"/>
              </a:lnSpc>
              <a:buAutoNum type="arabicPeriod" startAt="11"/>
            </a:pPr>
            <a:r>
              <a:rPr lang="tr-TR" sz="2000" dirty="0">
                <a:latin typeface="Roboto"/>
              </a:rPr>
              <a:t>Sınıflandırma</a:t>
            </a:r>
          </a:p>
          <a:p>
            <a:pPr marL="342900" indent="-342900">
              <a:lnSpc>
                <a:spcPct val="150000"/>
              </a:lnSpc>
              <a:buFontTx/>
              <a:buAutoNum type="arabicPeriod" startAt="11"/>
            </a:pPr>
            <a:r>
              <a:rPr lang="tr-TR" sz="2000" dirty="0">
                <a:latin typeface="Roboto"/>
              </a:rPr>
              <a:t>Karmaşıklık matrisi (</a:t>
            </a:r>
            <a:r>
              <a:rPr lang="tr-TR" sz="2000" dirty="0" err="1">
                <a:latin typeface="Roboto"/>
              </a:rPr>
              <a:t>confusion</a:t>
            </a:r>
            <a:r>
              <a:rPr lang="tr-TR" sz="2000" dirty="0">
                <a:latin typeface="Roboto"/>
              </a:rPr>
              <a:t> </a:t>
            </a:r>
            <a:r>
              <a:rPr lang="tr-TR" sz="2000" dirty="0" err="1">
                <a:latin typeface="Roboto"/>
              </a:rPr>
              <a:t>matrix</a:t>
            </a:r>
            <a:r>
              <a:rPr lang="tr-TR" sz="2000" dirty="0">
                <a:latin typeface="Roboto"/>
              </a:rPr>
              <a:t>)</a:t>
            </a:r>
          </a:p>
          <a:p>
            <a:pPr marL="342900" indent="-342900">
              <a:lnSpc>
                <a:spcPct val="150000"/>
              </a:lnSpc>
              <a:buAutoNum type="arabicPeriod" startAt="11"/>
            </a:pPr>
            <a:r>
              <a:rPr lang="tr-TR" sz="2000" dirty="0">
                <a:latin typeface="Roboto"/>
              </a:rPr>
              <a:t>Kümeleme</a:t>
            </a:r>
          </a:p>
          <a:p>
            <a:pPr marL="342900" indent="-342900">
              <a:lnSpc>
                <a:spcPct val="150000"/>
              </a:lnSpc>
              <a:buAutoNum type="arabicPeriod" startAt="11"/>
            </a:pPr>
            <a:r>
              <a:rPr lang="tr-TR" sz="2000" dirty="0">
                <a:latin typeface="Roboto"/>
              </a:rPr>
              <a:t>Boyut indirgeme</a:t>
            </a:r>
          </a:p>
          <a:p>
            <a:pPr marL="342900" indent="-342900">
              <a:lnSpc>
                <a:spcPct val="150000"/>
              </a:lnSpc>
              <a:buAutoNum type="arabicPeriod" startAt="11"/>
            </a:pPr>
            <a:r>
              <a:rPr lang="tr-TR" sz="2000" dirty="0">
                <a:latin typeface="Roboto"/>
              </a:rPr>
              <a:t>Model ve hiperparametre seçimi</a:t>
            </a:r>
          </a:p>
          <a:p>
            <a:pPr marL="342900" indent="-342900">
              <a:lnSpc>
                <a:spcPct val="150000"/>
              </a:lnSpc>
              <a:buAutoNum type="arabicPeriod" startAt="11"/>
            </a:pPr>
            <a:r>
              <a:rPr lang="tr-TR" sz="2000" dirty="0">
                <a:latin typeface="Roboto"/>
              </a:rPr>
              <a:t>Derin öğrenme nedir?</a:t>
            </a:r>
          </a:p>
          <a:p>
            <a:pPr marL="342900" indent="-342900">
              <a:lnSpc>
                <a:spcPct val="150000"/>
              </a:lnSpc>
              <a:buAutoNum type="arabicPeriod" startAt="11"/>
            </a:pPr>
            <a:r>
              <a:rPr lang="tr-TR" sz="2000" dirty="0" err="1">
                <a:latin typeface="Roboto"/>
              </a:rPr>
              <a:t>Kaggle</a:t>
            </a:r>
            <a:r>
              <a:rPr lang="tr-TR" sz="2000" dirty="0">
                <a:latin typeface="Roboto"/>
              </a:rPr>
              <a:t> nedir? </a:t>
            </a:r>
            <a:r>
              <a:rPr lang="tr-TR" sz="2000" dirty="0" err="1">
                <a:latin typeface="Roboto"/>
              </a:rPr>
              <a:t>Kaggle</a:t>
            </a:r>
            <a:r>
              <a:rPr lang="tr-TR" sz="2000" dirty="0">
                <a:latin typeface="Roboto"/>
              </a:rPr>
              <a:t> yarışmalarına nasıl katılırız?</a:t>
            </a:r>
          </a:p>
          <a:p>
            <a:pPr marL="342900" indent="-342900">
              <a:lnSpc>
                <a:spcPct val="150000"/>
              </a:lnSpc>
              <a:buAutoNum type="arabicPeriod" startAt="11"/>
            </a:pPr>
            <a:r>
              <a:rPr lang="tr-TR" sz="2000" dirty="0" err="1">
                <a:latin typeface="Roboto"/>
              </a:rPr>
              <a:t>Overfit</a:t>
            </a:r>
            <a:r>
              <a:rPr lang="tr-TR" sz="2000" dirty="0">
                <a:latin typeface="Roboto"/>
              </a:rPr>
              <a:t>, </a:t>
            </a:r>
            <a:r>
              <a:rPr lang="tr-TR" sz="2000" dirty="0" err="1">
                <a:latin typeface="Roboto"/>
              </a:rPr>
              <a:t>underfit</a:t>
            </a:r>
            <a:endParaRPr lang="tr-TR" sz="2000" dirty="0">
              <a:latin typeface="Roboto"/>
            </a:endParaRPr>
          </a:p>
          <a:p>
            <a:pPr marL="342900" indent="-342900">
              <a:lnSpc>
                <a:spcPct val="150000"/>
              </a:lnSpc>
              <a:buAutoNum type="arabicPeriod" startAt="11"/>
            </a:pPr>
            <a:r>
              <a:rPr lang="tr-TR" sz="2000" dirty="0">
                <a:latin typeface="Roboto"/>
              </a:rPr>
              <a:t>Veri hazırlığının önemi</a:t>
            </a:r>
          </a:p>
        </p:txBody>
      </p:sp>
      <p:pic>
        <p:nvPicPr>
          <p:cNvPr id="4" name="Resim 3">
            <a:extLst>
              <a:ext uri="{FF2B5EF4-FFF2-40B4-BE49-F238E27FC236}">
                <a16:creationId xmlns:a16="http://schemas.microsoft.com/office/drawing/2014/main" id="{28C577A0-476A-45BC-AF9E-8FF3D0402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 y="6409183"/>
            <a:ext cx="2250142" cy="322024"/>
          </a:xfrm>
          <a:prstGeom prst="rect">
            <a:avLst/>
          </a:prstGeom>
        </p:spPr>
      </p:pic>
    </p:spTree>
    <p:extLst>
      <p:ext uri="{BB962C8B-B14F-4D97-AF65-F5344CB8AC3E}">
        <p14:creationId xmlns:p14="http://schemas.microsoft.com/office/powerpoint/2010/main" val="2849650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478</Words>
  <Application>Microsoft Office PowerPoint</Application>
  <PresentationFormat>Geniş ekran</PresentationFormat>
  <Paragraphs>93</Paragraphs>
  <Slides>21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21</vt:i4>
      </vt:variant>
    </vt:vector>
  </HeadingPairs>
  <TitlesOfParts>
    <vt:vector size="27" baseType="lpstr">
      <vt:lpstr>Arial</vt:lpstr>
      <vt:lpstr>Calibri</vt:lpstr>
      <vt:lpstr>Calibri Light</vt:lpstr>
      <vt:lpstr>Roboto</vt:lpstr>
      <vt:lpstr>Verdana</vt:lpstr>
      <vt:lpstr>Office Teması</vt:lpstr>
      <vt:lpstr>PowerPoint Sunusu</vt:lpstr>
      <vt:lpstr>PowerPoint Sunusu</vt:lpstr>
      <vt:lpstr>Diğer Eğitimler</vt:lpstr>
      <vt:lpstr>Eğitim Verilen Bazı Kurum ve Şirketler</vt:lpstr>
      <vt:lpstr>Kursları</vt:lpstr>
      <vt:lpstr>Zaman Çizelgesi</vt:lpstr>
      <vt:lpstr>Eğitim Hakkında</vt:lpstr>
      <vt:lpstr>Eğitim İçeriği</vt:lpstr>
      <vt:lpstr>Eğitim İçeriği</vt:lpstr>
      <vt:lpstr>Eğitim Hedefi</vt:lpstr>
      <vt:lpstr>ML Tavsiye Edilen Kaynaklar</vt:lpstr>
      <vt:lpstr>ML Tavsiye Edilen Kaynaklar</vt:lpstr>
      <vt:lpstr>ML Tavsiye Edilen Kaynaklar</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19</cp:revision>
  <dcterms:created xsi:type="dcterms:W3CDTF">2019-03-16T06:56:25Z</dcterms:created>
  <dcterms:modified xsi:type="dcterms:W3CDTF">2019-10-01T08:31:50Z</dcterms:modified>
</cp:coreProperties>
</file>