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8" r:id="rId3"/>
    <p:sldId id="307" r:id="rId4"/>
    <p:sldId id="329" r:id="rId5"/>
    <p:sldId id="332" r:id="rId6"/>
    <p:sldId id="333" r:id="rId7"/>
    <p:sldId id="33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Stil Yok, Kılavuz Yok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ema Uygulanmış Stil 1 - Vurgu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16DA210-FB5B-4158-B5E0-FEB733F419BA}" styleName="Açık Sti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4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3C475D4-4FBF-42C7-AAE9-A02E4DFBD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250AC5E-0CE3-4749-86E2-1F6D1C7E5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F8161BA-BB55-4717-BF35-7A81EE02B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1CDB-994F-4979-B69D-12025101B58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281BB75-F0C9-410F-9915-14A1FF6AA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E7957C1-F35E-4D6F-983C-5E00E038F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FC9B-EBCB-4F4C-8BB9-AF15F2EDB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16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7A2BE6C-C6BA-4C87-AB3E-4ED7E4F4F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D41ACE6-8A23-4858-9F6A-116C16A27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C3FC217-FE91-44DA-83EC-E7E8FBE58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1CDB-994F-4979-B69D-12025101B58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E2EEAAB-BDFB-4EDB-A2D4-95E04658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D103DC6-4386-4EEB-B327-93E41ABC7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FC9B-EBCB-4F4C-8BB9-AF15F2EDB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2C3A68D7-D977-42E4-8BF3-38D54CDD6F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EF67C17-2AF0-4E49-A42E-9E0684389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80863CF-058A-41CD-8CB8-ACE2CF1EE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1CDB-994F-4979-B69D-12025101B58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FF071BD-E179-44A1-9615-D200D697B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EA9CB72-3BA0-4649-AE0C-5FEFF6241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FC9B-EBCB-4F4C-8BB9-AF15F2EDB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85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50FB4EE-09A7-442F-8F9E-703BBE2BA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80A2201-3900-4403-A67E-14C0BF303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EB1A241-A50A-4267-923E-D3E40D3DA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1CDB-994F-4979-B69D-12025101B58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D4E323E-657F-4F99-96AD-DE08E0E27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9D8ABC4-C834-456A-B580-04A046250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FC9B-EBCB-4F4C-8BB9-AF15F2EDB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27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7657614-4EDC-4564-B53F-643EA6F4D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69A4EB9-B407-45A8-A4DB-304C2B5FB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D0D1F84-D2E6-4927-9D50-0AFFD06BB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1CDB-994F-4979-B69D-12025101B58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93E18B9-7453-46EC-9813-B09E571A9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9AEBDDF-56B7-4DF4-86FD-F909D513F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FC9B-EBCB-4F4C-8BB9-AF15F2EDB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07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D6B119A-B6E8-4A5F-80F7-11B60126F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B0E66C8-A406-4B6F-8BE1-877E0B9284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396D915-936E-433B-8CFE-1001C2367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79CAE1A-EDC0-48A0-973C-F08D838F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1CDB-994F-4979-B69D-12025101B58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577A66D-940E-4097-A9E1-4557E6536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6824077-26AA-4D99-9C07-EA2D82432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FC9B-EBCB-4F4C-8BB9-AF15F2EDB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5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6369E28-DA03-489F-B5A2-513B6C4A6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C75DBCB-659C-4E3D-B666-B3ECCB720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4151276-9758-4F37-B975-6A7E93A1E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877FEC8E-5ECE-49B8-B62F-804BAED37B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4855F7A2-FD0D-4E7F-83F3-6D5E0D6AAA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CA2F044B-EC59-4FF7-96B6-E45197BFE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1CDB-994F-4979-B69D-12025101B58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36C1ACDA-B8BD-4198-8953-1F83B998D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27A59DD8-4339-4836-800E-D73D3551F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FC9B-EBCB-4F4C-8BB9-AF15F2EDB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0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5D88B16-357E-4136-9846-243C1570B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B8CDEBE6-2D69-46E3-81A3-041A03841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1CDB-994F-4979-B69D-12025101B58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C316F0AB-DD71-4E8F-A720-FFAA83F60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D22D2230-7743-41C2-A40F-189C51100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FC9B-EBCB-4F4C-8BB9-AF15F2EDB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2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1BB4A5D6-6865-4B59-965D-CA1E1D44D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1CDB-994F-4979-B69D-12025101B58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FA46422A-B716-4AEF-8F8B-EE126AC75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9342B65-BE9C-498D-8ADF-8D30E3EA2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FC9B-EBCB-4F4C-8BB9-AF15F2EDB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66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25746B2-015D-42C8-9179-2C794B90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0966C1-315E-45A4-A366-0DA14D0A1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AD5E077-4834-40A3-BBA6-459EF1214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A4E2B9A-14E1-4EFA-810A-6C75D3900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1CDB-994F-4979-B69D-12025101B58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92DA26D-E9D6-4A30-8B7C-EC1900948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E72D4A7-643F-419C-837C-8AD499C4A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FC9B-EBCB-4F4C-8BB9-AF15F2EDB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22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DF33D9B-373A-4652-8E37-B59606E13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F7B705E4-CB01-46DD-8C52-F633E1891A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1AFDBCD-A77C-44E7-A421-947C1BEE7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835B522-B942-446F-9BE8-06787C235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1CDB-994F-4979-B69D-12025101B58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8B5C730-E0C2-4CCE-94B0-16B91AE8A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B0410DD-9965-430F-87D6-3CC5237F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FC9B-EBCB-4F4C-8BB9-AF15F2EDB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09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EDAFC8FB-68E2-4EB5-B4B4-A35B29169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20623BE-4FA3-45ED-9B9F-52873B385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F197113-4739-4003-A982-2D7F45F8C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E1CDB-994F-4979-B69D-12025101B58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7660127-64E9-40CA-B2D7-C5438BD259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B65D48E-27A8-4911-80B8-D3084694C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AFC9B-EBCB-4F4C-8BB9-AF15F2EDB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3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8ABD37F-D195-4E0C-93D0-E12330064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95017"/>
            <a:ext cx="9144000" cy="1414945"/>
          </a:xfrm>
        </p:spPr>
        <p:txBody>
          <a:bodyPr/>
          <a:lstStyle/>
          <a:p>
            <a: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Hangi problemi hangi teknikle çözeriz?</a:t>
            </a:r>
            <a:endParaRPr lang="en-US" sz="48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371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1"/>
          <p:cNvSpPr txBox="1">
            <a:spLocks/>
          </p:cNvSpPr>
          <p:nvPr/>
        </p:nvSpPr>
        <p:spPr>
          <a:xfrm>
            <a:off x="1524000" y="271543"/>
            <a:ext cx="9144000" cy="712381"/>
          </a:xfrm>
          <a:prstGeom prst="rect">
            <a:avLst/>
          </a:prstGeom>
        </p:spPr>
        <p:txBody>
          <a:bodyPr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Machine Learning ile Problem Çözümü Döngüsü</a:t>
            </a: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B2FCFE66-1729-4B81-918F-4E4AD9E9E112}"/>
              </a:ext>
            </a:extLst>
          </p:cNvPr>
          <p:cNvSpPr/>
          <p:nvPr/>
        </p:nvSpPr>
        <p:spPr>
          <a:xfrm>
            <a:off x="1254922" y="1350329"/>
            <a:ext cx="1690577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Problem</a:t>
            </a:r>
          </a:p>
        </p:txBody>
      </p:sp>
      <p:sp>
        <p:nvSpPr>
          <p:cNvPr id="8" name="Ok: Sağ 7">
            <a:extLst>
              <a:ext uri="{FF2B5EF4-FFF2-40B4-BE49-F238E27FC236}">
                <a16:creationId xmlns:a16="http://schemas.microsoft.com/office/drawing/2014/main" id="{F27ABB56-3E4D-4D03-AC61-18901A04E260}"/>
              </a:ext>
            </a:extLst>
          </p:cNvPr>
          <p:cNvSpPr/>
          <p:nvPr/>
        </p:nvSpPr>
        <p:spPr>
          <a:xfrm>
            <a:off x="3329903" y="1636002"/>
            <a:ext cx="850604" cy="53162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B26BD448-DAD3-4AE8-AD51-B1F5C18FD9A9}"/>
              </a:ext>
            </a:extLst>
          </p:cNvPr>
          <p:cNvSpPr/>
          <p:nvPr/>
        </p:nvSpPr>
        <p:spPr>
          <a:xfrm>
            <a:off x="4564911" y="1350330"/>
            <a:ext cx="1690577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Veri Topla</a:t>
            </a:r>
          </a:p>
        </p:txBody>
      </p:sp>
      <p:sp>
        <p:nvSpPr>
          <p:cNvPr id="11" name="Ok: Sağ 10">
            <a:extLst>
              <a:ext uri="{FF2B5EF4-FFF2-40B4-BE49-F238E27FC236}">
                <a16:creationId xmlns:a16="http://schemas.microsoft.com/office/drawing/2014/main" id="{D7909082-DBAA-4D06-B2E7-55FC0D8F005C}"/>
              </a:ext>
            </a:extLst>
          </p:cNvPr>
          <p:cNvSpPr/>
          <p:nvPr/>
        </p:nvSpPr>
        <p:spPr>
          <a:xfrm>
            <a:off x="6799520" y="1561568"/>
            <a:ext cx="850604" cy="53162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BB2276E9-B1A3-46B2-B0AC-B2AC1BF9C4F4}"/>
              </a:ext>
            </a:extLst>
          </p:cNvPr>
          <p:cNvSpPr/>
          <p:nvPr/>
        </p:nvSpPr>
        <p:spPr>
          <a:xfrm>
            <a:off x="8194157" y="1350329"/>
            <a:ext cx="1690577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Modeli Oluştur ve Eğit</a:t>
            </a:r>
          </a:p>
        </p:txBody>
      </p:sp>
      <p:sp>
        <p:nvSpPr>
          <p:cNvPr id="13" name="Ok: Sağ 12">
            <a:extLst>
              <a:ext uri="{FF2B5EF4-FFF2-40B4-BE49-F238E27FC236}">
                <a16:creationId xmlns:a16="http://schemas.microsoft.com/office/drawing/2014/main" id="{C908F40A-EDC8-4BCB-B1F7-6C12F0D54BA1}"/>
              </a:ext>
            </a:extLst>
          </p:cNvPr>
          <p:cNvSpPr/>
          <p:nvPr/>
        </p:nvSpPr>
        <p:spPr>
          <a:xfrm rot="6356949">
            <a:off x="7867104" y="3279602"/>
            <a:ext cx="1827495" cy="53162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Akış Çizelgesi: Karar 14">
            <a:extLst>
              <a:ext uri="{FF2B5EF4-FFF2-40B4-BE49-F238E27FC236}">
                <a16:creationId xmlns:a16="http://schemas.microsoft.com/office/drawing/2014/main" id="{8E27EAA2-A10D-4D66-95B8-F6446DE0A3BD}"/>
              </a:ext>
            </a:extLst>
          </p:cNvPr>
          <p:cNvSpPr/>
          <p:nvPr/>
        </p:nvSpPr>
        <p:spPr>
          <a:xfrm>
            <a:off x="5543106" y="3915609"/>
            <a:ext cx="2651051" cy="159205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Değerlendir</a:t>
            </a:r>
          </a:p>
        </p:txBody>
      </p:sp>
      <p:sp>
        <p:nvSpPr>
          <p:cNvPr id="16" name="Ok: Sağ 15">
            <a:extLst>
              <a:ext uri="{FF2B5EF4-FFF2-40B4-BE49-F238E27FC236}">
                <a16:creationId xmlns:a16="http://schemas.microsoft.com/office/drawing/2014/main" id="{FAE12C82-F847-4BE2-88FF-5A3EFF1E1BE0}"/>
              </a:ext>
            </a:extLst>
          </p:cNvPr>
          <p:cNvSpPr/>
          <p:nvPr/>
        </p:nvSpPr>
        <p:spPr>
          <a:xfrm rot="10800000">
            <a:off x="3341157" y="4445824"/>
            <a:ext cx="1827495" cy="53162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380A554A-C23D-4974-AD2B-120B8A93A7CD}"/>
              </a:ext>
            </a:extLst>
          </p:cNvPr>
          <p:cNvSpPr/>
          <p:nvPr/>
        </p:nvSpPr>
        <p:spPr>
          <a:xfrm>
            <a:off x="1254921" y="4234586"/>
            <a:ext cx="1690577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Modeli Kullan</a:t>
            </a:r>
          </a:p>
          <a:p>
            <a:pPr algn="ctr"/>
            <a:r>
              <a:rPr lang="tr-TR" dirty="0"/>
              <a:t>(Deployment)</a:t>
            </a:r>
          </a:p>
        </p:txBody>
      </p:sp>
      <p:pic>
        <p:nvPicPr>
          <p:cNvPr id="17" name="Resim 16">
            <a:extLst>
              <a:ext uri="{FF2B5EF4-FFF2-40B4-BE49-F238E27FC236}">
                <a16:creationId xmlns:a16="http://schemas.microsoft.com/office/drawing/2014/main" id="{30778527-4EC9-4885-9AD6-15B789AB6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92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813461"/>
            <a:ext cx="4460279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1" algn="ctr"/>
            <a:r>
              <a:rPr lang="tr-TR" sz="29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VERİ MADENCİLİĞİ SÜRECİ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726" y="381965"/>
            <a:ext cx="6589397" cy="6185794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1C44DD5C-A575-43D6-AA3D-F18A992B5A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671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>
            <a:extLst>
              <a:ext uri="{FF2B5EF4-FFF2-40B4-BE49-F238E27FC236}">
                <a16:creationId xmlns:a16="http://schemas.microsoft.com/office/drawing/2014/main" id="{938E8379-1751-40FB-8A36-5A16251B4D68}"/>
              </a:ext>
            </a:extLst>
          </p:cNvPr>
          <p:cNvSpPr/>
          <p:nvPr/>
        </p:nvSpPr>
        <p:spPr>
          <a:xfrm>
            <a:off x="4917281" y="478183"/>
            <a:ext cx="2357437" cy="10001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/>
              <a:t>Veri Türleri</a:t>
            </a:r>
            <a:endParaRPr lang="en-US" sz="2400" dirty="0"/>
          </a:p>
        </p:txBody>
      </p:sp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E16497E8-B4EE-49BE-9929-F5DC9FAF91E4}"/>
              </a:ext>
            </a:extLst>
          </p:cNvPr>
          <p:cNvCxnSpPr>
            <a:cxnSpLocks/>
            <a:stCxn id="3" idx="2"/>
            <a:endCxn id="20" idx="0"/>
          </p:cNvCxnSpPr>
          <p:nvPr/>
        </p:nvCxnSpPr>
        <p:spPr>
          <a:xfrm flipH="1">
            <a:off x="2850210" y="1478308"/>
            <a:ext cx="3245790" cy="112112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Ok Bağlayıcısı 17">
            <a:extLst>
              <a:ext uri="{FF2B5EF4-FFF2-40B4-BE49-F238E27FC236}">
                <a16:creationId xmlns:a16="http://schemas.microsoft.com/office/drawing/2014/main" id="{2C75203E-B1FA-47AB-8E13-92D1BE157DEE}"/>
              </a:ext>
            </a:extLst>
          </p:cNvPr>
          <p:cNvCxnSpPr>
            <a:cxnSpLocks/>
            <a:stCxn id="3" idx="2"/>
            <a:endCxn id="22" idx="0"/>
          </p:cNvCxnSpPr>
          <p:nvPr/>
        </p:nvCxnSpPr>
        <p:spPr>
          <a:xfrm>
            <a:off x="6096000" y="1478308"/>
            <a:ext cx="2534426" cy="112112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ikdörtgen 19">
            <a:extLst>
              <a:ext uri="{FF2B5EF4-FFF2-40B4-BE49-F238E27FC236}">
                <a16:creationId xmlns:a16="http://schemas.microsoft.com/office/drawing/2014/main" id="{1DF31541-B978-4C05-8DF2-3D2211663D68}"/>
              </a:ext>
            </a:extLst>
          </p:cNvPr>
          <p:cNvSpPr/>
          <p:nvPr/>
        </p:nvSpPr>
        <p:spPr>
          <a:xfrm>
            <a:off x="1770628" y="2599431"/>
            <a:ext cx="2159164" cy="10001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/>
              <a:t>Nümerik</a:t>
            </a:r>
            <a:endParaRPr lang="en-US" sz="2400" dirty="0"/>
          </a:p>
        </p:txBody>
      </p:sp>
      <p:sp>
        <p:nvSpPr>
          <p:cNvPr id="22" name="Dikdörtgen 21">
            <a:extLst>
              <a:ext uri="{FF2B5EF4-FFF2-40B4-BE49-F238E27FC236}">
                <a16:creationId xmlns:a16="http://schemas.microsoft.com/office/drawing/2014/main" id="{C98C6C2B-CAE6-4072-A3FE-8B45F0C51148}"/>
              </a:ext>
            </a:extLst>
          </p:cNvPr>
          <p:cNvSpPr/>
          <p:nvPr/>
        </p:nvSpPr>
        <p:spPr>
          <a:xfrm>
            <a:off x="7550844" y="2599431"/>
            <a:ext cx="2159163" cy="10001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/>
              <a:t>Kategorik</a:t>
            </a:r>
            <a:endParaRPr lang="en-US" sz="2400" dirty="0"/>
          </a:p>
        </p:txBody>
      </p:sp>
      <p:sp>
        <p:nvSpPr>
          <p:cNvPr id="23" name="Metin kutusu 22">
            <a:extLst>
              <a:ext uri="{FF2B5EF4-FFF2-40B4-BE49-F238E27FC236}">
                <a16:creationId xmlns:a16="http://schemas.microsoft.com/office/drawing/2014/main" id="{47612D35-279C-43EA-BB4A-29702C3B7037}"/>
              </a:ext>
            </a:extLst>
          </p:cNvPr>
          <p:cNvSpPr txBox="1"/>
          <p:nvPr/>
        </p:nvSpPr>
        <p:spPr>
          <a:xfrm>
            <a:off x="671228" y="1214436"/>
            <a:ext cx="1819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/>
              <a:t>3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/>
              <a:t>3.34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/>
              <a:t>27.000</a:t>
            </a:r>
            <a:endParaRPr lang="en-US" sz="2800" dirty="0"/>
          </a:p>
        </p:txBody>
      </p: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59315C9C-13E3-427E-A00A-BDA98D2F7964}"/>
              </a:ext>
            </a:extLst>
          </p:cNvPr>
          <p:cNvSpPr txBox="1"/>
          <p:nvPr/>
        </p:nvSpPr>
        <p:spPr>
          <a:xfrm>
            <a:off x="8747012" y="783549"/>
            <a:ext cx="29979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/>
              <a:t>Öğretmen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/>
              <a:t>Çok iyi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/>
              <a:t>İlkokul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/>
              <a:t>Her şey yolunda</a:t>
            </a:r>
            <a:endParaRPr lang="en-US" sz="2800" dirty="0"/>
          </a:p>
        </p:txBody>
      </p:sp>
      <p:cxnSp>
        <p:nvCxnSpPr>
          <p:cNvPr id="26" name="Düz Ok Bağlayıcısı 25">
            <a:extLst>
              <a:ext uri="{FF2B5EF4-FFF2-40B4-BE49-F238E27FC236}">
                <a16:creationId xmlns:a16="http://schemas.microsoft.com/office/drawing/2014/main" id="{F3E62CE1-1D99-4F79-A9ED-90BA32267EF8}"/>
              </a:ext>
            </a:extLst>
          </p:cNvPr>
          <p:cNvCxnSpPr>
            <a:cxnSpLocks/>
            <a:stCxn id="20" idx="2"/>
            <a:endCxn id="42" idx="0"/>
          </p:cNvCxnSpPr>
          <p:nvPr/>
        </p:nvCxnSpPr>
        <p:spPr>
          <a:xfrm flipH="1">
            <a:off x="1395366" y="3599556"/>
            <a:ext cx="1454844" cy="84464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Düz Ok Bağlayıcısı 27">
            <a:extLst>
              <a:ext uri="{FF2B5EF4-FFF2-40B4-BE49-F238E27FC236}">
                <a16:creationId xmlns:a16="http://schemas.microsoft.com/office/drawing/2014/main" id="{3E0392EE-CBBF-402B-A0A8-F6AD65B32696}"/>
              </a:ext>
            </a:extLst>
          </p:cNvPr>
          <p:cNvCxnSpPr>
            <a:cxnSpLocks/>
            <a:stCxn id="20" idx="2"/>
            <a:endCxn id="41" idx="0"/>
          </p:cNvCxnSpPr>
          <p:nvPr/>
        </p:nvCxnSpPr>
        <p:spPr>
          <a:xfrm>
            <a:off x="2850210" y="3599556"/>
            <a:ext cx="1439292" cy="84464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Düz Ok Bağlayıcısı 31">
            <a:extLst>
              <a:ext uri="{FF2B5EF4-FFF2-40B4-BE49-F238E27FC236}">
                <a16:creationId xmlns:a16="http://schemas.microsoft.com/office/drawing/2014/main" id="{4AF6FA88-617A-47BA-B7F7-93982EF06014}"/>
              </a:ext>
            </a:extLst>
          </p:cNvPr>
          <p:cNvCxnSpPr>
            <a:cxnSpLocks/>
            <a:stCxn id="22" idx="2"/>
            <a:endCxn id="43" idx="0"/>
          </p:cNvCxnSpPr>
          <p:nvPr/>
        </p:nvCxnSpPr>
        <p:spPr>
          <a:xfrm flipH="1">
            <a:off x="7194246" y="3599556"/>
            <a:ext cx="1436180" cy="84464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Düz Ok Bağlayıcısı 32">
            <a:extLst>
              <a:ext uri="{FF2B5EF4-FFF2-40B4-BE49-F238E27FC236}">
                <a16:creationId xmlns:a16="http://schemas.microsoft.com/office/drawing/2014/main" id="{EFB0B387-9597-4430-BD77-470345CC1F2D}"/>
              </a:ext>
            </a:extLst>
          </p:cNvPr>
          <p:cNvCxnSpPr>
            <a:cxnSpLocks/>
            <a:stCxn id="22" idx="2"/>
            <a:endCxn id="44" idx="0"/>
          </p:cNvCxnSpPr>
          <p:nvPr/>
        </p:nvCxnSpPr>
        <p:spPr>
          <a:xfrm>
            <a:off x="8630426" y="3599556"/>
            <a:ext cx="1468564" cy="84464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ikdörtgen 40">
            <a:extLst>
              <a:ext uri="{FF2B5EF4-FFF2-40B4-BE49-F238E27FC236}">
                <a16:creationId xmlns:a16="http://schemas.microsoft.com/office/drawing/2014/main" id="{AFC74FC9-F531-4091-B78E-19EC09E70FAA}"/>
              </a:ext>
            </a:extLst>
          </p:cNvPr>
          <p:cNvSpPr/>
          <p:nvPr/>
        </p:nvSpPr>
        <p:spPr>
          <a:xfrm>
            <a:off x="3209920" y="4444205"/>
            <a:ext cx="2159163" cy="10001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/>
              <a:t>Kesikli</a:t>
            </a:r>
            <a:endParaRPr lang="en-US" sz="2400" dirty="0"/>
          </a:p>
        </p:txBody>
      </p:sp>
      <p:sp>
        <p:nvSpPr>
          <p:cNvPr id="42" name="Dikdörtgen 41">
            <a:extLst>
              <a:ext uri="{FF2B5EF4-FFF2-40B4-BE49-F238E27FC236}">
                <a16:creationId xmlns:a16="http://schemas.microsoft.com/office/drawing/2014/main" id="{E29866B4-3341-4E43-B8A9-5986F18F0BDD}"/>
              </a:ext>
            </a:extLst>
          </p:cNvPr>
          <p:cNvSpPr/>
          <p:nvPr/>
        </p:nvSpPr>
        <p:spPr>
          <a:xfrm>
            <a:off x="326393" y="4444205"/>
            <a:ext cx="2137946" cy="10001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/>
              <a:t>Sürekli</a:t>
            </a:r>
            <a:endParaRPr lang="en-US" sz="2400" dirty="0"/>
          </a:p>
        </p:txBody>
      </p:sp>
      <p:sp>
        <p:nvSpPr>
          <p:cNvPr id="43" name="Dikdörtgen 42">
            <a:extLst>
              <a:ext uri="{FF2B5EF4-FFF2-40B4-BE49-F238E27FC236}">
                <a16:creationId xmlns:a16="http://schemas.microsoft.com/office/drawing/2014/main" id="{2ED53261-4BD5-46D2-99A9-586B65F3B0FC}"/>
              </a:ext>
            </a:extLst>
          </p:cNvPr>
          <p:cNvSpPr/>
          <p:nvPr/>
        </p:nvSpPr>
        <p:spPr>
          <a:xfrm>
            <a:off x="6114664" y="4444205"/>
            <a:ext cx="2159163" cy="10001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/>
              <a:t>Sıralı</a:t>
            </a:r>
            <a:endParaRPr lang="en-US" sz="2400" dirty="0"/>
          </a:p>
        </p:txBody>
      </p:sp>
      <p:sp>
        <p:nvSpPr>
          <p:cNvPr id="44" name="Dikdörtgen 43">
            <a:extLst>
              <a:ext uri="{FF2B5EF4-FFF2-40B4-BE49-F238E27FC236}">
                <a16:creationId xmlns:a16="http://schemas.microsoft.com/office/drawing/2014/main" id="{F391CE01-0B93-4A31-835C-E1EBD5894A6A}"/>
              </a:ext>
            </a:extLst>
          </p:cNvPr>
          <p:cNvSpPr/>
          <p:nvPr/>
        </p:nvSpPr>
        <p:spPr>
          <a:xfrm>
            <a:off x="9019408" y="4444205"/>
            <a:ext cx="2159163" cy="10001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/>
              <a:t>Sırasız</a:t>
            </a:r>
            <a:endParaRPr lang="en-US" sz="2400" dirty="0"/>
          </a:p>
        </p:txBody>
      </p:sp>
      <p:sp>
        <p:nvSpPr>
          <p:cNvPr id="96" name="Metin kutusu 95">
            <a:extLst>
              <a:ext uri="{FF2B5EF4-FFF2-40B4-BE49-F238E27FC236}">
                <a16:creationId xmlns:a16="http://schemas.microsoft.com/office/drawing/2014/main" id="{61759EAB-D8BC-45EF-AC72-C646F53B0129}"/>
              </a:ext>
            </a:extLst>
          </p:cNvPr>
          <p:cNvSpPr txBox="1"/>
          <p:nvPr/>
        </p:nvSpPr>
        <p:spPr>
          <a:xfrm>
            <a:off x="485730" y="5643564"/>
            <a:ext cx="1819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/>
              <a:t>3.2345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/>
              <a:t>5/7</a:t>
            </a:r>
            <a:endParaRPr lang="en-US" sz="2800" dirty="0"/>
          </a:p>
        </p:txBody>
      </p:sp>
      <p:sp>
        <p:nvSpPr>
          <p:cNvPr id="97" name="Metin kutusu 96">
            <a:extLst>
              <a:ext uri="{FF2B5EF4-FFF2-40B4-BE49-F238E27FC236}">
                <a16:creationId xmlns:a16="http://schemas.microsoft.com/office/drawing/2014/main" id="{CE9B3EDC-E344-4848-A54E-4DCD6DFE9720}"/>
              </a:ext>
            </a:extLst>
          </p:cNvPr>
          <p:cNvSpPr txBox="1"/>
          <p:nvPr/>
        </p:nvSpPr>
        <p:spPr>
          <a:xfrm>
            <a:off x="3549811" y="5593552"/>
            <a:ext cx="1819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/>
              <a:t>3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/>
              <a:t>44</a:t>
            </a:r>
          </a:p>
        </p:txBody>
      </p:sp>
      <p:sp>
        <p:nvSpPr>
          <p:cNvPr id="98" name="Metin kutusu 97">
            <a:extLst>
              <a:ext uri="{FF2B5EF4-FFF2-40B4-BE49-F238E27FC236}">
                <a16:creationId xmlns:a16="http://schemas.microsoft.com/office/drawing/2014/main" id="{704F76BD-0E5E-4AF7-A81C-2E016C80148A}"/>
              </a:ext>
            </a:extLst>
          </p:cNvPr>
          <p:cNvSpPr txBox="1"/>
          <p:nvPr/>
        </p:nvSpPr>
        <p:spPr>
          <a:xfrm>
            <a:off x="6278229" y="5473005"/>
            <a:ext cx="22924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/>
              <a:t>İlkokul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/>
              <a:t>Lise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/>
              <a:t>Üniversite</a:t>
            </a:r>
            <a:endParaRPr lang="en-US" sz="2800" dirty="0"/>
          </a:p>
        </p:txBody>
      </p:sp>
      <p:sp>
        <p:nvSpPr>
          <p:cNvPr id="99" name="Metin kutusu 98">
            <a:extLst>
              <a:ext uri="{FF2B5EF4-FFF2-40B4-BE49-F238E27FC236}">
                <a16:creationId xmlns:a16="http://schemas.microsoft.com/office/drawing/2014/main" id="{B1CB7FF8-B209-4697-9E16-33B1E4EF6DD5}"/>
              </a:ext>
            </a:extLst>
          </p:cNvPr>
          <p:cNvSpPr txBox="1"/>
          <p:nvPr/>
        </p:nvSpPr>
        <p:spPr>
          <a:xfrm>
            <a:off x="9166424" y="5428119"/>
            <a:ext cx="21591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/>
              <a:t>Avukat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/>
              <a:t>Öğretmen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/>
              <a:t>Terzi</a:t>
            </a:r>
            <a:endParaRPr lang="en-US" sz="2800" dirty="0"/>
          </a:p>
        </p:txBody>
      </p:sp>
      <p:pic>
        <p:nvPicPr>
          <p:cNvPr id="21" name="Resim 20">
            <a:extLst>
              <a:ext uri="{FF2B5EF4-FFF2-40B4-BE49-F238E27FC236}">
                <a16:creationId xmlns:a16="http://schemas.microsoft.com/office/drawing/2014/main" id="{0C7C21AB-FB9A-465C-B8B7-7C643516E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84" y="6535976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74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3" grpId="0"/>
      <p:bldP spid="25" grpId="0"/>
      <p:bldP spid="41" grpId="0" animBg="1"/>
      <p:bldP spid="42" grpId="0" animBg="1"/>
      <p:bldP spid="43" grpId="0" animBg="1"/>
      <p:bldP spid="44" grpId="0" animBg="1"/>
      <p:bldP spid="96" grpId="0"/>
      <p:bldP spid="97" grpId="0"/>
      <p:bldP spid="98" grpId="0"/>
      <p:bldP spid="9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: Aşağı Bükülü 1">
            <a:extLst>
              <a:ext uri="{FF2B5EF4-FFF2-40B4-BE49-F238E27FC236}">
                <a16:creationId xmlns:a16="http://schemas.microsoft.com/office/drawing/2014/main" id="{8517B7A5-3BF8-4E3E-A330-38C071140419}"/>
              </a:ext>
            </a:extLst>
          </p:cNvPr>
          <p:cNvSpPr/>
          <p:nvPr/>
        </p:nvSpPr>
        <p:spPr>
          <a:xfrm>
            <a:off x="6096000" y="618910"/>
            <a:ext cx="1966686" cy="827314"/>
          </a:xfrm>
          <a:prstGeom prst="curvedDown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8C3C3181-5C19-4A52-83E9-0CB7B9731069}"/>
              </a:ext>
            </a:extLst>
          </p:cNvPr>
          <p:cNvSpPr/>
          <p:nvPr/>
        </p:nvSpPr>
        <p:spPr>
          <a:xfrm>
            <a:off x="6983104" y="1510860"/>
            <a:ext cx="2159164" cy="1246854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sz="3200" dirty="0"/>
              <a:t>Hedef değişken</a:t>
            </a:r>
            <a:endParaRPr lang="en-US" sz="3200" dirty="0"/>
          </a:p>
        </p:txBody>
      </p:sp>
      <p:sp>
        <p:nvSpPr>
          <p:cNvPr id="3" name="Ok: Sağ 2">
            <a:extLst>
              <a:ext uri="{FF2B5EF4-FFF2-40B4-BE49-F238E27FC236}">
                <a16:creationId xmlns:a16="http://schemas.microsoft.com/office/drawing/2014/main" id="{A43199D3-9C54-449D-968A-EBA5CA2BA227}"/>
              </a:ext>
            </a:extLst>
          </p:cNvPr>
          <p:cNvSpPr/>
          <p:nvPr/>
        </p:nvSpPr>
        <p:spPr>
          <a:xfrm>
            <a:off x="9243001" y="1828797"/>
            <a:ext cx="711200" cy="464457"/>
          </a:xfrm>
          <a:prstGeom prst="right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049988E4-2E85-4F57-8260-D5FF3502503B}"/>
              </a:ext>
            </a:extLst>
          </p:cNvPr>
          <p:cNvSpPr/>
          <p:nvPr/>
        </p:nvSpPr>
        <p:spPr>
          <a:xfrm>
            <a:off x="10043885" y="1510860"/>
            <a:ext cx="1992249" cy="1246854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sz="3200" dirty="0"/>
              <a:t>Nümerik</a:t>
            </a:r>
            <a:endParaRPr lang="en-US" sz="32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AE63F1A-7259-4550-8934-3D8765903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74" y="1446224"/>
            <a:ext cx="6306430" cy="4706007"/>
          </a:xfrm>
          <a:prstGeom prst="rect">
            <a:avLst/>
          </a:prstGeom>
        </p:spPr>
      </p:pic>
      <p:sp>
        <p:nvSpPr>
          <p:cNvPr id="7" name="Dikdörtgen 6">
            <a:extLst>
              <a:ext uri="{FF2B5EF4-FFF2-40B4-BE49-F238E27FC236}">
                <a16:creationId xmlns:a16="http://schemas.microsoft.com/office/drawing/2014/main" id="{2B4090E7-8F22-4738-9700-95E29CB89754}"/>
              </a:ext>
            </a:extLst>
          </p:cNvPr>
          <p:cNvSpPr/>
          <p:nvPr/>
        </p:nvSpPr>
        <p:spPr>
          <a:xfrm>
            <a:off x="5295116" y="1560964"/>
            <a:ext cx="1178255" cy="4462465"/>
          </a:xfrm>
          <a:prstGeom prst="rect">
            <a:avLst/>
          </a:prstGeom>
          <a:solidFill>
            <a:srgbClr val="4472C4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1367BFC4-9AD7-4D72-A91E-46AFFB4D9B08}"/>
              </a:ext>
            </a:extLst>
          </p:cNvPr>
          <p:cNvSpPr/>
          <p:nvPr/>
        </p:nvSpPr>
        <p:spPr>
          <a:xfrm>
            <a:off x="321074" y="1567994"/>
            <a:ext cx="4884358" cy="4462465"/>
          </a:xfrm>
          <a:prstGeom prst="rect">
            <a:avLst/>
          </a:prstGeom>
          <a:solidFill>
            <a:srgbClr val="A9D18E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k: Yukarı Bükülü 8">
            <a:extLst>
              <a:ext uri="{FF2B5EF4-FFF2-40B4-BE49-F238E27FC236}">
                <a16:creationId xmlns:a16="http://schemas.microsoft.com/office/drawing/2014/main" id="{92137473-3589-4BB4-999F-05722AE18E84}"/>
              </a:ext>
            </a:extLst>
          </p:cNvPr>
          <p:cNvSpPr/>
          <p:nvPr/>
        </p:nvSpPr>
        <p:spPr>
          <a:xfrm>
            <a:off x="3932131" y="4753429"/>
            <a:ext cx="4327737" cy="1146628"/>
          </a:xfrm>
          <a:prstGeom prst="curvedUpArrow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960F8436-EF79-4743-8EC5-A2B0B8392B59}"/>
              </a:ext>
            </a:extLst>
          </p:cNvPr>
          <p:cNvSpPr/>
          <p:nvPr/>
        </p:nvSpPr>
        <p:spPr>
          <a:xfrm>
            <a:off x="6983104" y="3688668"/>
            <a:ext cx="2159164" cy="1000125"/>
          </a:xfrm>
          <a:prstGeom prst="rect">
            <a:avLst/>
          </a:prstGeom>
          <a:solidFill>
            <a:srgbClr val="A9D18E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200" dirty="0"/>
              <a:t>Girdi değişkenler</a:t>
            </a:r>
            <a:endParaRPr lang="en-US" sz="3200" dirty="0"/>
          </a:p>
        </p:txBody>
      </p:sp>
      <p:grpSp>
        <p:nvGrpSpPr>
          <p:cNvPr id="13" name="Grup 12">
            <a:extLst>
              <a:ext uri="{FF2B5EF4-FFF2-40B4-BE49-F238E27FC236}">
                <a16:creationId xmlns:a16="http://schemas.microsoft.com/office/drawing/2014/main" id="{E42F4B87-16AD-4125-8B8F-297EC6C16C8F}"/>
              </a:ext>
            </a:extLst>
          </p:cNvPr>
          <p:cNvGrpSpPr/>
          <p:nvPr/>
        </p:nvGrpSpPr>
        <p:grpSpPr>
          <a:xfrm>
            <a:off x="8422863" y="3429000"/>
            <a:ext cx="3513222" cy="2757712"/>
            <a:chOff x="8797419" y="3656966"/>
            <a:chExt cx="3513222" cy="2757712"/>
          </a:xfrm>
        </p:grpSpPr>
        <p:sp>
          <p:nvSpPr>
            <p:cNvPr id="11" name="Yıldız: 7 Nokta 10">
              <a:extLst>
                <a:ext uri="{FF2B5EF4-FFF2-40B4-BE49-F238E27FC236}">
                  <a16:creationId xmlns:a16="http://schemas.microsoft.com/office/drawing/2014/main" id="{BC855E50-D5B5-4075-8258-EEFCBB7E7B35}"/>
                </a:ext>
              </a:extLst>
            </p:cNvPr>
            <p:cNvSpPr/>
            <p:nvPr/>
          </p:nvSpPr>
          <p:spPr>
            <a:xfrm>
              <a:off x="8797419" y="3656966"/>
              <a:ext cx="3513222" cy="2757712"/>
            </a:xfrm>
            <a:prstGeom prst="star7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Dikdörtgen 13">
              <a:extLst>
                <a:ext uri="{FF2B5EF4-FFF2-40B4-BE49-F238E27FC236}">
                  <a16:creationId xmlns:a16="http://schemas.microsoft.com/office/drawing/2014/main" id="{9D887842-395D-43BB-B283-49B02F06F46B}"/>
                </a:ext>
              </a:extLst>
            </p:cNvPr>
            <p:cNvSpPr/>
            <p:nvPr/>
          </p:nvSpPr>
          <p:spPr>
            <a:xfrm>
              <a:off x="9598601" y="4762365"/>
              <a:ext cx="190545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3200" dirty="0"/>
                <a:t>Regresyon</a:t>
              </a:r>
              <a:endParaRPr lang="en-US" sz="3200" dirty="0"/>
            </a:p>
          </p:txBody>
        </p:sp>
      </p:grpSp>
      <p:pic>
        <p:nvPicPr>
          <p:cNvPr id="15" name="Resim 14">
            <a:extLst>
              <a:ext uri="{FF2B5EF4-FFF2-40B4-BE49-F238E27FC236}">
                <a16:creationId xmlns:a16="http://schemas.microsoft.com/office/drawing/2014/main" id="{8D4254FD-096A-46DF-869B-C5368B5381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43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7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3" grpId="0" animBg="1"/>
      <p:bldP spid="6" grpId="0" animBg="1"/>
      <p:bldP spid="7" grpId="0" animBg="1"/>
      <p:bldP spid="10" grpId="0" animBg="1"/>
      <p:bldP spid="9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o 3">
            <a:extLst>
              <a:ext uri="{FF2B5EF4-FFF2-40B4-BE49-F238E27FC236}">
                <a16:creationId xmlns:a16="http://schemas.microsoft.com/office/drawing/2014/main" id="{F1ACBCC4-01F6-4A8C-B34B-61E4B80E4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632102"/>
              </p:ext>
            </p:extLst>
          </p:nvPr>
        </p:nvGraphicFramePr>
        <p:xfrm>
          <a:off x="624114" y="1873188"/>
          <a:ext cx="10943772" cy="435133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078718">
                  <a:extLst>
                    <a:ext uri="{9D8B030D-6E8A-4147-A177-3AD203B41FA5}">
                      <a16:colId xmlns:a16="http://schemas.microsoft.com/office/drawing/2014/main" val="4022843462"/>
                    </a:ext>
                  </a:extLst>
                </a:gridCol>
                <a:gridCol w="967796">
                  <a:extLst>
                    <a:ext uri="{9D8B030D-6E8A-4147-A177-3AD203B41FA5}">
                      <a16:colId xmlns:a16="http://schemas.microsoft.com/office/drawing/2014/main" val="312012656"/>
                    </a:ext>
                  </a:extLst>
                </a:gridCol>
                <a:gridCol w="676380">
                  <a:extLst>
                    <a:ext uri="{9D8B030D-6E8A-4147-A177-3AD203B41FA5}">
                      <a16:colId xmlns:a16="http://schemas.microsoft.com/office/drawing/2014/main" val="2317182412"/>
                    </a:ext>
                  </a:extLst>
                </a:gridCol>
                <a:gridCol w="1030612">
                  <a:extLst>
                    <a:ext uri="{9D8B030D-6E8A-4147-A177-3AD203B41FA5}">
                      <a16:colId xmlns:a16="http://schemas.microsoft.com/office/drawing/2014/main" val="1606087112"/>
                    </a:ext>
                  </a:extLst>
                </a:gridCol>
                <a:gridCol w="981930">
                  <a:extLst>
                    <a:ext uri="{9D8B030D-6E8A-4147-A177-3AD203B41FA5}">
                      <a16:colId xmlns:a16="http://schemas.microsoft.com/office/drawing/2014/main" val="2331739480"/>
                    </a:ext>
                  </a:extLst>
                </a:gridCol>
                <a:gridCol w="453721">
                  <a:extLst>
                    <a:ext uri="{9D8B030D-6E8A-4147-A177-3AD203B41FA5}">
                      <a16:colId xmlns:a16="http://schemas.microsoft.com/office/drawing/2014/main" val="3721431900"/>
                    </a:ext>
                  </a:extLst>
                </a:gridCol>
                <a:gridCol w="822088">
                  <a:extLst>
                    <a:ext uri="{9D8B030D-6E8A-4147-A177-3AD203B41FA5}">
                      <a16:colId xmlns:a16="http://schemas.microsoft.com/office/drawing/2014/main" val="946890270"/>
                    </a:ext>
                  </a:extLst>
                </a:gridCol>
                <a:gridCol w="1274041">
                  <a:extLst>
                    <a:ext uri="{9D8B030D-6E8A-4147-A177-3AD203B41FA5}">
                      <a16:colId xmlns:a16="http://schemas.microsoft.com/office/drawing/2014/main" val="80274006"/>
                    </a:ext>
                  </a:extLst>
                </a:gridCol>
                <a:gridCol w="617665">
                  <a:extLst>
                    <a:ext uri="{9D8B030D-6E8A-4147-A177-3AD203B41FA5}">
                      <a16:colId xmlns:a16="http://schemas.microsoft.com/office/drawing/2014/main" val="3133356153"/>
                    </a:ext>
                  </a:extLst>
                </a:gridCol>
                <a:gridCol w="574557">
                  <a:extLst>
                    <a:ext uri="{9D8B030D-6E8A-4147-A177-3AD203B41FA5}">
                      <a16:colId xmlns:a16="http://schemas.microsoft.com/office/drawing/2014/main" val="2830843848"/>
                    </a:ext>
                  </a:extLst>
                </a:gridCol>
                <a:gridCol w="822088">
                  <a:extLst>
                    <a:ext uri="{9D8B030D-6E8A-4147-A177-3AD203B41FA5}">
                      <a16:colId xmlns:a16="http://schemas.microsoft.com/office/drawing/2014/main" val="3937688418"/>
                    </a:ext>
                  </a:extLst>
                </a:gridCol>
                <a:gridCol w="1005547">
                  <a:extLst>
                    <a:ext uri="{9D8B030D-6E8A-4147-A177-3AD203B41FA5}">
                      <a16:colId xmlns:a16="http://schemas.microsoft.com/office/drawing/2014/main" val="1420508015"/>
                    </a:ext>
                  </a:extLst>
                </a:gridCol>
                <a:gridCol w="638629">
                  <a:extLst>
                    <a:ext uri="{9D8B030D-6E8A-4147-A177-3AD203B41FA5}">
                      <a16:colId xmlns:a16="http://schemas.microsoft.com/office/drawing/2014/main" val="3690261381"/>
                    </a:ext>
                  </a:extLst>
                </a:gridCol>
              </a:tblGrid>
              <a:tr h="528667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600" b="1" dirty="0">
                          <a:effectLst/>
                        </a:rPr>
                        <a:t>ID</a:t>
                      </a:r>
                      <a:endParaRPr lang="en-US" sz="1600" b="1" dirty="0">
                        <a:effectLst/>
                      </a:endParaRPr>
                    </a:p>
                  </a:txBody>
                  <a:tcPr marL="40667" marR="40667" marT="20333" marB="2033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dirty="0">
                          <a:effectLst/>
                        </a:rPr>
                        <a:t>Surname</a:t>
                      </a:r>
                    </a:p>
                  </a:txBody>
                  <a:tcPr marL="40667" marR="40667" marT="20333" marB="2033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600" b="1" dirty="0" err="1">
                          <a:effectLst/>
                        </a:rPr>
                        <a:t>score</a:t>
                      </a:r>
                      <a:endParaRPr lang="en-US" sz="1600" b="1" dirty="0">
                        <a:effectLst/>
                      </a:endParaRPr>
                    </a:p>
                  </a:txBody>
                  <a:tcPr marL="40667" marR="40667" marT="20333" marB="2033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dirty="0">
                          <a:effectLst/>
                        </a:rPr>
                        <a:t>Geography</a:t>
                      </a:r>
                    </a:p>
                  </a:txBody>
                  <a:tcPr marL="40667" marR="40667" marT="20333" marB="2033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dirty="0">
                          <a:effectLst/>
                        </a:rPr>
                        <a:t>Gender</a:t>
                      </a:r>
                    </a:p>
                  </a:txBody>
                  <a:tcPr marL="40667" marR="40667" marT="20333" marB="2033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dirty="0">
                          <a:effectLst/>
                        </a:rPr>
                        <a:t>Age</a:t>
                      </a:r>
                    </a:p>
                  </a:txBody>
                  <a:tcPr marL="40667" marR="40667" marT="20333" marB="2033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dirty="0">
                          <a:effectLst/>
                        </a:rPr>
                        <a:t>Tenure</a:t>
                      </a:r>
                    </a:p>
                  </a:txBody>
                  <a:tcPr marL="40667" marR="40667" marT="20333" marB="2033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dirty="0">
                          <a:effectLst/>
                        </a:rPr>
                        <a:t>Balance</a:t>
                      </a:r>
                    </a:p>
                  </a:txBody>
                  <a:tcPr marL="40667" marR="40667" marT="20333" marB="2033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600" b="1" dirty="0" err="1">
                          <a:effectLst/>
                        </a:rPr>
                        <a:t>prods</a:t>
                      </a:r>
                      <a:endParaRPr lang="en-US" sz="1600" b="1" dirty="0">
                        <a:effectLst/>
                      </a:endParaRPr>
                    </a:p>
                  </a:txBody>
                  <a:tcPr marL="40667" marR="40667" marT="20333" marB="2033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600" b="1" dirty="0" err="1">
                          <a:effectLst/>
                        </a:rPr>
                        <a:t>card</a:t>
                      </a:r>
                      <a:endParaRPr lang="en-US" sz="1600" b="1" dirty="0">
                        <a:effectLst/>
                      </a:endParaRPr>
                    </a:p>
                  </a:txBody>
                  <a:tcPr marL="40667" marR="40667" marT="20333" marB="2033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600" b="1" dirty="0">
                          <a:effectLst/>
                        </a:rPr>
                        <a:t>IAM</a:t>
                      </a:r>
                      <a:endParaRPr lang="en-US" sz="1600" b="1" dirty="0">
                        <a:effectLst/>
                      </a:endParaRPr>
                    </a:p>
                  </a:txBody>
                  <a:tcPr marL="40667" marR="40667" marT="20333" marB="2033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600" b="1" dirty="0" err="1">
                          <a:effectLst/>
                        </a:rPr>
                        <a:t>Salary</a:t>
                      </a:r>
                      <a:endParaRPr lang="en-US" sz="1600" b="1" dirty="0">
                        <a:effectLst/>
                      </a:endParaRPr>
                    </a:p>
                  </a:txBody>
                  <a:tcPr marL="40667" marR="40667" marT="20333" marB="2033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dirty="0">
                          <a:effectLst/>
                        </a:rPr>
                        <a:t>Exited</a:t>
                      </a:r>
                    </a:p>
                  </a:txBody>
                  <a:tcPr marL="40667" marR="40667" marT="20333" marB="2033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626000"/>
                  </a:ext>
                </a:extLst>
              </a:tr>
              <a:tr h="40666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15634602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Hargrave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619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France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Female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42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2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0.00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101348.88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40667" marR="40667" marT="20333" marB="20333" anchor="ctr"/>
                </a:tc>
                <a:extLst>
                  <a:ext uri="{0D108BD9-81ED-4DB2-BD59-A6C34878D82A}">
                    <a16:rowId xmlns:a16="http://schemas.microsoft.com/office/drawing/2014/main" val="3832210937"/>
                  </a:ext>
                </a:extLst>
              </a:tr>
              <a:tr h="40666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15647311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Hill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608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Spain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Female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41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83807.86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112542.58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40667" marR="40667" marT="20333" marB="20333" anchor="ctr"/>
                </a:tc>
                <a:extLst>
                  <a:ext uri="{0D108BD9-81ED-4DB2-BD59-A6C34878D82A}">
                    <a16:rowId xmlns:a16="http://schemas.microsoft.com/office/drawing/2014/main" val="2047621840"/>
                  </a:ext>
                </a:extLst>
              </a:tr>
              <a:tr h="40666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15619304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Onio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502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France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Female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42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8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159660.80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3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113931.57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40667" marR="40667" marT="20333" marB="20333" anchor="ctr"/>
                </a:tc>
                <a:extLst>
                  <a:ext uri="{0D108BD9-81ED-4DB2-BD59-A6C34878D82A}">
                    <a16:rowId xmlns:a16="http://schemas.microsoft.com/office/drawing/2014/main" val="2905283043"/>
                  </a:ext>
                </a:extLst>
              </a:tr>
              <a:tr h="28466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15701354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Boni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699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France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Female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39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0.00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93826.63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40667" marR="40667" marT="20333" marB="20333" anchor="ctr"/>
                </a:tc>
                <a:extLst>
                  <a:ext uri="{0D108BD9-81ED-4DB2-BD59-A6C34878D82A}">
                    <a16:rowId xmlns:a16="http://schemas.microsoft.com/office/drawing/2014/main" val="3859545643"/>
                  </a:ext>
                </a:extLst>
              </a:tr>
              <a:tr h="40666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15737888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Mitchell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850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Spain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Female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43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2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125510.82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79084.10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40667" marR="40667" marT="20333" marB="20333" anchor="ctr"/>
                </a:tc>
                <a:extLst>
                  <a:ext uri="{0D108BD9-81ED-4DB2-BD59-A6C34878D82A}">
                    <a16:rowId xmlns:a16="http://schemas.microsoft.com/office/drawing/2014/main" val="989512819"/>
                  </a:ext>
                </a:extLst>
              </a:tr>
              <a:tr h="40666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15574012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Chu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645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Spain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Male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44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8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113755.78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149756.71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40667" marR="40667" marT="20333" marB="20333" anchor="ctr"/>
                </a:tc>
                <a:extLst>
                  <a:ext uri="{0D108BD9-81ED-4DB2-BD59-A6C34878D82A}">
                    <a16:rowId xmlns:a16="http://schemas.microsoft.com/office/drawing/2014/main" val="2920930410"/>
                  </a:ext>
                </a:extLst>
              </a:tr>
              <a:tr h="28466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15592531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Bartlett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822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France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Male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50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7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0.00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10062.80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40667" marR="40667" marT="20333" marB="20333" anchor="ctr"/>
                </a:tc>
                <a:extLst>
                  <a:ext uri="{0D108BD9-81ED-4DB2-BD59-A6C34878D82A}">
                    <a16:rowId xmlns:a16="http://schemas.microsoft.com/office/drawing/2014/main" val="4255399029"/>
                  </a:ext>
                </a:extLst>
              </a:tr>
              <a:tr h="40666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15656148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Obinna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376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Germany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Female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29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4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115046.74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4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119346.88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40667" marR="40667" marT="20333" marB="20333" anchor="ctr"/>
                </a:tc>
                <a:extLst>
                  <a:ext uri="{0D108BD9-81ED-4DB2-BD59-A6C34878D82A}">
                    <a16:rowId xmlns:a16="http://schemas.microsoft.com/office/drawing/2014/main" val="3264488162"/>
                  </a:ext>
                </a:extLst>
              </a:tr>
              <a:tr h="40666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15792365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He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501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France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Male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44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4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142051.07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2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74940.50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40667" marR="40667" marT="20333" marB="20333" anchor="ctr"/>
                </a:tc>
                <a:extLst>
                  <a:ext uri="{0D108BD9-81ED-4DB2-BD59-A6C34878D82A}">
                    <a16:rowId xmlns:a16="http://schemas.microsoft.com/office/drawing/2014/main" val="4157956366"/>
                  </a:ext>
                </a:extLst>
              </a:tr>
              <a:tr h="40666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15592389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H?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684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France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Male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27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2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134603.88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71725.73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40667" marR="40667" marT="20333" marB="20333" anchor="ctr"/>
                </a:tc>
                <a:extLst>
                  <a:ext uri="{0D108BD9-81ED-4DB2-BD59-A6C34878D82A}">
                    <a16:rowId xmlns:a16="http://schemas.microsoft.com/office/drawing/2014/main" val="1681917838"/>
                  </a:ext>
                </a:extLst>
              </a:tr>
            </a:tbl>
          </a:graphicData>
        </a:graphic>
      </p:graphicFrame>
      <p:sp>
        <p:nvSpPr>
          <p:cNvPr id="5" name="Ok: Aşağı Bükülü 4">
            <a:extLst>
              <a:ext uri="{FF2B5EF4-FFF2-40B4-BE49-F238E27FC236}">
                <a16:creationId xmlns:a16="http://schemas.microsoft.com/office/drawing/2014/main" id="{AA2C6608-03ED-42BD-822F-0B130BE6141F}"/>
              </a:ext>
            </a:extLst>
          </p:cNvPr>
          <p:cNvSpPr/>
          <p:nvPr/>
        </p:nvSpPr>
        <p:spPr>
          <a:xfrm rot="11715131">
            <a:off x="7755587" y="1831267"/>
            <a:ext cx="3323168" cy="827314"/>
          </a:xfrm>
          <a:prstGeom prst="curved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74525B24-9EB2-4A56-A8D9-E4029545D93F}"/>
              </a:ext>
            </a:extLst>
          </p:cNvPr>
          <p:cNvSpPr/>
          <p:nvPr/>
        </p:nvSpPr>
        <p:spPr>
          <a:xfrm>
            <a:off x="6808932" y="248117"/>
            <a:ext cx="2159164" cy="124685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sz="3200" dirty="0"/>
              <a:t>Hedef değişken</a:t>
            </a:r>
            <a:endParaRPr lang="en-US" sz="3200" dirty="0"/>
          </a:p>
        </p:txBody>
      </p:sp>
      <p:sp>
        <p:nvSpPr>
          <p:cNvPr id="7" name="Ok: Sağ 6">
            <a:extLst>
              <a:ext uri="{FF2B5EF4-FFF2-40B4-BE49-F238E27FC236}">
                <a16:creationId xmlns:a16="http://schemas.microsoft.com/office/drawing/2014/main" id="{8EC6678D-5343-4942-8532-38E036723CC1}"/>
              </a:ext>
            </a:extLst>
          </p:cNvPr>
          <p:cNvSpPr/>
          <p:nvPr/>
        </p:nvSpPr>
        <p:spPr>
          <a:xfrm>
            <a:off x="9068829" y="566054"/>
            <a:ext cx="711200" cy="464457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334DEBDE-FC24-44C9-912A-330EB0DFED94}"/>
              </a:ext>
            </a:extLst>
          </p:cNvPr>
          <p:cNvSpPr/>
          <p:nvPr/>
        </p:nvSpPr>
        <p:spPr>
          <a:xfrm>
            <a:off x="9869713" y="248117"/>
            <a:ext cx="1992249" cy="124685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sz="3200" dirty="0"/>
              <a:t>Kategorik</a:t>
            </a:r>
            <a:endParaRPr lang="en-US" sz="3200" dirty="0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FE9DB2B9-3757-414B-BBB1-EF39A35CA28D}"/>
              </a:ext>
            </a:extLst>
          </p:cNvPr>
          <p:cNvSpPr/>
          <p:nvPr/>
        </p:nvSpPr>
        <p:spPr>
          <a:xfrm>
            <a:off x="10929257" y="1873188"/>
            <a:ext cx="638629" cy="4351338"/>
          </a:xfrm>
          <a:prstGeom prst="rect">
            <a:avLst/>
          </a:prstGeom>
          <a:solidFill>
            <a:srgbClr val="4472C4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1D7C1E98-18CB-45EA-AA73-7579B217E5B8}"/>
              </a:ext>
            </a:extLst>
          </p:cNvPr>
          <p:cNvSpPr/>
          <p:nvPr/>
        </p:nvSpPr>
        <p:spPr>
          <a:xfrm>
            <a:off x="548189" y="1810186"/>
            <a:ext cx="10381068" cy="4462465"/>
          </a:xfrm>
          <a:prstGeom prst="rect">
            <a:avLst/>
          </a:prstGeom>
          <a:solidFill>
            <a:srgbClr val="A9D18E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k: Yukarı Bükülü 10">
            <a:extLst>
              <a:ext uri="{FF2B5EF4-FFF2-40B4-BE49-F238E27FC236}">
                <a16:creationId xmlns:a16="http://schemas.microsoft.com/office/drawing/2014/main" id="{E95B8833-A7E3-4D75-85AB-E7628668E857}"/>
              </a:ext>
            </a:extLst>
          </p:cNvPr>
          <p:cNvSpPr/>
          <p:nvPr/>
        </p:nvSpPr>
        <p:spPr>
          <a:xfrm rot="13322591">
            <a:off x="2243576" y="857010"/>
            <a:ext cx="2268722" cy="795444"/>
          </a:xfrm>
          <a:prstGeom prst="curved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E1AED202-1740-4782-B8A6-B0972AA17FB0}"/>
              </a:ext>
            </a:extLst>
          </p:cNvPr>
          <p:cNvSpPr/>
          <p:nvPr/>
        </p:nvSpPr>
        <p:spPr>
          <a:xfrm>
            <a:off x="252807" y="211924"/>
            <a:ext cx="2159164" cy="1000125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200" dirty="0"/>
              <a:t>Girdi değişkenler</a:t>
            </a:r>
            <a:endParaRPr lang="en-US" sz="3200" dirty="0"/>
          </a:p>
        </p:txBody>
      </p:sp>
      <p:grpSp>
        <p:nvGrpSpPr>
          <p:cNvPr id="13" name="Grup 12">
            <a:extLst>
              <a:ext uri="{FF2B5EF4-FFF2-40B4-BE49-F238E27FC236}">
                <a16:creationId xmlns:a16="http://schemas.microsoft.com/office/drawing/2014/main" id="{EC52A46C-8164-4FE0-A352-D6B103939DD2}"/>
              </a:ext>
            </a:extLst>
          </p:cNvPr>
          <p:cNvGrpSpPr/>
          <p:nvPr/>
        </p:nvGrpSpPr>
        <p:grpSpPr>
          <a:xfrm>
            <a:off x="3377937" y="2309768"/>
            <a:ext cx="3513222" cy="2757712"/>
            <a:chOff x="8797419" y="3656966"/>
            <a:chExt cx="3513222" cy="2757712"/>
          </a:xfrm>
        </p:grpSpPr>
        <p:sp>
          <p:nvSpPr>
            <p:cNvPr id="14" name="Yıldız: 7 Nokta 13">
              <a:extLst>
                <a:ext uri="{FF2B5EF4-FFF2-40B4-BE49-F238E27FC236}">
                  <a16:creationId xmlns:a16="http://schemas.microsoft.com/office/drawing/2014/main" id="{CE14D7D6-8AE0-4CAC-A743-313D583825C8}"/>
                </a:ext>
              </a:extLst>
            </p:cNvPr>
            <p:cNvSpPr/>
            <p:nvPr/>
          </p:nvSpPr>
          <p:spPr>
            <a:xfrm>
              <a:off x="8797419" y="3656966"/>
              <a:ext cx="3513222" cy="2757712"/>
            </a:xfrm>
            <a:prstGeom prst="star7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Dikdörtgen 14">
              <a:extLst>
                <a:ext uri="{FF2B5EF4-FFF2-40B4-BE49-F238E27FC236}">
                  <a16:creationId xmlns:a16="http://schemas.microsoft.com/office/drawing/2014/main" id="{8E1794F9-9DA7-475A-8DFB-C6CB3F682844}"/>
                </a:ext>
              </a:extLst>
            </p:cNvPr>
            <p:cNvSpPr/>
            <p:nvPr/>
          </p:nvSpPr>
          <p:spPr>
            <a:xfrm>
              <a:off x="9358029" y="4826129"/>
              <a:ext cx="239200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3200" dirty="0"/>
                <a:t>Sınıflandırma</a:t>
              </a:r>
              <a:endParaRPr lang="en-US" sz="3200" dirty="0"/>
            </a:p>
          </p:txBody>
        </p:sp>
      </p:grpSp>
      <p:pic>
        <p:nvPicPr>
          <p:cNvPr id="16" name="Resim 15">
            <a:extLst>
              <a:ext uri="{FF2B5EF4-FFF2-40B4-BE49-F238E27FC236}">
                <a16:creationId xmlns:a16="http://schemas.microsoft.com/office/drawing/2014/main" id="{965ABD87-EAB2-4E1C-8BF0-EC6E09F65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64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7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>
            <a:extLst>
              <a:ext uri="{FF2B5EF4-FFF2-40B4-BE49-F238E27FC236}">
                <a16:creationId xmlns:a16="http://schemas.microsoft.com/office/drawing/2014/main" id="{938E8379-1751-40FB-8A36-5A16251B4D68}"/>
              </a:ext>
            </a:extLst>
          </p:cNvPr>
          <p:cNvSpPr/>
          <p:nvPr/>
        </p:nvSpPr>
        <p:spPr>
          <a:xfrm>
            <a:off x="4917281" y="478183"/>
            <a:ext cx="3181690" cy="12102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200" dirty="0"/>
              <a:t>Ortada bir hedef değişken var mı?</a:t>
            </a:r>
            <a:endParaRPr lang="en-US" sz="3200" dirty="0"/>
          </a:p>
        </p:txBody>
      </p:sp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E16497E8-B4EE-49BE-9929-F5DC9FAF91E4}"/>
              </a:ext>
            </a:extLst>
          </p:cNvPr>
          <p:cNvCxnSpPr>
            <a:cxnSpLocks/>
            <a:stCxn id="3" idx="2"/>
            <a:endCxn id="20" idx="0"/>
          </p:cNvCxnSpPr>
          <p:nvPr/>
        </p:nvCxnSpPr>
        <p:spPr>
          <a:xfrm flipH="1">
            <a:off x="3040829" y="1688393"/>
            <a:ext cx="3467297" cy="128520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Ok Bağlayıcısı 17">
            <a:extLst>
              <a:ext uri="{FF2B5EF4-FFF2-40B4-BE49-F238E27FC236}">
                <a16:creationId xmlns:a16="http://schemas.microsoft.com/office/drawing/2014/main" id="{2C75203E-B1FA-47AB-8E13-92D1BE157DEE}"/>
              </a:ext>
            </a:extLst>
          </p:cNvPr>
          <p:cNvCxnSpPr>
            <a:cxnSpLocks/>
            <a:stCxn id="3" idx="2"/>
            <a:endCxn id="22" idx="0"/>
          </p:cNvCxnSpPr>
          <p:nvPr/>
        </p:nvCxnSpPr>
        <p:spPr>
          <a:xfrm>
            <a:off x="6508126" y="1688393"/>
            <a:ext cx="3341526" cy="128883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ikdörtgen 19">
            <a:extLst>
              <a:ext uri="{FF2B5EF4-FFF2-40B4-BE49-F238E27FC236}">
                <a16:creationId xmlns:a16="http://schemas.microsoft.com/office/drawing/2014/main" id="{1DF31541-B978-4C05-8DF2-3D2211663D68}"/>
              </a:ext>
            </a:extLst>
          </p:cNvPr>
          <p:cNvSpPr/>
          <p:nvPr/>
        </p:nvSpPr>
        <p:spPr>
          <a:xfrm>
            <a:off x="1758022" y="2973600"/>
            <a:ext cx="2565614" cy="10001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200" dirty="0" err="1"/>
              <a:t>Supervised</a:t>
            </a:r>
            <a:endParaRPr lang="en-US" sz="3200" dirty="0"/>
          </a:p>
        </p:txBody>
      </p:sp>
      <p:sp>
        <p:nvSpPr>
          <p:cNvPr id="22" name="Dikdörtgen 21">
            <a:extLst>
              <a:ext uri="{FF2B5EF4-FFF2-40B4-BE49-F238E27FC236}">
                <a16:creationId xmlns:a16="http://schemas.microsoft.com/office/drawing/2014/main" id="{C98C6C2B-CAE6-4072-A3FE-8B45F0C51148}"/>
              </a:ext>
            </a:extLst>
          </p:cNvPr>
          <p:cNvSpPr/>
          <p:nvPr/>
        </p:nvSpPr>
        <p:spPr>
          <a:xfrm>
            <a:off x="8566845" y="2977229"/>
            <a:ext cx="2565613" cy="10001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200" dirty="0" err="1"/>
              <a:t>Unsupervised</a:t>
            </a:r>
            <a:endParaRPr lang="en-US" sz="3200" dirty="0"/>
          </a:p>
        </p:txBody>
      </p:sp>
      <p:cxnSp>
        <p:nvCxnSpPr>
          <p:cNvPr id="26" name="Düz Ok Bağlayıcısı 25">
            <a:extLst>
              <a:ext uri="{FF2B5EF4-FFF2-40B4-BE49-F238E27FC236}">
                <a16:creationId xmlns:a16="http://schemas.microsoft.com/office/drawing/2014/main" id="{F3E62CE1-1D99-4F79-A9ED-90BA32267EF8}"/>
              </a:ext>
            </a:extLst>
          </p:cNvPr>
          <p:cNvCxnSpPr>
            <a:cxnSpLocks/>
            <a:endCxn id="42" idx="0"/>
          </p:cNvCxnSpPr>
          <p:nvPr/>
        </p:nvCxnSpPr>
        <p:spPr>
          <a:xfrm flipH="1">
            <a:off x="1554822" y="3480466"/>
            <a:ext cx="1486007" cy="132296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Düz Ok Bağlayıcısı 27">
            <a:extLst>
              <a:ext uri="{FF2B5EF4-FFF2-40B4-BE49-F238E27FC236}">
                <a16:creationId xmlns:a16="http://schemas.microsoft.com/office/drawing/2014/main" id="{3E0392EE-CBBF-402B-A0A8-F6AD65B32696}"/>
              </a:ext>
            </a:extLst>
          </p:cNvPr>
          <p:cNvCxnSpPr>
            <a:cxnSpLocks/>
            <a:stCxn id="20" idx="2"/>
            <a:endCxn id="41" idx="0"/>
          </p:cNvCxnSpPr>
          <p:nvPr/>
        </p:nvCxnSpPr>
        <p:spPr>
          <a:xfrm>
            <a:off x="3040829" y="3973725"/>
            <a:ext cx="2929648" cy="81968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ikdörtgen 40">
            <a:extLst>
              <a:ext uri="{FF2B5EF4-FFF2-40B4-BE49-F238E27FC236}">
                <a16:creationId xmlns:a16="http://schemas.microsoft.com/office/drawing/2014/main" id="{AFC74FC9-F531-4091-B78E-19EC09E70FAA}"/>
              </a:ext>
            </a:extLst>
          </p:cNvPr>
          <p:cNvSpPr/>
          <p:nvPr/>
        </p:nvSpPr>
        <p:spPr>
          <a:xfrm>
            <a:off x="4687670" y="4793413"/>
            <a:ext cx="2565613" cy="10001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200" dirty="0"/>
              <a:t>Kategorik</a:t>
            </a:r>
            <a:endParaRPr lang="en-US" sz="3200" dirty="0"/>
          </a:p>
        </p:txBody>
      </p:sp>
      <p:sp>
        <p:nvSpPr>
          <p:cNvPr id="42" name="Dikdörtgen 41">
            <a:extLst>
              <a:ext uri="{FF2B5EF4-FFF2-40B4-BE49-F238E27FC236}">
                <a16:creationId xmlns:a16="http://schemas.microsoft.com/office/drawing/2014/main" id="{E29866B4-3341-4E43-B8A9-5986F18F0BDD}"/>
              </a:ext>
            </a:extLst>
          </p:cNvPr>
          <p:cNvSpPr/>
          <p:nvPr/>
        </p:nvSpPr>
        <p:spPr>
          <a:xfrm>
            <a:off x="284621" y="4803426"/>
            <a:ext cx="2540402" cy="10001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200" dirty="0"/>
              <a:t>Nümerik</a:t>
            </a:r>
            <a:endParaRPr lang="en-US" sz="3200" dirty="0"/>
          </a:p>
        </p:txBody>
      </p:sp>
      <p:sp>
        <p:nvSpPr>
          <p:cNvPr id="2" name="Akış Çizelgesi: Karar 1">
            <a:extLst>
              <a:ext uri="{FF2B5EF4-FFF2-40B4-BE49-F238E27FC236}">
                <a16:creationId xmlns:a16="http://schemas.microsoft.com/office/drawing/2014/main" id="{1E079082-B258-492F-919E-2345B60E4A3B}"/>
              </a:ext>
            </a:extLst>
          </p:cNvPr>
          <p:cNvSpPr/>
          <p:nvPr/>
        </p:nvSpPr>
        <p:spPr>
          <a:xfrm>
            <a:off x="7466860" y="1959808"/>
            <a:ext cx="1482114" cy="785145"/>
          </a:xfrm>
          <a:prstGeom prst="flowChartDecisio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Hayır</a:t>
            </a:r>
            <a:endParaRPr lang="en-US" dirty="0"/>
          </a:p>
        </p:txBody>
      </p:sp>
      <p:sp>
        <p:nvSpPr>
          <p:cNvPr id="24" name="Akış Çizelgesi: Karar 23">
            <a:extLst>
              <a:ext uri="{FF2B5EF4-FFF2-40B4-BE49-F238E27FC236}">
                <a16:creationId xmlns:a16="http://schemas.microsoft.com/office/drawing/2014/main" id="{8E4FBF9C-DA46-4784-AC41-E0A46788D121}"/>
              </a:ext>
            </a:extLst>
          </p:cNvPr>
          <p:cNvSpPr/>
          <p:nvPr/>
        </p:nvSpPr>
        <p:spPr>
          <a:xfrm>
            <a:off x="2642009" y="4319278"/>
            <a:ext cx="1605463" cy="785145"/>
          </a:xfrm>
          <a:prstGeom prst="flowChartDecisio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Veri türü?</a:t>
            </a:r>
            <a:endParaRPr lang="en-US" dirty="0"/>
          </a:p>
        </p:txBody>
      </p:sp>
      <p:sp>
        <p:nvSpPr>
          <p:cNvPr id="45" name="Dikdörtgen 44">
            <a:extLst>
              <a:ext uri="{FF2B5EF4-FFF2-40B4-BE49-F238E27FC236}">
                <a16:creationId xmlns:a16="http://schemas.microsoft.com/office/drawing/2014/main" id="{D1557EB8-03DC-427A-BD82-012D16DF80F3}"/>
              </a:ext>
            </a:extLst>
          </p:cNvPr>
          <p:cNvSpPr/>
          <p:nvPr/>
        </p:nvSpPr>
        <p:spPr>
          <a:xfrm>
            <a:off x="529984" y="5636505"/>
            <a:ext cx="19054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200" dirty="0"/>
              <a:t>Regresyon</a:t>
            </a:r>
            <a:endParaRPr lang="en-US" sz="3200" dirty="0"/>
          </a:p>
        </p:txBody>
      </p:sp>
      <p:sp>
        <p:nvSpPr>
          <p:cNvPr id="50" name="Dikdörtgen 49">
            <a:extLst>
              <a:ext uri="{FF2B5EF4-FFF2-40B4-BE49-F238E27FC236}">
                <a16:creationId xmlns:a16="http://schemas.microsoft.com/office/drawing/2014/main" id="{1491E55D-B94B-4166-A836-677933EFAAA7}"/>
              </a:ext>
            </a:extLst>
          </p:cNvPr>
          <p:cNvSpPr/>
          <p:nvPr/>
        </p:nvSpPr>
        <p:spPr>
          <a:xfrm>
            <a:off x="4917281" y="5793538"/>
            <a:ext cx="23920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200" dirty="0"/>
              <a:t>Sınıflandırma</a:t>
            </a:r>
            <a:endParaRPr lang="en-US" sz="3200" dirty="0"/>
          </a:p>
        </p:txBody>
      </p:sp>
      <p:sp>
        <p:nvSpPr>
          <p:cNvPr id="51" name="Dikdörtgen 50">
            <a:extLst>
              <a:ext uri="{FF2B5EF4-FFF2-40B4-BE49-F238E27FC236}">
                <a16:creationId xmlns:a16="http://schemas.microsoft.com/office/drawing/2014/main" id="{B44C7639-DC18-410B-9F4E-DB1F89471499}"/>
              </a:ext>
            </a:extLst>
          </p:cNvPr>
          <p:cNvSpPr/>
          <p:nvPr/>
        </p:nvSpPr>
        <p:spPr>
          <a:xfrm>
            <a:off x="8948974" y="4041004"/>
            <a:ext cx="19704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200" dirty="0"/>
              <a:t>Kümeleme</a:t>
            </a:r>
            <a:endParaRPr lang="en-US" sz="3200" dirty="0"/>
          </a:p>
        </p:txBody>
      </p:sp>
      <p:sp>
        <p:nvSpPr>
          <p:cNvPr id="52" name="Akış Çizelgesi: Karar 51">
            <a:extLst>
              <a:ext uri="{FF2B5EF4-FFF2-40B4-BE49-F238E27FC236}">
                <a16:creationId xmlns:a16="http://schemas.microsoft.com/office/drawing/2014/main" id="{356E29E0-0D84-44DD-92D0-25A84D629706}"/>
              </a:ext>
            </a:extLst>
          </p:cNvPr>
          <p:cNvSpPr/>
          <p:nvPr/>
        </p:nvSpPr>
        <p:spPr>
          <a:xfrm>
            <a:off x="3807999" y="1938423"/>
            <a:ext cx="1482114" cy="785145"/>
          </a:xfrm>
          <a:prstGeom prst="flowChartDecisio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Evet</a:t>
            </a:r>
            <a:endParaRPr lang="en-US" dirty="0"/>
          </a:p>
        </p:txBody>
      </p:sp>
      <p:pic>
        <p:nvPicPr>
          <p:cNvPr id="17" name="Resim 16">
            <a:extLst>
              <a:ext uri="{FF2B5EF4-FFF2-40B4-BE49-F238E27FC236}">
                <a16:creationId xmlns:a16="http://schemas.microsoft.com/office/drawing/2014/main" id="{8BA957C3-2EC2-4743-959A-F4B177E47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64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0" grpId="0" animBg="1"/>
      <p:bldP spid="22" grpId="0" animBg="1"/>
      <p:bldP spid="41" grpId="0" animBg="1"/>
      <p:bldP spid="42" grpId="0" animBg="1"/>
      <p:bldP spid="2" grpId="0" animBg="1"/>
      <p:bldP spid="24" grpId="0" animBg="1"/>
      <p:bldP spid="45" grpId="0"/>
      <p:bldP spid="50" grpId="0"/>
      <p:bldP spid="51" grpId="0"/>
      <p:bldP spid="52" grpId="0" animBg="1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231</Words>
  <Application>Microsoft Office PowerPoint</Application>
  <PresentationFormat>Geniş ekran</PresentationFormat>
  <Paragraphs>195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Teması</vt:lpstr>
      <vt:lpstr>Hangi problemi hangi teknikle çözeriz?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Hangi problemi hangi teknikle çözeriz?</dc:title>
  <dc:creator>Erkan ŞİRİN</dc:creator>
  <cp:lastModifiedBy>Erkan ŞİRİN</cp:lastModifiedBy>
  <cp:revision>11</cp:revision>
  <dcterms:created xsi:type="dcterms:W3CDTF">2019-10-01T10:26:18Z</dcterms:created>
  <dcterms:modified xsi:type="dcterms:W3CDTF">2019-10-01T15:24:24Z</dcterms:modified>
</cp:coreProperties>
</file>