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8" r:id="rId7"/>
    <p:sldId id="269" r:id="rId8"/>
    <p:sldId id="261" r:id="rId9"/>
    <p:sldId id="262" r:id="rId10"/>
    <p:sldId id="263" r:id="rId11"/>
    <p:sldId id="265" r:id="rId12"/>
    <p:sldId id="266" r:id="rId13"/>
    <p:sldId id="270" r:id="rId14"/>
    <p:sldId id="267"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96614" autoAdjust="0"/>
  </p:normalViewPr>
  <p:slideViewPr>
    <p:cSldViewPr>
      <p:cViewPr>
        <p:scale>
          <a:sx n="88" d="100"/>
          <a:sy n="88" d="100"/>
        </p:scale>
        <p:origin x="-1522"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34DA94-BBC8-4AB4-8FC2-F55D1679E20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14CD21B-669B-4533-B0F4-D62399D12911}">
      <dgm:prSet/>
      <dgm:spPr/>
      <dgm:t>
        <a:bodyPr/>
        <a:lstStyle/>
        <a:p>
          <a:r>
            <a:rPr lang="en-US"/>
            <a:t>Some models need feature scaling like (Ridge, SVR)</a:t>
          </a:r>
        </a:p>
      </dgm:t>
    </dgm:pt>
    <dgm:pt modelId="{F2907376-6D95-4AFD-9D9C-58E579DCFFFC}" type="parTrans" cxnId="{59C67AF7-6956-4497-9455-E001B692CE65}">
      <dgm:prSet/>
      <dgm:spPr/>
      <dgm:t>
        <a:bodyPr/>
        <a:lstStyle/>
        <a:p>
          <a:endParaRPr lang="en-US"/>
        </a:p>
      </dgm:t>
    </dgm:pt>
    <dgm:pt modelId="{132BB06E-2802-4D74-B1D9-0D94FE4C54CC}" type="sibTrans" cxnId="{59C67AF7-6956-4497-9455-E001B692CE65}">
      <dgm:prSet/>
      <dgm:spPr/>
      <dgm:t>
        <a:bodyPr/>
        <a:lstStyle/>
        <a:p>
          <a:endParaRPr lang="en-US"/>
        </a:p>
      </dgm:t>
    </dgm:pt>
    <dgm:pt modelId="{39DB8A95-89E7-4993-884C-3DF0441B7FF0}">
      <dgm:prSet/>
      <dgm:spPr/>
      <dgm:t>
        <a:bodyPr/>
        <a:lstStyle/>
        <a:p>
          <a:r>
            <a:rPr lang="en-US"/>
            <a:t>RandomForest, XGBoost, CatBoost and AdaBoost does not required feature scaling as Tree-Based Algorithms are not affected by feature scaling. </a:t>
          </a:r>
        </a:p>
      </dgm:t>
    </dgm:pt>
    <dgm:pt modelId="{53A63A33-190E-4562-BE70-B713C469584F}" type="parTrans" cxnId="{5B309CFF-E58A-42C7-A4C1-650D64E3FD72}">
      <dgm:prSet/>
      <dgm:spPr/>
      <dgm:t>
        <a:bodyPr/>
        <a:lstStyle/>
        <a:p>
          <a:endParaRPr lang="en-US"/>
        </a:p>
      </dgm:t>
    </dgm:pt>
    <dgm:pt modelId="{8F5C3F6C-2FF2-495B-B9F9-63EE09EE4DE3}" type="sibTrans" cxnId="{5B309CFF-E58A-42C7-A4C1-650D64E3FD72}">
      <dgm:prSet/>
      <dgm:spPr/>
      <dgm:t>
        <a:bodyPr/>
        <a:lstStyle/>
        <a:p>
          <a:endParaRPr lang="en-US"/>
        </a:p>
      </dgm:t>
    </dgm:pt>
    <dgm:pt modelId="{7ECB1AB7-6834-4363-B907-E7B173B5FAFB}" type="pres">
      <dgm:prSet presAssocID="{1034DA94-BBC8-4AB4-8FC2-F55D1679E208}" presName="hierChild1" presStyleCnt="0">
        <dgm:presLayoutVars>
          <dgm:chPref val="1"/>
          <dgm:dir/>
          <dgm:animOne val="branch"/>
          <dgm:animLvl val="lvl"/>
          <dgm:resizeHandles/>
        </dgm:presLayoutVars>
      </dgm:prSet>
      <dgm:spPr/>
      <dgm:t>
        <a:bodyPr/>
        <a:lstStyle/>
        <a:p>
          <a:endParaRPr lang="en-US"/>
        </a:p>
      </dgm:t>
    </dgm:pt>
    <dgm:pt modelId="{E65DAD59-D0B7-42C6-9A46-8058519AFDF3}" type="pres">
      <dgm:prSet presAssocID="{E14CD21B-669B-4533-B0F4-D62399D12911}" presName="hierRoot1" presStyleCnt="0"/>
      <dgm:spPr/>
    </dgm:pt>
    <dgm:pt modelId="{DE816911-8EF2-4713-AC41-8956C4DFF041}" type="pres">
      <dgm:prSet presAssocID="{E14CD21B-669B-4533-B0F4-D62399D12911}" presName="composite" presStyleCnt="0"/>
      <dgm:spPr/>
    </dgm:pt>
    <dgm:pt modelId="{281F6643-B003-4EDA-818D-BF1D7B4E8D04}" type="pres">
      <dgm:prSet presAssocID="{E14CD21B-669B-4533-B0F4-D62399D12911}" presName="background" presStyleLbl="node0" presStyleIdx="0" presStyleCnt="2"/>
      <dgm:spPr/>
    </dgm:pt>
    <dgm:pt modelId="{E5C22842-69DD-4584-A53F-49186EAB49A0}" type="pres">
      <dgm:prSet presAssocID="{E14CD21B-669B-4533-B0F4-D62399D12911}" presName="text" presStyleLbl="fgAcc0" presStyleIdx="0" presStyleCnt="2">
        <dgm:presLayoutVars>
          <dgm:chPref val="3"/>
        </dgm:presLayoutVars>
      </dgm:prSet>
      <dgm:spPr/>
      <dgm:t>
        <a:bodyPr/>
        <a:lstStyle/>
        <a:p>
          <a:endParaRPr lang="en-US"/>
        </a:p>
      </dgm:t>
    </dgm:pt>
    <dgm:pt modelId="{7AB7E291-71A6-49DF-84E4-B5D0F9E0EBC1}" type="pres">
      <dgm:prSet presAssocID="{E14CD21B-669B-4533-B0F4-D62399D12911}" presName="hierChild2" presStyleCnt="0"/>
      <dgm:spPr/>
    </dgm:pt>
    <dgm:pt modelId="{90BCEACA-BF3D-4AFF-A4BB-FD338142FA18}" type="pres">
      <dgm:prSet presAssocID="{39DB8A95-89E7-4993-884C-3DF0441B7FF0}" presName="hierRoot1" presStyleCnt="0"/>
      <dgm:spPr/>
    </dgm:pt>
    <dgm:pt modelId="{0AAE3150-033D-4EDE-BEF1-D98FF85CA79C}" type="pres">
      <dgm:prSet presAssocID="{39DB8A95-89E7-4993-884C-3DF0441B7FF0}" presName="composite" presStyleCnt="0"/>
      <dgm:spPr/>
    </dgm:pt>
    <dgm:pt modelId="{1211DF58-92A5-495C-982D-E939E0D58F26}" type="pres">
      <dgm:prSet presAssocID="{39DB8A95-89E7-4993-884C-3DF0441B7FF0}" presName="background" presStyleLbl="node0" presStyleIdx="1" presStyleCnt="2"/>
      <dgm:spPr/>
    </dgm:pt>
    <dgm:pt modelId="{80658770-6A40-48C9-905B-35126B691075}" type="pres">
      <dgm:prSet presAssocID="{39DB8A95-89E7-4993-884C-3DF0441B7FF0}" presName="text" presStyleLbl="fgAcc0" presStyleIdx="1" presStyleCnt="2">
        <dgm:presLayoutVars>
          <dgm:chPref val="3"/>
        </dgm:presLayoutVars>
      </dgm:prSet>
      <dgm:spPr/>
      <dgm:t>
        <a:bodyPr/>
        <a:lstStyle/>
        <a:p>
          <a:endParaRPr lang="en-US"/>
        </a:p>
      </dgm:t>
    </dgm:pt>
    <dgm:pt modelId="{4B73C439-B49D-44FD-B16D-E76774B4C936}" type="pres">
      <dgm:prSet presAssocID="{39DB8A95-89E7-4993-884C-3DF0441B7FF0}" presName="hierChild2" presStyleCnt="0"/>
      <dgm:spPr/>
    </dgm:pt>
  </dgm:ptLst>
  <dgm:cxnLst>
    <dgm:cxn modelId="{21354B9F-4AED-4D13-9A9F-601462B94E1B}" type="presOf" srcId="{1034DA94-BBC8-4AB4-8FC2-F55D1679E208}" destId="{7ECB1AB7-6834-4363-B907-E7B173B5FAFB}" srcOrd="0" destOrd="0" presId="urn:microsoft.com/office/officeart/2005/8/layout/hierarchy1"/>
    <dgm:cxn modelId="{5B309CFF-E58A-42C7-A4C1-650D64E3FD72}" srcId="{1034DA94-BBC8-4AB4-8FC2-F55D1679E208}" destId="{39DB8A95-89E7-4993-884C-3DF0441B7FF0}" srcOrd="1" destOrd="0" parTransId="{53A63A33-190E-4562-BE70-B713C469584F}" sibTransId="{8F5C3F6C-2FF2-495B-B9F9-63EE09EE4DE3}"/>
    <dgm:cxn modelId="{262E8564-486C-4B34-9762-50F8648DD358}" type="presOf" srcId="{39DB8A95-89E7-4993-884C-3DF0441B7FF0}" destId="{80658770-6A40-48C9-905B-35126B691075}" srcOrd="0" destOrd="0" presId="urn:microsoft.com/office/officeart/2005/8/layout/hierarchy1"/>
    <dgm:cxn modelId="{59C67AF7-6956-4497-9455-E001B692CE65}" srcId="{1034DA94-BBC8-4AB4-8FC2-F55D1679E208}" destId="{E14CD21B-669B-4533-B0F4-D62399D12911}" srcOrd="0" destOrd="0" parTransId="{F2907376-6D95-4AFD-9D9C-58E579DCFFFC}" sibTransId="{132BB06E-2802-4D74-B1D9-0D94FE4C54CC}"/>
    <dgm:cxn modelId="{27D9F1A0-4B6E-4274-8AAD-D0D75C8C0AA7}" type="presOf" srcId="{E14CD21B-669B-4533-B0F4-D62399D12911}" destId="{E5C22842-69DD-4584-A53F-49186EAB49A0}" srcOrd="0" destOrd="0" presId="urn:microsoft.com/office/officeart/2005/8/layout/hierarchy1"/>
    <dgm:cxn modelId="{66A3B185-6031-4CEE-B729-63F0C924D052}" type="presParOf" srcId="{7ECB1AB7-6834-4363-B907-E7B173B5FAFB}" destId="{E65DAD59-D0B7-42C6-9A46-8058519AFDF3}" srcOrd="0" destOrd="0" presId="urn:microsoft.com/office/officeart/2005/8/layout/hierarchy1"/>
    <dgm:cxn modelId="{412B9E16-AA66-4912-B523-0B75432C975B}" type="presParOf" srcId="{E65DAD59-D0B7-42C6-9A46-8058519AFDF3}" destId="{DE816911-8EF2-4713-AC41-8956C4DFF041}" srcOrd="0" destOrd="0" presId="urn:microsoft.com/office/officeart/2005/8/layout/hierarchy1"/>
    <dgm:cxn modelId="{42EC483E-034A-4F3C-9E5B-E59B421F0D21}" type="presParOf" srcId="{DE816911-8EF2-4713-AC41-8956C4DFF041}" destId="{281F6643-B003-4EDA-818D-BF1D7B4E8D04}" srcOrd="0" destOrd="0" presId="urn:microsoft.com/office/officeart/2005/8/layout/hierarchy1"/>
    <dgm:cxn modelId="{6F22E0E0-0C0A-46D4-8EED-91E2CF42850D}" type="presParOf" srcId="{DE816911-8EF2-4713-AC41-8956C4DFF041}" destId="{E5C22842-69DD-4584-A53F-49186EAB49A0}" srcOrd="1" destOrd="0" presId="urn:microsoft.com/office/officeart/2005/8/layout/hierarchy1"/>
    <dgm:cxn modelId="{D6E2975A-FFDB-43DA-A937-5DA0F0FF48E1}" type="presParOf" srcId="{E65DAD59-D0B7-42C6-9A46-8058519AFDF3}" destId="{7AB7E291-71A6-49DF-84E4-B5D0F9E0EBC1}" srcOrd="1" destOrd="0" presId="urn:microsoft.com/office/officeart/2005/8/layout/hierarchy1"/>
    <dgm:cxn modelId="{52F7D8A3-44F9-43B4-B22C-276DD119F6DA}" type="presParOf" srcId="{7ECB1AB7-6834-4363-B907-E7B173B5FAFB}" destId="{90BCEACA-BF3D-4AFF-A4BB-FD338142FA18}" srcOrd="1" destOrd="0" presId="urn:microsoft.com/office/officeart/2005/8/layout/hierarchy1"/>
    <dgm:cxn modelId="{3125C4F1-DE42-4249-B9D7-3EC0328CF076}" type="presParOf" srcId="{90BCEACA-BF3D-4AFF-A4BB-FD338142FA18}" destId="{0AAE3150-033D-4EDE-BEF1-D98FF85CA79C}" srcOrd="0" destOrd="0" presId="urn:microsoft.com/office/officeart/2005/8/layout/hierarchy1"/>
    <dgm:cxn modelId="{47819A3D-1B41-4122-9B16-91F2F69A49C3}" type="presParOf" srcId="{0AAE3150-033D-4EDE-BEF1-D98FF85CA79C}" destId="{1211DF58-92A5-495C-982D-E939E0D58F26}" srcOrd="0" destOrd="0" presId="urn:microsoft.com/office/officeart/2005/8/layout/hierarchy1"/>
    <dgm:cxn modelId="{362CB5AA-1ED7-41AD-889B-35047B3AE2E8}" type="presParOf" srcId="{0AAE3150-033D-4EDE-BEF1-D98FF85CA79C}" destId="{80658770-6A40-48C9-905B-35126B691075}" srcOrd="1" destOrd="0" presId="urn:microsoft.com/office/officeart/2005/8/layout/hierarchy1"/>
    <dgm:cxn modelId="{095B84A8-A839-4598-8119-84F94BC76FC6}" type="presParOf" srcId="{90BCEACA-BF3D-4AFF-A4BB-FD338142FA18}" destId="{4B73C439-B49D-44FD-B16D-E76774B4C93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F70B04-612B-493A-B030-2BA64D0CEF75}"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C444224B-FB47-4FC6-A981-9934A70745DA}">
      <dgm:prSet/>
      <dgm:spPr/>
      <dgm:t>
        <a:bodyPr/>
        <a:lstStyle/>
        <a:p>
          <a:r>
            <a:rPr lang="en-US"/>
            <a:t>Apply</a:t>
          </a:r>
        </a:p>
      </dgm:t>
    </dgm:pt>
    <dgm:pt modelId="{947A74F2-D486-4EBF-A1C7-DAC2F20A55AC}" type="parTrans" cxnId="{9F71F357-21ED-4762-B8FA-71A0AD691BC9}">
      <dgm:prSet/>
      <dgm:spPr/>
      <dgm:t>
        <a:bodyPr/>
        <a:lstStyle/>
        <a:p>
          <a:endParaRPr lang="en-US"/>
        </a:p>
      </dgm:t>
    </dgm:pt>
    <dgm:pt modelId="{5A0F1433-F468-44E9-9DEC-DF2D750E6A5E}" type="sibTrans" cxnId="{9F71F357-21ED-4762-B8FA-71A0AD691BC9}">
      <dgm:prSet/>
      <dgm:spPr/>
      <dgm:t>
        <a:bodyPr/>
        <a:lstStyle/>
        <a:p>
          <a:endParaRPr lang="en-US"/>
        </a:p>
      </dgm:t>
    </dgm:pt>
    <dgm:pt modelId="{B208420B-0284-4869-9A8D-0D9FD54D5984}">
      <dgm:prSet/>
      <dgm:spPr/>
      <dgm:t>
        <a:bodyPr/>
        <a:lstStyle/>
        <a:p>
          <a:r>
            <a:rPr lang="en-US" dirty="0"/>
            <a:t>Grid Search on Random Forest to find the optimal parameters which are ({'</a:t>
          </a:r>
          <a:r>
            <a:rPr lang="en-US" dirty="0" err="1"/>
            <a:t>max_depth</a:t>
          </a:r>
          <a:r>
            <a:rPr lang="en-US" dirty="0"/>
            <a:t>': 16, '</a:t>
          </a:r>
          <a:r>
            <a:rPr lang="en-US" dirty="0" err="1"/>
            <a:t>n_estimators</a:t>
          </a:r>
          <a:r>
            <a:rPr lang="en-US" dirty="0"/>
            <a:t>': 200}). </a:t>
          </a:r>
        </a:p>
      </dgm:t>
    </dgm:pt>
    <dgm:pt modelId="{6EFC32FC-7888-4DA5-BCE1-12E57CF37ADD}" type="parTrans" cxnId="{616B9BAE-D0E6-4033-B759-C323B14D1D3D}">
      <dgm:prSet/>
      <dgm:spPr/>
      <dgm:t>
        <a:bodyPr/>
        <a:lstStyle/>
        <a:p>
          <a:endParaRPr lang="en-US"/>
        </a:p>
      </dgm:t>
    </dgm:pt>
    <dgm:pt modelId="{B343395B-267E-49DE-87CE-94FA7880C275}" type="sibTrans" cxnId="{616B9BAE-D0E6-4033-B759-C323B14D1D3D}">
      <dgm:prSet/>
      <dgm:spPr/>
      <dgm:t>
        <a:bodyPr/>
        <a:lstStyle/>
        <a:p>
          <a:endParaRPr lang="en-US"/>
        </a:p>
      </dgm:t>
    </dgm:pt>
    <dgm:pt modelId="{26C6FEAF-3EF7-409B-9E29-EF0692328DE1}">
      <dgm:prSet/>
      <dgm:spPr/>
      <dgm:t>
        <a:bodyPr/>
        <a:lstStyle/>
        <a:p>
          <a:r>
            <a:rPr lang="en-US"/>
            <a:t>RMSE = 211.4504</a:t>
          </a:r>
        </a:p>
      </dgm:t>
    </dgm:pt>
    <dgm:pt modelId="{7C530ECB-A381-4309-98A0-C5AAFAC00C0D}" type="parTrans" cxnId="{47964D90-B6E3-44C2-91B4-4BDED74CCCF0}">
      <dgm:prSet/>
      <dgm:spPr/>
      <dgm:t>
        <a:bodyPr/>
        <a:lstStyle/>
        <a:p>
          <a:endParaRPr lang="en-US"/>
        </a:p>
      </dgm:t>
    </dgm:pt>
    <dgm:pt modelId="{7C6F33CB-BADB-42ED-A8A2-B7BF5A401F35}" type="sibTrans" cxnId="{47964D90-B6E3-44C2-91B4-4BDED74CCCF0}">
      <dgm:prSet/>
      <dgm:spPr/>
      <dgm:t>
        <a:bodyPr/>
        <a:lstStyle/>
        <a:p>
          <a:endParaRPr lang="en-US"/>
        </a:p>
      </dgm:t>
    </dgm:pt>
    <dgm:pt modelId="{18F37300-E2A4-4CAC-AC19-01BFE6E0D83F}">
      <dgm:prSet/>
      <dgm:spPr/>
      <dgm:t>
        <a:bodyPr/>
        <a:lstStyle/>
        <a:p>
          <a:r>
            <a:rPr lang="en-US"/>
            <a:t>Apply</a:t>
          </a:r>
        </a:p>
      </dgm:t>
    </dgm:pt>
    <dgm:pt modelId="{147F168D-A5F1-4009-98CE-5487E3002A78}" type="parTrans" cxnId="{5B852584-3189-4E6C-9164-572000E724FC}">
      <dgm:prSet/>
      <dgm:spPr/>
      <dgm:t>
        <a:bodyPr/>
        <a:lstStyle/>
        <a:p>
          <a:endParaRPr lang="en-US"/>
        </a:p>
      </dgm:t>
    </dgm:pt>
    <dgm:pt modelId="{F2568F87-B1ED-4536-B2C1-ABA03B75F5DC}" type="sibTrans" cxnId="{5B852584-3189-4E6C-9164-572000E724FC}">
      <dgm:prSet/>
      <dgm:spPr/>
      <dgm:t>
        <a:bodyPr/>
        <a:lstStyle/>
        <a:p>
          <a:endParaRPr lang="en-US"/>
        </a:p>
      </dgm:t>
    </dgm:pt>
    <dgm:pt modelId="{B4273B2D-E18D-434F-832B-8CC3FA6E4AFB}">
      <dgm:prSet/>
      <dgm:spPr/>
      <dgm:t>
        <a:bodyPr/>
        <a:lstStyle/>
        <a:p>
          <a:r>
            <a:rPr lang="en-US" dirty="0"/>
            <a:t>Grid Search on </a:t>
          </a:r>
          <a:r>
            <a:rPr lang="en-US" dirty="0" err="1"/>
            <a:t>XGBoost</a:t>
          </a:r>
          <a:r>
            <a:rPr lang="en-US" dirty="0"/>
            <a:t> (</a:t>
          </a:r>
          <a:r>
            <a:rPr lang="en-US" dirty="0" err="1"/>
            <a:t>learning_rate</a:t>
          </a:r>
          <a:r>
            <a:rPr lang="en-US" dirty="0"/>
            <a:t>=0.2, </a:t>
          </a:r>
          <a:r>
            <a:rPr lang="en-US" dirty="0" err="1"/>
            <a:t>random_state</a:t>
          </a:r>
          <a:r>
            <a:rPr lang="en-US" dirty="0"/>
            <a:t> = 42)</a:t>
          </a:r>
        </a:p>
      </dgm:t>
    </dgm:pt>
    <dgm:pt modelId="{F3D2D05A-5E82-48DA-A405-79475A346DE6}" type="parTrans" cxnId="{0C223DA4-F301-4F4C-AC86-18F63ECB1831}">
      <dgm:prSet/>
      <dgm:spPr/>
      <dgm:t>
        <a:bodyPr/>
        <a:lstStyle/>
        <a:p>
          <a:endParaRPr lang="en-US"/>
        </a:p>
      </dgm:t>
    </dgm:pt>
    <dgm:pt modelId="{3714FBD3-FF19-4AD7-96B5-FCAB76780350}" type="sibTrans" cxnId="{0C223DA4-F301-4F4C-AC86-18F63ECB1831}">
      <dgm:prSet/>
      <dgm:spPr/>
      <dgm:t>
        <a:bodyPr/>
        <a:lstStyle/>
        <a:p>
          <a:endParaRPr lang="en-US"/>
        </a:p>
      </dgm:t>
    </dgm:pt>
    <dgm:pt modelId="{5F6D2CDF-3A3A-4F4C-BD95-C5B9632D5523}">
      <dgm:prSet/>
      <dgm:spPr/>
      <dgm:t>
        <a:bodyPr/>
        <a:lstStyle/>
        <a:p>
          <a:r>
            <a:rPr lang="en-US"/>
            <a:t>RMSE = 201.2133</a:t>
          </a:r>
        </a:p>
      </dgm:t>
    </dgm:pt>
    <dgm:pt modelId="{92DD6662-44FE-48B3-B02A-7E8270B622BB}" type="parTrans" cxnId="{DE16B990-CA4E-485F-B563-75BF71045827}">
      <dgm:prSet/>
      <dgm:spPr/>
      <dgm:t>
        <a:bodyPr/>
        <a:lstStyle/>
        <a:p>
          <a:endParaRPr lang="en-US"/>
        </a:p>
      </dgm:t>
    </dgm:pt>
    <dgm:pt modelId="{15BE2A1E-1415-4D29-8F26-5D407D3D79C1}" type="sibTrans" cxnId="{DE16B990-CA4E-485F-B563-75BF71045827}">
      <dgm:prSet/>
      <dgm:spPr/>
      <dgm:t>
        <a:bodyPr/>
        <a:lstStyle/>
        <a:p>
          <a:endParaRPr lang="en-US"/>
        </a:p>
      </dgm:t>
    </dgm:pt>
    <dgm:pt modelId="{AC38C8DD-FC86-4B6A-8301-87A9759AEF22}">
      <dgm:prSet/>
      <dgm:spPr/>
      <dgm:t>
        <a:bodyPr/>
        <a:lstStyle/>
        <a:p>
          <a:r>
            <a:rPr lang="en-US"/>
            <a:t>Apply</a:t>
          </a:r>
        </a:p>
      </dgm:t>
    </dgm:pt>
    <dgm:pt modelId="{AFFF93A7-15B8-4835-8873-9602CF0E5D70}" type="parTrans" cxnId="{23EE4E6F-7942-4D84-AE68-1598F73DE67F}">
      <dgm:prSet/>
      <dgm:spPr/>
      <dgm:t>
        <a:bodyPr/>
        <a:lstStyle/>
        <a:p>
          <a:endParaRPr lang="en-US"/>
        </a:p>
      </dgm:t>
    </dgm:pt>
    <dgm:pt modelId="{DFAF7A2A-17E0-4194-A96B-5703F1F1A1AB}" type="sibTrans" cxnId="{23EE4E6F-7942-4D84-AE68-1598F73DE67F}">
      <dgm:prSet/>
      <dgm:spPr/>
      <dgm:t>
        <a:bodyPr/>
        <a:lstStyle/>
        <a:p>
          <a:endParaRPr lang="en-US"/>
        </a:p>
      </dgm:t>
    </dgm:pt>
    <dgm:pt modelId="{C0F59641-C6F2-4947-91D9-D172C5880CA6}">
      <dgm:prSet/>
      <dgm:spPr/>
      <dgm:t>
        <a:bodyPr/>
        <a:lstStyle/>
        <a:p>
          <a:r>
            <a:rPr lang="en-US" dirty="0"/>
            <a:t>Grid Search on </a:t>
          </a:r>
          <a:r>
            <a:rPr lang="en-US" dirty="0" err="1"/>
            <a:t>CatBoost</a:t>
          </a:r>
          <a:r>
            <a:rPr lang="en-US" dirty="0"/>
            <a:t> (</a:t>
          </a:r>
          <a:r>
            <a:rPr lang="en-US" dirty="0" err="1"/>
            <a:t>learning_rate</a:t>
          </a:r>
          <a:r>
            <a:rPr lang="en-US" dirty="0"/>
            <a:t>=0.175, </a:t>
          </a:r>
          <a:r>
            <a:rPr lang="en-US" dirty="0" err="1"/>
            <a:t>random_state</a:t>
          </a:r>
          <a:r>
            <a:rPr lang="en-US" dirty="0"/>
            <a:t> = 42)</a:t>
          </a:r>
        </a:p>
      </dgm:t>
    </dgm:pt>
    <dgm:pt modelId="{73CC868F-14C3-409A-89B5-4E115E5906E9}" type="parTrans" cxnId="{BBD9B99B-9A66-4CEF-9037-24B09C269B40}">
      <dgm:prSet/>
      <dgm:spPr/>
      <dgm:t>
        <a:bodyPr/>
        <a:lstStyle/>
        <a:p>
          <a:endParaRPr lang="en-US"/>
        </a:p>
      </dgm:t>
    </dgm:pt>
    <dgm:pt modelId="{367A4A45-00B0-4E31-B71F-041E8C28D04A}" type="sibTrans" cxnId="{BBD9B99B-9A66-4CEF-9037-24B09C269B40}">
      <dgm:prSet/>
      <dgm:spPr/>
      <dgm:t>
        <a:bodyPr/>
        <a:lstStyle/>
        <a:p>
          <a:endParaRPr lang="en-US"/>
        </a:p>
      </dgm:t>
    </dgm:pt>
    <dgm:pt modelId="{844AFA68-60F3-4BC9-9860-9BDCCC6180EE}">
      <dgm:prSet/>
      <dgm:spPr/>
      <dgm:t>
        <a:bodyPr/>
        <a:lstStyle/>
        <a:p>
          <a:r>
            <a:rPr lang="en-US"/>
            <a:t>RMSE = 172.6621</a:t>
          </a:r>
        </a:p>
      </dgm:t>
    </dgm:pt>
    <dgm:pt modelId="{11D695BE-2B09-44A1-BBED-76BE15D207DC}" type="parTrans" cxnId="{380E3ED1-5522-4CE2-A3C5-D4A54858E6D5}">
      <dgm:prSet/>
      <dgm:spPr/>
      <dgm:t>
        <a:bodyPr/>
        <a:lstStyle/>
        <a:p>
          <a:endParaRPr lang="en-US"/>
        </a:p>
      </dgm:t>
    </dgm:pt>
    <dgm:pt modelId="{6F2129B5-8F63-4254-B278-8AF7F9063709}" type="sibTrans" cxnId="{380E3ED1-5522-4CE2-A3C5-D4A54858E6D5}">
      <dgm:prSet/>
      <dgm:spPr/>
      <dgm:t>
        <a:bodyPr/>
        <a:lstStyle/>
        <a:p>
          <a:endParaRPr lang="en-US"/>
        </a:p>
      </dgm:t>
    </dgm:pt>
    <dgm:pt modelId="{BD03B286-D525-4E77-BCE4-2CE5F9E89CC3}" type="pres">
      <dgm:prSet presAssocID="{36F70B04-612B-493A-B030-2BA64D0CEF75}" presName="Name0" presStyleCnt="0">
        <dgm:presLayoutVars>
          <dgm:dir/>
          <dgm:animLvl val="lvl"/>
          <dgm:resizeHandles val="exact"/>
        </dgm:presLayoutVars>
      </dgm:prSet>
      <dgm:spPr/>
      <dgm:t>
        <a:bodyPr/>
        <a:lstStyle/>
        <a:p>
          <a:endParaRPr lang="en-US"/>
        </a:p>
      </dgm:t>
    </dgm:pt>
    <dgm:pt modelId="{95A50249-594E-4D15-90A2-5EF9F3AFF10F}" type="pres">
      <dgm:prSet presAssocID="{C444224B-FB47-4FC6-A981-9934A70745DA}" presName="linNode" presStyleCnt="0"/>
      <dgm:spPr/>
    </dgm:pt>
    <dgm:pt modelId="{D2A58DF1-3016-4557-8A9B-F86752555BA5}" type="pres">
      <dgm:prSet presAssocID="{C444224B-FB47-4FC6-A981-9934A70745DA}" presName="parentText" presStyleLbl="alignNode1" presStyleIdx="0" presStyleCnt="3">
        <dgm:presLayoutVars>
          <dgm:chMax val="1"/>
          <dgm:bulletEnabled/>
        </dgm:presLayoutVars>
      </dgm:prSet>
      <dgm:spPr/>
      <dgm:t>
        <a:bodyPr/>
        <a:lstStyle/>
        <a:p>
          <a:endParaRPr lang="en-US"/>
        </a:p>
      </dgm:t>
    </dgm:pt>
    <dgm:pt modelId="{93599C9A-292B-48FA-9D7D-0999B0A685EA}" type="pres">
      <dgm:prSet presAssocID="{C444224B-FB47-4FC6-A981-9934A70745DA}" presName="descendantText" presStyleLbl="alignAccFollowNode1" presStyleIdx="0" presStyleCnt="3">
        <dgm:presLayoutVars>
          <dgm:bulletEnabled/>
        </dgm:presLayoutVars>
      </dgm:prSet>
      <dgm:spPr/>
      <dgm:t>
        <a:bodyPr/>
        <a:lstStyle/>
        <a:p>
          <a:endParaRPr lang="en-US"/>
        </a:p>
      </dgm:t>
    </dgm:pt>
    <dgm:pt modelId="{7EBB7CEC-C134-413B-A51E-FA37EEF68521}" type="pres">
      <dgm:prSet presAssocID="{5A0F1433-F468-44E9-9DEC-DF2D750E6A5E}" presName="sp" presStyleCnt="0"/>
      <dgm:spPr/>
    </dgm:pt>
    <dgm:pt modelId="{031DE108-C543-4574-B944-3A14B75257B4}" type="pres">
      <dgm:prSet presAssocID="{18F37300-E2A4-4CAC-AC19-01BFE6E0D83F}" presName="linNode" presStyleCnt="0"/>
      <dgm:spPr/>
    </dgm:pt>
    <dgm:pt modelId="{6303530A-D21C-4EBB-83C4-E7630498F436}" type="pres">
      <dgm:prSet presAssocID="{18F37300-E2A4-4CAC-AC19-01BFE6E0D83F}" presName="parentText" presStyleLbl="alignNode1" presStyleIdx="1" presStyleCnt="3">
        <dgm:presLayoutVars>
          <dgm:chMax val="1"/>
          <dgm:bulletEnabled/>
        </dgm:presLayoutVars>
      </dgm:prSet>
      <dgm:spPr/>
      <dgm:t>
        <a:bodyPr/>
        <a:lstStyle/>
        <a:p>
          <a:endParaRPr lang="en-US"/>
        </a:p>
      </dgm:t>
    </dgm:pt>
    <dgm:pt modelId="{74A69895-82FB-42FF-9C74-C3A31626DEA8}" type="pres">
      <dgm:prSet presAssocID="{18F37300-E2A4-4CAC-AC19-01BFE6E0D83F}" presName="descendantText" presStyleLbl="alignAccFollowNode1" presStyleIdx="1" presStyleCnt="3">
        <dgm:presLayoutVars>
          <dgm:bulletEnabled/>
        </dgm:presLayoutVars>
      </dgm:prSet>
      <dgm:spPr/>
      <dgm:t>
        <a:bodyPr/>
        <a:lstStyle/>
        <a:p>
          <a:endParaRPr lang="en-US"/>
        </a:p>
      </dgm:t>
    </dgm:pt>
    <dgm:pt modelId="{6A79F2B3-A607-4C00-BD95-AF26F3EA39CB}" type="pres">
      <dgm:prSet presAssocID="{F2568F87-B1ED-4536-B2C1-ABA03B75F5DC}" presName="sp" presStyleCnt="0"/>
      <dgm:spPr/>
    </dgm:pt>
    <dgm:pt modelId="{59A95B13-68EA-4968-A89E-27C3D0E22268}" type="pres">
      <dgm:prSet presAssocID="{AC38C8DD-FC86-4B6A-8301-87A9759AEF22}" presName="linNode" presStyleCnt="0"/>
      <dgm:spPr/>
    </dgm:pt>
    <dgm:pt modelId="{872A3B22-8DF2-4CD1-8094-FCE35C0C4B15}" type="pres">
      <dgm:prSet presAssocID="{AC38C8DD-FC86-4B6A-8301-87A9759AEF22}" presName="parentText" presStyleLbl="alignNode1" presStyleIdx="2" presStyleCnt="3">
        <dgm:presLayoutVars>
          <dgm:chMax val="1"/>
          <dgm:bulletEnabled/>
        </dgm:presLayoutVars>
      </dgm:prSet>
      <dgm:spPr/>
      <dgm:t>
        <a:bodyPr/>
        <a:lstStyle/>
        <a:p>
          <a:endParaRPr lang="en-US"/>
        </a:p>
      </dgm:t>
    </dgm:pt>
    <dgm:pt modelId="{EA0556EE-E65E-4B79-BE09-BEC653AEE588}" type="pres">
      <dgm:prSet presAssocID="{AC38C8DD-FC86-4B6A-8301-87A9759AEF22}" presName="descendantText" presStyleLbl="alignAccFollowNode1" presStyleIdx="2" presStyleCnt="3">
        <dgm:presLayoutVars>
          <dgm:bulletEnabled/>
        </dgm:presLayoutVars>
      </dgm:prSet>
      <dgm:spPr/>
      <dgm:t>
        <a:bodyPr/>
        <a:lstStyle/>
        <a:p>
          <a:endParaRPr lang="en-US"/>
        </a:p>
      </dgm:t>
    </dgm:pt>
  </dgm:ptLst>
  <dgm:cxnLst>
    <dgm:cxn modelId="{E6DC5D75-8EDB-4675-92CF-3F7E53C362A8}" type="presOf" srcId="{18F37300-E2A4-4CAC-AC19-01BFE6E0D83F}" destId="{6303530A-D21C-4EBB-83C4-E7630498F436}" srcOrd="0" destOrd="0" presId="urn:microsoft.com/office/officeart/2016/7/layout/VerticalSolidActionList"/>
    <dgm:cxn modelId="{E1DD375A-4F3C-4109-B11B-2CFFA443A6AE}" type="presOf" srcId="{844AFA68-60F3-4BC9-9860-9BDCCC6180EE}" destId="{EA0556EE-E65E-4B79-BE09-BEC653AEE588}" srcOrd="0" destOrd="1" presId="urn:microsoft.com/office/officeart/2016/7/layout/VerticalSolidActionList"/>
    <dgm:cxn modelId="{9643FA17-550C-460F-A952-2B1D876C40D2}" type="presOf" srcId="{C444224B-FB47-4FC6-A981-9934A70745DA}" destId="{D2A58DF1-3016-4557-8A9B-F86752555BA5}" srcOrd="0" destOrd="0" presId="urn:microsoft.com/office/officeart/2016/7/layout/VerticalSolidActionList"/>
    <dgm:cxn modelId="{7045D79E-8754-4BAC-82C1-E38BD4A670F0}" type="presOf" srcId="{B208420B-0284-4869-9A8D-0D9FD54D5984}" destId="{93599C9A-292B-48FA-9D7D-0999B0A685EA}" srcOrd="0" destOrd="0" presId="urn:microsoft.com/office/officeart/2016/7/layout/VerticalSolidActionList"/>
    <dgm:cxn modelId="{B33B51AB-C817-40E2-9C92-322E336DFA7E}" type="presOf" srcId="{B4273B2D-E18D-434F-832B-8CC3FA6E4AFB}" destId="{74A69895-82FB-42FF-9C74-C3A31626DEA8}" srcOrd="0" destOrd="0" presId="urn:microsoft.com/office/officeart/2016/7/layout/VerticalSolidActionList"/>
    <dgm:cxn modelId="{BBD9B99B-9A66-4CEF-9037-24B09C269B40}" srcId="{AC38C8DD-FC86-4B6A-8301-87A9759AEF22}" destId="{C0F59641-C6F2-4947-91D9-D172C5880CA6}" srcOrd="0" destOrd="0" parTransId="{73CC868F-14C3-409A-89B5-4E115E5906E9}" sibTransId="{367A4A45-00B0-4E31-B71F-041E8C28D04A}"/>
    <dgm:cxn modelId="{DE16B990-CA4E-485F-B563-75BF71045827}" srcId="{B4273B2D-E18D-434F-832B-8CC3FA6E4AFB}" destId="{5F6D2CDF-3A3A-4F4C-BD95-C5B9632D5523}" srcOrd="0" destOrd="0" parTransId="{92DD6662-44FE-48B3-B02A-7E8270B622BB}" sibTransId="{15BE2A1E-1415-4D29-8F26-5D407D3D79C1}"/>
    <dgm:cxn modelId="{7D940259-58EA-41AF-974F-F36949F968D1}" type="presOf" srcId="{26C6FEAF-3EF7-409B-9E29-EF0692328DE1}" destId="{93599C9A-292B-48FA-9D7D-0999B0A685EA}" srcOrd="0" destOrd="1" presId="urn:microsoft.com/office/officeart/2016/7/layout/VerticalSolidActionList"/>
    <dgm:cxn modelId="{47964D90-B6E3-44C2-91B4-4BDED74CCCF0}" srcId="{B208420B-0284-4869-9A8D-0D9FD54D5984}" destId="{26C6FEAF-3EF7-409B-9E29-EF0692328DE1}" srcOrd="0" destOrd="0" parTransId="{7C530ECB-A381-4309-98A0-C5AAFAC00C0D}" sibTransId="{7C6F33CB-BADB-42ED-A8A2-B7BF5A401F35}"/>
    <dgm:cxn modelId="{23EE4E6F-7942-4D84-AE68-1598F73DE67F}" srcId="{36F70B04-612B-493A-B030-2BA64D0CEF75}" destId="{AC38C8DD-FC86-4B6A-8301-87A9759AEF22}" srcOrd="2" destOrd="0" parTransId="{AFFF93A7-15B8-4835-8873-9602CF0E5D70}" sibTransId="{DFAF7A2A-17E0-4194-A96B-5703F1F1A1AB}"/>
    <dgm:cxn modelId="{9F71F357-21ED-4762-B8FA-71A0AD691BC9}" srcId="{36F70B04-612B-493A-B030-2BA64D0CEF75}" destId="{C444224B-FB47-4FC6-A981-9934A70745DA}" srcOrd="0" destOrd="0" parTransId="{947A74F2-D486-4EBF-A1C7-DAC2F20A55AC}" sibTransId="{5A0F1433-F468-44E9-9DEC-DF2D750E6A5E}"/>
    <dgm:cxn modelId="{708258C2-8055-4CAC-9E81-EB8F6E59D0BF}" type="presOf" srcId="{5F6D2CDF-3A3A-4F4C-BD95-C5B9632D5523}" destId="{74A69895-82FB-42FF-9C74-C3A31626DEA8}" srcOrd="0" destOrd="1" presId="urn:microsoft.com/office/officeart/2016/7/layout/VerticalSolidActionList"/>
    <dgm:cxn modelId="{616B9BAE-D0E6-4033-B759-C323B14D1D3D}" srcId="{C444224B-FB47-4FC6-A981-9934A70745DA}" destId="{B208420B-0284-4869-9A8D-0D9FD54D5984}" srcOrd="0" destOrd="0" parTransId="{6EFC32FC-7888-4DA5-BCE1-12E57CF37ADD}" sibTransId="{B343395B-267E-49DE-87CE-94FA7880C275}"/>
    <dgm:cxn modelId="{FA848DC3-69FA-47EF-9CFF-9D543DF95ADC}" type="presOf" srcId="{AC38C8DD-FC86-4B6A-8301-87A9759AEF22}" destId="{872A3B22-8DF2-4CD1-8094-FCE35C0C4B15}" srcOrd="0" destOrd="0" presId="urn:microsoft.com/office/officeart/2016/7/layout/VerticalSolidActionList"/>
    <dgm:cxn modelId="{5B852584-3189-4E6C-9164-572000E724FC}" srcId="{36F70B04-612B-493A-B030-2BA64D0CEF75}" destId="{18F37300-E2A4-4CAC-AC19-01BFE6E0D83F}" srcOrd="1" destOrd="0" parTransId="{147F168D-A5F1-4009-98CE-5487E3002A78}" sibTransId="{F2568F87-B1ED-4536-B2C1-ABA03B75F5DC}"/>
    <dgm:cxn modelId="{380E3ED1-5522-4CE2-A3C5-D4A54858E6D5}" srcId="{C0F59641-C6F2-4947-91D9-D172C5880CA6}" destId="{844AFA68-60F3-4BC9-9860-9BDCCC6180EE}" srcOrd="0" destOrd="0" parTransId="{11D695BE-2B09-44A1-BBED-76BE15D207DC}" sibTransId="{6F2129B5-8F63-4254-B278-8AF7F9063709}"/>
    <dgm:cxn modelId="{0C223DA4-F301-4F4C-AC86-18F63ECB1831}" srcId="{18F37300-E2A4-4CAC-AC19-01BFE6E0D83F}" destId="{B4273B2D-E18D-434F-832B-8CC3FA6E4AFB}" srcOrd="0" destOrd="0" parTransId="{F3D2D05A-5E82-48DA-A405-79475A346DE6}" sibTransId="{3714FBD3-FF19-4AD7-96B5-FCAB76780350}"/>
    <dgm:cxn modelId="{1F927ED5-5D93-47A6-9580-22B9789E2204}" type="presOf" srcId="{C0F59641-C6F2-4947-91D9-D172C5880CA6}" destId="{EA0556EE-E65E-4B79-BE09-BEC653AEE588}" srcOrd="0" destOrd="0" presId="urn:microsoft.com/office/officeart/2016/7/layout/VerticalSolidActionList"/>
    <dgm:cxn modelId="{1E3AB1E8-1F63-4344-B88F-BAB0CA180861}" type="presOf" srcId="{36F70B04-612B-493A-B030-2BA64D0CEF75}" destId="{BD03B286-D525-4E77-BCE4-2CE5F9E89CC3}" srcOrd="0" destOrd="0" presId="urn:microsoft.com/office/officeart/2016/7/layout/VerticalSolidActionList"/>
    <dgm:cxn modelId="{B777221F-1F93-4B64-A50F-97AA3EC91A44}" type="presParOf" srcId="{BD03B286-D525-4E77-BCE4-2CE5F9E89CC3}" destId="{95A50249-594E-4D15-90A2-5EF9F3AFF10F}" srcOrd="0" destOrd="0" presId="urn:microsoft.com/office/officeart/2016/7/layout/VerticalSolidActionList"/>
    <dgm:cxn modelId="{BA415C03-7A28-4448-9B99-857052F3CFA5}" type="presParOf" srcId="{95A50249-594E-4D15-90A2-5EF9F3AFF10F}" destId="{D2A58DF1-3016-4557-8A9B-F86752555BA5}" srcOrd="0" destOrd="0" presId="urn:microsoft.com/office/officeart/2016/7/layout/VerticalSolidActionList"/>
    <dgm:cxn modelId="{91B44206-0CB4-4C40-9EFD-480A8AD402C8}" type="presParOf" srcId="{95A50249-594E-4D15-90A2-5EF9F3AFF10F}" destId="{93599C9A-292B-48FA-9D7D-0999B0A685EA}" srcOrd="1" destOrd="0" presId="urn:microsoft.com/office/officeart/2016/7/layout/VerticalSolidActionList"/>
    <dgm:cxn modelId="{0C687B06-6963-451B-83DE-672785FFFEBE}" type="presParOf" srcId="{BD03B286-D525-4E77-BCE4-2CE5F9E89CC3}" destId="{7EBB7CEC-C134-413B-A51E-FA37EEF68521}" srcOrd="1" destOrd="0" presId="urn:microsoft.com/office/officeart/2016/7/layout/VerticalSolidActionList"/>
    <dgm:cxn modelId="{BA00E00A-37F9-4824-9C92-A506D3BADBAC}" type="presParOf" srcId="{BD03B286-D525-4E77-BCE4-2CE5F9E89CC3}" destId="{031DE108-C543-4574-B944-3A14B75257B4}" srcOrd="2" destOrd="0" presId="urn:microsoft.com/office/officeart/2016/7/layout/VerticalSolidActionList"/>
    <dgm:cxn modelId="{E6C928EE-7A0C-4432-80AA-8C36E63061AA}" type="presParOf" srcId="{031DE108-C543-4574-B944-3A14B75257B4}" destId="{6303530A-D21C-4EBB-83C4-E7630498F436}" srcOrd="0" destOrd="0" presId="urn:microsoft.com/office/officeart/2016/7/layout/VerticalSolidActionList"/>
    <dgm:cxn modelId="{462545F4-3113-45CC-A31D-C4E9A186FBB8}" type="presParOf" srcId="{031DE108-C543-4574-B944-3A14B75257B4}" destId="{74A69895-82FB-42FF-9C74-C3A31626DEA8}" srcOrd="1" destOrd="0" presId="urn:microsoft.com/office/officeart/2016/7/layout/VerticalSolidActionList"/>
    <dgm:cxn modelId="{E9C5A47A-BD06-4DED-A4E8-FEB0E8B53729}" type="presParOf" srcId="{BD03B286-D525-4E77-BCE4-2CE5F9E89CC3}" destId="{6A79F2B3-A607-4C00-BD95-AF26F3EA39CB}" srcOrd="3" destOrd="0" presId="urn:microsoft.com/office/officeart/2016/7/layout/VerticalSolidActionList"/>
    <dgm:cxn modelId="{B8B3BBB6-AA5D-4597-B6BB-A67503D825C5}" type="presParOf" srcId="{BD03B286-D525-4E77-BCE4-2CE5F9E89CC3}" destId="{59A95B13-68EA-4968-A89E-27C3D0E22268}" srcOrd="4" destOrd="0" presId="urn:microsoft.com/office/officeart/2016/7/layout/VerticalSolidActionList"/>
    <dgm:cxn modelId="{617F6F02-54DC-429D-91C8-BF2F3EBF8092}" type="presParOf" srcId="{59A95B13-68EA-4968-A89E-27C3D0E22268}" destId="{872A3B22-8DF2-4CD1-8094-FCE35C0C4B15}" srcOrd="0" destOrd="0" presId="urn:microsoft.com/office/officeart/2016/7/layout/VerticalSolidActionList"/>
    <dgm:cxn modelId="{DD3E4B6F-90CF-45F6-B3A8-E2F727ECFD0F}" type="presParOf" srcId="{59A95B13-68EA-4968-A89E-27C3D0E22268}" destId="{EA0556EE-E65E-4B79-BE09-BEC653AEE58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E7F531-7482-45CC-BF32-988BD1DD950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C38EB59-6049-40CB-9528-204D11698A27}">
      <dgm:prSet/>
      <dgm:spPr/>
      <dgm:t>
        <a:bodyPr/>
        <a:lstStyle/>
        <a:p>
          <a:r>
            <a:rPr lang="en-US" b="0" i="0" dirty="0"/>
            <a:t>The predicted Rented Bike Count is float, We take the integer number</a:t>
          </a:r>
          <a:endParaRPr lang="en-US" dirty="0"/>
        </a:p>
      </dgm:t>
    </dgm:pt>
    <dgm:pt modelId="{FB2FDA84-727F-49C1-8097-7C4F9771390D}" type="parTrans" cxnId="{161475A5-EDA8-4064-A58E-6CE4D8526CE1}">
      <dgm:prSet/>
      <dgm:spPr/>
      <dgm:t>
        <a:bodyPr/>
        <a:lstStyle/>
        <a:p>
          <a:endParaRPr lang="en-US"/>
        </a:p>
      </dgm:t>
    </dgm:pt>
    <dgm:pt modelId="{627570F7-FBED-4F23-80A4-A4982633046C}" type="sibTrans" cxnId="{161475A5-EDA8-4064-A58E-6CE4D8526CE1}">
      <dgm:prSet/>
      <dgm:spPr/>
      <dgm:t>
        <a:bodyPr/>
        <a:lstStyle/>
        <a:p>
          <a:endParaRPr lang="en-US"/>
        </a:p>
      </dgm:t>
    </dgm:pt>
    <dgm:pt modelId="{532D9F2A-0A1A-4C33-A4C7-61EBFF4BA798}">
      <dgm:prSet/>
      <dgm:spPr/>
      <dgm:t>
        <a:bodyPr/>
        <a:lstStyle/>
        <a:p>
          <a:r>
            <a:rPr lang="en-US" b="0" i="0"/>
            <a:t>Some models predict negative values like (XGBoost and CatBoost), We make it equal to zero</a:t>
          </a:r>
          <a:endParaRPr lang="en-US"/>
        </a:p>
      </dgm:t>
    </dgm:pt>
    <dgm:pt modelId="{3C3A24AD-88A5-4503-A104-A45E1AE6EA39}" type="parTrans" cxnId="{E7167E94-858E-4C60-8C1D-D581FEBE1390}">
      <dgm:prSet/>
      <dgm:spPr/>
      <dgm:t>
        <a:bodyPr/>
        <a:lstStyle/>
        <a:p>
          <a:endParaRPr lang="en-US"/>
        </a:p>
      </dgm:t>
    </dgm:pt>
    <dgm:pt modelId="{28228693-512F-4793-B8CC-045BF987365E}" type="sibTrans" cxnId="{E7167E94-858E-4C60-8C1D-D581FEBE1390}">
      <dgm:prSet/>
      <dgm:spPr/>
      <dgm:t>
        <a:bodyPr/>
        <a:lstStyle/>
        <a:p>
          <a:endParaRPr lang="en-US"/>
        </a:p>
      </dgm:t>
    </dgm:pt>
    <dgm:pt modelId="{A542AD7F-DEC0-4924-A24B-547E8966CA94}" type="pres">
      <dgm:prSet presAssocID="{D7E7F531-7482-45CC-BF32-988BD1DD9502}" presName="hierChild1" presStyleCnt="0">
        <dgm:presLayoutVars>
          <dgm:chPref val="1"/>
          <dgm:dir/>
          <dgm:animOne val="branch"/>
          <dgm:animLvl val="lvl"/>
          <dgm:resizeHandles/>
        </dgm:presLayoutVars>
      </dgm:prSet>
      <dgm:spPr/>
      <dgm:t>
        <a:bodyPr/>
        <a:lstStyle/>
        <a:p>
          <a:endParaRPr lang="en-US"/>
        </a:p>
      </dgm:t>
    </dgm:pt>
    <dgm:pt modelId="{AB6C8DED-C8E6-4932-ADC8-F3D22540033C}" type="pres">
      <dgm:prSet presAssocID="{2C38EB59-6049-40CB-9528-204D11698A27}" presName="hierRoot1" presStyleCnt="0"/>
      <dgm:spPr/>
    </dgm:pt>
    <dgm:pt modelId="{8DE82B56-F687-40AF-9EC3-F4A165281061}" type="pres">
      <dgm:prSet presAssocID="{2C38EB59-6049-40CB-9528-204D11698A27}" presName="composite" presStyleCnt="0"/>
      <dgm:spPr/>
    </dgm:pt>
    <dgm:pt modelId="{50E2B05D-0B52-4277-8F9E-6B8E62BA5AE9}" type="pres">
      <dgm:prSet presAssocID="{2C38EB59-6049-40CB-9528-204D11698A27}" presName="background" presStyleLbl="node0" presStyleIdx="0" presStyleCnt="2"/>
      <dgm:spPr/>
    </dgm:pt>
    <dgm:pt modelId="{D147FCF9-043E-4C32-A1E9-390F9EB1508A}" type="pres">
      <dgm:prSet presAssocID="{2C38EB59-6049-40CB-9528-204D11698A27}" presName="text" presStyleLbl="fgAcc0" presStyleIdx="0" presStyleCnt="2">
        <dgm:presLayoutVars>
          <dgm:chPref val="3"/>
        </dgm:presLayoutVars>
      </dgm:prSet>
      <dgm:spPr/>
      <dgm:t>
        <a:bodyPr/>
        <a:lstStyle/>
        <a:p>
          <a:endParaRPr lang="en-US"/>
        </a:p>
      </dgm:t>
    </dgm:pt>
    <dgm:pt modelId="{C36129E3-A186-4A45-B38E-0E0445C13DEF}" type="pres">
      <dgm:prSet presAssocID="{2C38EB59-6049-40CB-9528-204D11698A27}" presName="hierChild2" presStyleCnt="0"/>
      <dgm:spPr/>
    </dgm:pt>
    <dgm:pt modelId="{4950B8BD-6FA2-4327-A928-54D50E61D62D}" type="pres">
      <dgm:prSet presAssocID="{532D9F2A-0A1A-4C33-A4C7-61EBFF4BA798}" presName="hierRoot1" presStyleCnt="0"/>
      <dgm:spPr/>
    </dgm:pt>
    <dgm:pt modelId="{A6B46E24-F035-461D-BA40-7418B95C916A}" type="pres">
      <dgm:prSet presAssocID="{532D9F2A-0A1A-4C33-A4C7-61EBFF4BA798}" presName="composite" presStyleCnt="0"/>
      <dgm:spPr/>
    </dgm:pt>
    <dgm:pt modelId="{D6C3EF94-95E4-40FE-9D1C-DBDE602141C0}" type="pres">
      <dgm:prSet presAssocID="{532D9F2A-0A1A-4C33-A4C7-61EBFF4BA798}" presName="background" presStyleLbl="node0" presStyleIdx="1" presStyleCnt="2"/>
      <dgm:spPr/>
    </dgm:pt>
    <dgm:pt modelId="{9239DC9A-0B0D-47FF-A577-FB78B99B8207}" type="pres">
      <dgm:prSet presAssocID="{532D9F2A-0A1A-4C33-A4C7-61EBFF4BA798}" presName="text" presStyleLbl="fgAcc0" presStyleIdx="1" presStyleCnt="2">
        <dgm:presLayoutVars>
          <dgm:chPref val="3"/>
        </dgm:presLayoutVars>
      </dgm:prSet>
      <dgm:spPr/>
      <dgm:t>
        <a:bodyPr/>
        <a:lstStyle/>
        <a:p>
          <a:endParaRPr lang="en-US"/>
        </a:p>
      </dgm:t>
    </dgm:pt>
    <dgm:pt modelId="{7AF19E14-C110-434E-A5DB-955827DFB6D3}" type="pres">
      <dgm:prSet presAssocID="{532D9F2A-0A1A-4C33-A4C7-61EBFF4BA798}" presName="hierChild2" presStyleCnt="0"/>
      <dgm:spPr/>
    </dgm:pt>
  </dgm:ptLst>
  <dgm:cxnLst>
    <dgm:cxn modelId="{EAB48839-E9CD-4AFD-BB7C-A24184C339E9}" type="presOf" srcId="{D7E7F531-7482-45CC-BF32-988BD1DD9502}" destId="{A542AD7F-DEC0-4924-A24B-547E8966CA94}" srcOrd="0" destOrd="0" presId="urn:microsoft.com/office/officeart/2005/8/layout/hierarchy1"/>
    <dgm:cxn modelId="{4DCD32AD-0300-45FC-AF28-F18B012E1314}" type="presOf" srcId="{2C38EB59-6049-40CB-9528-204D11698A27}" destId="{D147FCF9-043E-4C32-A1E9-390F9EB1508A}" srcOrd="0" destOrd="0" presId="urn:microsoft.com/office/officeart/2005/8/layout/hierarchy1"/>
    <dgm:cxn modelId="{0B526E71-B466-4AEC-8B70-2D446F0EAE0F}" type="presOf" srcId="{532D9F2A-0A1A-4C33-A4C7-61EBFF4BA798}" destId="{9239DC9A-0B0D-47FF-A577-FB78B99B8207}" srcOrd="0" destOrd="0" presId="urn:microsoft.com/office/officeart/2005/8/layout/hierarchy1"/>
    <dgm:cxn modelId="{E7167E94-858E-4C60-8C1D-D581FEBE1390}" srcId="{D7E7F531-7482-45CC-BF32-988BD1DD9502}" destId="{532D9F2A-0A1A-4C33-A4C7-61EBFF4BA798}" srcOrd="1" destOrd="0" parTransId="{3C3A24AD-88A5-4503-A104-A45E1AE6EA39}" sibTransId="{28228693-512F-4793-B8CC-045BF987365E}"/>
    <dgm:cxn modelId="{161475A5-EDA8-4064-A58E-6CE4D8526CE1}" srcId="{D7E7F531-7482-45CC-BF32-988BD1DD9502}" destId="{2C38EB59-6049-40CB-9528-204D11698A27}" srcOrd="0" destOrd="0" parTransId="{FB2FDA84-727F-49C1-8097-7C4F9771390D}" sibTransId="{627570F7-FBED-4F23-80A4-A4982633046C}"/>
    <dgm:cxn modelId="{21031EF2-F510-400C-A0DC-8F912862DE27}" type="presParOf" srcId="{A542AD7F-DEC0-4924-A24B-547E8966CA94}" destId="{AB6C8DED-C8E6-4932-ADC8-F3D22540033C}" srcOrd="0" destOrd="0" presId="urn:microsoft.com/office/officeart/2005/8/layout/hierarchy1"/>
    <dgm:cxn modelId="{C5A42158-8512-4B40-B20C-3CD9EF782C6B}" type="presParOf" srcId="{AB6C8DED-C8E6-4932-ADC8-F3D22540033C}" destId="{8DE82B56-F687-40AF-9EC3-F4A165281061}" srcOrd="0" destOrd="0" presId="urn:microsoft.com/office/officeart/2005/8/layout/hierarchy1"/>
    <dgm:cxn modelId="{791CEFF6-F61C-40D2-AB98-D93E5FFBEFDF}" type="presParOf" srcId="{8DE82B56-F687-40AF-9EC3-F4A165281061}" destId="{50E2B05D-0B52-4277-8F9E-6B8E62BA5AE9}" srcOrd="0" destOrd="0" presId="urn:microsoft.com/office/officeart/2005/8/layout/hierarchy1"/>
    <dgm:cxn modelId="{5D4FF488-5EE4-4A21-A5C2-BC9E93F9EDB3}" type="presParOf" srcId="{8DE82B56-F687-40AF-9EC3-F4A165281061}" destId="{D147FCF9-043E-4C32-A1E9-390F9EB1508A}" srcOrd="1" destOrd="0" presId="urn:microsoft.com/office/officeart/2005/8/layout/hierarchy1"/>
    <dgm:cxn modelId="{36F08E6A-08D6-4A8E-8EAD-1152013BAF0B}" type="presParOf" srcId="{AB6C8DED-C8E6-4932-ADC8-F3D22540033C}" destId="{C36129E3-A186-4A45-B38E-0E0445C13DEF}" srcOrd="1" destOrd="0" presId="urn:microsoft.com/office/officeart/2005/8/layout/hierarchy1"/>
    <dgm:cxn modelId="{1B00D442-A2DB-4065-A457-8FCAF1D12628}" type="presParOf" srcId="{A542AD7F-DEC0-4924-A24B-547E8966CA94}" destId="{4950B8BD-6FA2-4327-A928-54D50E61D62D}" srcOrd="1" destOrd="0" presId="urn:microsoft.com/office/officeart/2005/8/layout/hierarchy1"/>
    <dgm:cxn modelId="{D5FED491-658B-43EB-AA6E-559D0D783B8D}" type="presParOf" srcId="{4950B8BD-6FA2-4327-A928-54D50E61D62D}" destId="{A6B46E24-F035-461D-BA40-7418B95C916A}" srcOrd="0" destOrd="0" presId="urn:microsoft.com/office/officeart/2005/8/layout/hierarchy1"/>
    <dgm:cxn modelId="{DA8EFD3D-049D-43F3-B005-6487C025D510}" type="presParOf" srcId="{A6B46E24-F035-461D-BA40-7418B95C916A}" destId="{D6C3EF94-95E4-40FE-9D1C-DBDE602141C0}" srcOrd="0" destOrd="0" presId="urn:microsoft.com/office/officeart/2005/8/layout/hierarchy1"/>
    <dgm:cxn modelId="{846B3DCD-1D2F-4775-A7FB-2CEA7A56B99D}" type="presParOf" srcId="{A6B46E24-F035-461D-BA40-7418B95C916A}" destId="{9239DC9A-0B0D-47FF-A577-FB78B99B8207}" srcOrd="1" destOrd="0" presId="urn:microsoft.com/office/officeart/2005/8/layout/hierarchy1"/>
    <dgm:cxn modelId="{FCFDD6B5-7BF2-47E9-BBC5-591DA4FE288B}" type="presParOf" srcId="{4950B8BD-6FA2-4327-A928-54D50E61D62D}" destId="{7AF19E14-C110-434E-A5DB-955827DFB6D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F6643-B003-4EDA-818D-BF1D7B4E8D04}">
      <dsp:nvSpPr>
        <dsp:cNvPr id="0" name=""/>
        <dsp:cNvSpPr/>
      </dsp:nvSpPr>
      <dsp:spPr>
        <a:xfrm>
          <a:off x="990" y="579393"/>
          <a:ext cx="3477136" cy="2207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C22842-69DD-4584-A53F-49186EAB49A0}">
      <dsp:nvSpPr>
        <dsp:cNvPr id="0" name=""/>
        <dsp:cNvSpPr/>
      </dsp:nvSpPr>
      <dsp:spPr>
        <a:xfrm>
          <a:off x="387339" y="946424"/>
          <a:ext cx="3477136" cy="22079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Some models need feature scaling like (Ridge, SVR)</a:t>
          </a:r>
        </a:p>
      </dsp:txBody>
      <dsp:txXfrm>
        <a:off x="452009" y="1011094"/>
        <a:ext cx="3347796" cy="2078641"/>
      </dsp:txXfrm>
    </dsp:sp>
    <dsp:sp modelId="{1211DF58-92A5-495C-982D-E939E0D58F26}">
      <dsp:nvSpPr>
        <dsp:cNvPr id="0" name=""/>
        <dsp:cNvSpPr/>
      </dsp:nvSpPr>
      <dsp:spPr>
        <a:xfrm>
          <a:off x="4250824" y="579393"/>
          <a:ext cx="3477136" cy="2207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658770-6A40-48C9-905B-35126B691075}">
      <dsp:nvSpPr>
        <dsp:cNvPr id="0" name=""/>
        <dsp:cNvSpPr/>
      </dsp:nvSpPr>
      <dsp:spPr>
        <a:xfrm>
          <a:off x="4637172" y="946424"/>
          <a:ext cx="3477136" cy="22079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RandomForest, XGBoost, CatBoost and AdaBoost does not required feature scaling as Tree-Based Algorithms are not affected by feature scaling. </a:t>
          </a:r>
        </a:p>
      </dsp:txBody>
      <dsp:txXfrm>
        <a:off x="4701842" y="1011094"/>
        <a:ext cx="3347796" cy="2078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99C9A-292B-48FA-9D7D-0999B0A685EA}">
      <dsp:nvSpPr>
        <dsp:cNvPr id="0" name=""/>
        <dsp:cNvSpPr/>
      </dsp:nvSpPr>
      <dsp:spPr>
        <a:xfrm>
          <a:off x="1055608" y="1711"/>
          <a:ext cx="4222432" cy="1753802"/>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927" tIns="445466" rIns="81927" bIns="445466" numCol="1" spcCol="1270" anchor="t" anchorCtr="0">
          <a:noAutofit/>
        </a:bodyPr>
        <a:lstStyle/>
        <a:p>
          <a:pPr lvl="0" algn="l" defTabSz="622300">
            <a:lnSpc>
              <a:spcPct val="90000"/>
            </a:lnSpc>
            <a:spcBef>
              <a:spcPct val="0"/>
            </a:spcBef>
            <a:spcAft>
              <a:spcPct val="35000"/>
            </a:spcAft>
          </a:pPr>
          <a:r>
            <a:rPr lang="en-US" sz="1400" kern="1200" dirty="0"/>
            <a:t>Grid Search on Random Forest to find the optimal parameters which are ({'</a:t>
          </a:r>
          <a:r>
            <a:rPr lang="en-US" sz="1400" kern="1200" dirty="0" err="1"/>
            <a:t>max_depth</a:t>
          </a:r>
          <a:r>
            <a:rPr lang="en-US" sz="1400" kern="1200" dirty="0"/>
            <a:t>': 16, '</a:t>
          </a:r>
          <a:r>
            <a:rPr lang="en-US" sz="1400" kern="1200" dirty="0" err="1"/>
            <a:t>n_estimators</a:t>
          </a:r>
          <a:r>
            <a:rPr lang="en-US" sz="1400" kern="1200" dirty="0"/>
            <a:t>': 200}). </a:t>
          </a:r>
        </a:p>
        <a:p>
          <a:pPr marL="57150" lvl="1" indent="-57150" algn="l" defTabSz="488950">
            <a:lnSpc>
              <a:spcPct val="90000"/>
            </a:lnSpc>
            <a:spcBef>
              <a:spcPct val="0"/>
            </a:spcBef>
            <a:spcAft>
              <a:spcPct val="15000"/>
            </a:spcAft>
            <a:buChar char="••"/>
          </a:pPr>
          <a:r>
            <a:rPr lang="en-US" sz="1100" kern="1200"/>
            <a:t>RMSE = 211.4504</a:t>
          </a:r>
        </a:p>
      </dsp:txBody>
      <dsp:txXfrm>
        <a:off x="1055608" y="1711"/>
        <a:ext cx="4222432" cy="1753802"/>
      </dsp:txXfrm>
    </dsp:sp>
    <dsp:sp modelId="{D2A58DF1-3016-4557-8A9B-F86752555BA5}">
      <dsp:nvSpPr>
        <dsp:cNvPr id="0" name=""/>
        <dsp:cNvSpPr/>
      </dsp:nvSpPr>
      <dsp:spPr>
        <a:xfrm>
          <a:off x="0" y="1711"/>
          <a:ext cx="1055608" cy="175380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59" tIns="173237" rIns="55859" bIns="173237" numCol="1" spcCol="1270" anchor="ctr" anchorCtr="0">
          <a:noAutofit/>
        </a:bodyPr>
        <a:lstStyle/>
        <a:p>
          <a:pPr lvl="0" algn="ctr" defTabSz="800100">
            <a:lnSpc>
              <a:spcPct val="90000"/>
            </a:lnSpc>
            <a:spcBef>
              <a:spcPct val="0"/>
            </a:spcBef>
            <a:spcAft>
              <a:spcPct val="35000"/>
            </a:spcAft>
          </a:pPr>
          <a:r>
            <a:rPr lang="en-US" sz="1800" kern="1200"/>
            <a:t>Apply</a:t>
          </a:r>
        </a:p>
      </dsp:txBody>
      <dsp:txXfrm>
        <a:off x="0" y="1711"/>
        <a:ext cx="1055608" cy="1753802"/>
      </dsp:txXfrm>
    </dsp:sp>
    <dsp:sp modelId="{74A69895-82FB-42FF-9C74-C3A31626DEA8}">
      <dsp:nvSpPr>
        <dsp:cNvPr id="0" name=""/>
        <dsp:cNvSpPr/>
      </dsp:nvSpPr>
      <dsp:spPr>
        <a:xfrm>
          <a:off x="1055608" y="1860742"/>
          <a:ext cx="4222432" cy="1753802"/>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927" tIns="445466" rIns="81927" bIns="445466" numCol="1" spcCol="1270" anchor="t" anchorCtr="0">
          <a:noAutofit/>
        </a:bodyPr>
        <a:lstStyle/>
        <a:p>
          <a:pPr lvl="0" algn="l" defTabSz="622300">
            <a:lnSpc>
              <a:spcPct val="90000"/>
            </a:lnSpc>
            <a:spcBef>
              <a:spcPct val="0"/>
            </a:spcBef>
            <a:spcAft>
              <a:spcPct val="35000"/>
            </a:spcAft>
          </a:pPr>
          <a:r>
            <a:rPr lang="en-US" sz="1400" kern="1200" dirty="0"/>
            <a:t>Grid Search on </a:t>
          </a:r>
          <a:r>
            <a:rPr lang="en-US" sz="1400" kern="1200" dirty="0" err="1"/>
            <a:t>XGBoost</a:t>
          </a:r>
          <a:r>
            <a:rPr lang="en-US" sz="1400" kern="1200" dirty="0"/>
            <a:t> (</a:t>
          </a:r>
          <a:r>
            <a:rPr lang="en-US" sz="1400" kern="1200" dirty="0" err="1"/>
            <a:t>learning_rate</a:t>
          </a:r>
          <a:r>
            <a:rPr lang="en-US" sz="1400" kern="1200" dirty="0"/>
            <a:t>=0.2, </a:t>
          </a:r>
          <a:r>
            <a:rPr lang="en-US" sz="1400" kern="1200" dirty="0" err="1"/>
            <a:t>random_state</a:t>
          </a:r>
          <a:r>
            <a:rPr lang="en-US" sz="1400" kern="1200" dirty="0"/>
            <a:t> = 42)</a:t>
          </a:r>
        </a:p>
        <a:p>
          <a:pPr marL="57150" lvl="1" indent="-57150" algn="l" defTabSz="488950">
            <a:lnSpc>
              <a:spcPct val="90000"/>
            </a:lnSpc>
            <a:spcBef>
              <a:spcPct val="0"/>
            </a:spcBef>
            <a:spcAft>
              <a:spcPct val="15000"/>
            </a:spcAft>
            <a:buChar char="••"/>
          </a:pPr>
          <a:r>
            <a:rPr lang="en-US" sz="1100" kern="1200"/>
            <a:t>RMSE = 201.2133</a:t>
          </a:r>
        </a:p>
      </dsp:txBody>
      <dsp:txXfrm>
        <a:off x="1055608" y="1860742"/>
        <a:ext cx="4222432" cy="1753802"/>
      </dsp:txXfrm>
    </dsp:sp>
    <dsp:sp modelId="{6303530A-D21C-4EBB-83C4-E7630498F436}">
      <dsp:nvSpPr>
        <dsp:cNvPr id="0" name=""/>
        <dsp:cNvSpPr/>
      </dsp:nvSpPr>
      <dsp:spPr>
        <a:xfrm>
          <a:off x="0" y="1860742"/>
          <a:ext cx="1055608" cy="175380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59" tIns="173237" rIns="55859" bIns="173237" numCol="1" spcCol="1270" anchor="ctr" anchorCtr="0">
          <a:noAutofit/>
        </a:bodyPr>
        <a:lstStyle/>
        <a:p>
          <a:pPr lvl="0" algn="ctr" defTabSz="800100">
            <a:lnSpc>
              <a:spcPct val="90000"/>
            </a:lnSpc>
            <a:spcBef>
              <a:spcPct val="0"/>
            </a:spcBef>
            <a:spcAft>
              <a:spcPct val="35000"/>
            </a:spcAft>
          </a:pPr>
          <a:r>
            <a:rPr lang="en-US" sz="1800" kern="1200"/>
            <a:t>Apply</a:t>
          </a:r>
        </a:p>
      </dsp:txBody>
      <dsp:txXfrm>
        <a:off x="0" y="1860742"/>
        <a:ext cx="1055608" cy="1753802"/>
      </dsp:txXfrm>
    </dsp:sp>
    <dsp:sp modelId="{EA0556EE-E65E-4B79-BE09-BEC653AEE588}">
      <dsp:nvSpPr>
        <dsp:cNvPr id="0" name=""/>
        <dsp:cNvSpPr/>
      </dsp:nvSpPr>
      <dsp:spPr>
        <a:xfrm>
          <a:off x="1055608" y="3719773"/>
          <a:ext cx="4222432" cy="1753802"/>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927" tIns="445466" rIns="81927" bIns="445466" numCol="1" spcCol="1270" anchor="t" anchorCtr="0">
          <a:noAutofit/>
        </a:bodyPr>
        <a:lstStyle/>
        <a:p>
          <a:pPr lvl="0" algn="l" defTabSz="622300">
            <a:lnSpc>
              <a:spcPct val="90000"/>
            </a:lnSpc>
            <a:spcBef>
              <a:spcPct val="0"/>
            </a:spcBef>
            <a:spcAft>
              <a:spcPct val="35000"/>
            </a:spcAft>
          </a:pPr>
          <a:r>
            <a:rPr lang="en-US" sz="1400" kern="1200" dirty="0"/>
            <a:t>Grid Search on </a:t>
          </a:r>
          <a:r>
            <a:rPr lang="en-US" sz="1400" kern="1200" dirty="0" err="1"/>
            <a:t>CatBoost</a:t>
          </a:r>
          <a:r>
            <a:rPr lang="en-US" sz="1400" kern="1200" dirty="0"/>
            <a:t> (</a:t>
          </a:r>
          <a:r>
            <a:rPr lang="en-US" sz="1400" kern="1200" dirty="0" err="1"/>
            <a:t>learning_rate</a:t>
          </a:r>
          <a:r>
            <a:rPr lang="en-US" sz="1400" kern="1200" dirty="0"/>
            <a:t>=0.175, </a:t>
          </a:r>
          <a:r>
            <a:rPr lang="en-US" sz="1400" kern="1200" dirty="0" err="1"/>
            <a:t>random_state</a:t>
          </a:r>
          <a:r>
            <a:rPr lang="en-US" sz="1400" kern="1200" dirty="0"/>
            <a:t> = 42)</a:t>
          </a:r>
        </a:p>
        <a:p>
          <a:pPr marL="57150" lvl="1" indent="-57150" algn="l" defTabSz="488950">
            <a:lnSpc>
              <a:spcPct val="90000"/>
            </a:lnSpc>
            <a:spcBef>
              <a:spcPct val="0"/>
            </a:spcBef>
            <a:spcAft>
              <a:spcPct val="15000"/>
            </a:spcAft>
            <a:buChar char="••"/>
          </a:pPr>
          <a:r>
            <a:rPr lang="en-US" sz="1100" kern="1200"/>
            <a:t>RMSE = 172.6621</a:t>
          </a:r>
        </a:p>
      </dsp:txBody>
      <dsp:txXfrm>
        <a:off x="1055608" y="3719773"/>
        <a:ext cx="4222432" cy="1753802"/>
      </dsp:txXfrm>
    </dsp:sp>
    <dsp:sp modelId="{872A3B22-8DF2-4CD1-8094-FCE35C0C4B15}">
      <dsp:nvSpPr>
        <dsp:cNvPr id="0" name=""/>
        <dsp:cNvSpPr/>
      </dsp:nvSpPr>
      <dsp:spPr>
        <a:xfrm>
          <a:off x="0" y="3719773"/>
          <a:ext cx="1055608" cy="1753802"/>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59" tIns="173237" rIns="55859" bIns="173237" numCol="1" spcCol="1270" anchor="ctr" anchorCtr="0">
          <a:noAutofit/>
        </a:bodyPr>
        <a:lstStyle/>
        <a:p>
          <a:pPr lvl="0" algn="ctr" defTabSz="800100">
            <a:lnSpc>
              <a:spcPct val="90000"/>
            </a:lnSpc>
            <a:spcBef>
              <a:spcPct val="0"/>
            </a:spcBef>
            <a:spcAft>
              <a:spcPct val="35000"/>
            </a:spcAft>
          </a:pPr>
          <a:r>
            <a:rPr lang="en-US" sz="1800" kern="1200"/>
            <a:t>Apply</a:t>
          </a:r>
        </a:p>
      </dsp:txBody>
      <dsp:txXfrm>
        <a:off x="0" y="3719773"/>
        <a:ext cx="1055608" cy="1753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2B05D-0B52-4277-8F9E-6B8E62BA5AE9}">
      <dsp:nvSpPr>
        <dsp:cNvPr id="0" name=""/>
        <dsp:cNvSpPr/>
      </dsp:nvSpPr>
      <dsp:spPr>
        <a:xfrm>
          <a:off x="1000"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47FCF9-043E-4C32-A1E9-390F9EB1508A}">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0" i="0" kern="1200" dirty="0"/>
            <a:t>The predicted Rented Bike Count is float, We take the integer number</a:t>
          </a:r>
          <a:endParaRPr lang="en-US" sz="2700" kern="1200" dirty="0"/>
        </a:p>
      </dsp:txBody>
      <dsp:txXfrm>
        <a:off x="456496" y="980400"/>
        <a:ext cx="3381034" cy="2099279"/>
      </dsp:txXfrm>
    </dsp:sp>
    <dsp:sp modelId="{D6C3EF94-95E4-40FE-9D1C-DBDE602141C0}">
      <dsp:nvSpPr>
        <dsp:cNvPr id="0" name=""/>
        <dsp:cNvSpPr/>
      </dsp:nvSpPr>
      <dsp:spPr>
        <a:xfrm>
          <a:off x="4293027"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9DC9A-0B0D-47FF-A577-FB78B99B8207}">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0" i="0" kern="1200"/>
            <a:t>Some models predict negative values like (XGBoost and CatBoost), We make it equal to zero</a:t>
          </a:r>
          <a:endParaRPr lang="en-US" sz="2700" kern="1200"/>
        </a:p>
      </dsp:txBody>
      <dsp:txXfrm>
        <a:off x="4748523" y="980400"/>
        <a:ext cx="3381034" cy="20992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59EA5D-2819-435B-93D4-01815033712A}" type="datetimeFigureOut">
              <a:rPr lang="en-US" smtClean="0"/>
              <a:t>5/27/2022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515F7E-088F-495A-89B7-D3E4CA08C097}" type="slidenum">
              <a:rPr lang="en-US" smtClean="0"/>
              <a:t>‹#›</a:t>
            </a:fld>
            <a:endParaRPr lang="en-US"/>
          </a:p>
        </p:txBody>
      </p:sp>
    </p:spTree>
    <p:extLst>
      <p:ext uri="{BB962C8B-B14F-4D97-AF65-F5344CB8AC3E}">
        <p14:creationId xmlns:p14="http://schemas.microsoft.com/office/powerpoint/2010/main" val="2865503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200" b="1" i="0" kern="1200" dirty="0">
                <a:solidFill>
                  <a:schemeClr val="tx1"/>
                </a:solidFill>
                <a:effectLst/>
                <a:latin typeface="+mn-lt"/>
                <a:ea typeface="+mn-ea"/>
                <a:cs typeface="+mn-cs"/>
              </a:rPr>
              <a:t>Correlation Matrix Explanation</a:t>
            </a:r>
            <a:endParaRPr lang="en-US" sz="1200" b="0" i="0" kern="1200" dirty="0">
              <a:solidFill>
                <a:schemeClr val="tx1"/>
              </a:solidFill>
              <a:effectLst/>
              <a:latin typeface="+mn-lt"/>
              <a:ea typeface="+mn-ea"/>
              <a:cs typeface="+mn-cs"/>
            </a:endParaRPr>
          </a:p>
          <a:p>
            <a:pPr marL="171450" indent="-171450">
              <a:lnSpc>
                <a:spcPct val="100000"/>
              </a:lnSpc>
              <a:buFont typeface="Arial" pitchFamily="34" charset="0"/>
              <a:buChar char="•"/>
            </a:pPr>
            <a:r>
              <a:rPr lang="en-US" sz="1200" b="0" i="0" kern="1200" dirty="0">
                <a:solidFill>
                  <a:schemeClr val="tx1"/>
                </a:solidFill>
                <a:effectLst/>
                <a:latin typeface="+mn-lt"/>
                <a:ea typeface="+mn-ea"/>
                <a:cs typeface="+mn-cs"/>
              </a:rPr>
              <a:t>There is a strong correlation between Temperature and De point Temperature and Solar Radiation as we would expected</a:t>
            </a:r>
          </a:p>
          <a:p>
            <a:pPr marL="171450" indent="-171450">
              <a:lnSpc>
                <a:spcPct val="100000"/>
              </a:lnSpc>
              <a:buFont typeface="Arial" pitchFamily="34" charset="0"/>
              <a:buChar char="•"/>
            </a:pPr>
            <a:r>
              <a:rPr lang="en-US" sz="1200" b="0" i="0" kern="1200" dirty="0">
                <a:solidFill>
                  <a:schemeClr val="tx1"/>
                </a:solidFill>
                <a:effectLst/>
                <a:latin typeface="+mn-lt"/>
                <a:ea typeface="+mn-ea"/>
                <a:cs typeface="+mn-cs"/>
              </a:rPr>
              <a:t>The rented Bike count is directly affected with Hour. I think the people would rent a bike in the time that before and after the work</a:t>
            </a:r>
          </a:p>
          <a:p>
            <a:pPr marL="171450" indent="-171450">
              <a:lnSpc>
                <a:spcPct val="100000"/>
              </a:lnSpc>
              <a:buFont typeface="Arial" pitchFamily="34" charset="0"/>
              <a:buChar char="•"/>
            </a:pPr>
            <a:r>
              <a:rPr lang="en-US" sz="1200" b="0" i="0" kern="1200" dirty="0">
                <a:solidFill>
                  <a:schemeClr val="tx1"/>
                </a:solidFill>
                <a:effectLst/>
                <a:latin typeface="+mn-lt"/>
                <a:ea typeface="+mn-ea"/>
                <a:cs typeface="+mn-cs"/>
              </a:rPr>
              <a:t>The rented Bike count have strong correlation with Temperature and Dew Point Temperature and Solar Radiation. When The Day is sunny, the emission of electro magnetic waves increase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so the probability of people to rent a bike increase as they need cooling there bodies.</a:t>
            </a:r>
          </a:p>
          <a:p>
            <a:pPr marL="171450" indent="-171450">
              <a:lnSpc>
                <a:spcPct val="100000"/>
              </a:lnSpc>
              <a:buFont typeface="Arial" pitchFamily="34" charset="0"/>
              <a:buChar char="•"/>
            </a:pPr>
            <a:r>
              <a:rPr lang="en-US" sz="1200" b="0" i="0" kern="1200" dirty="0">
                <a:solidFill>
                  <a:schemeClr val="tx1"/>
                </a:solidFill>
                <a:effectLst/>
                <a:latin typeface="+mn-lt"/>
                <a:ea typeface="+mn-ea"/>
                <a:cs typeface="+mn-cs"/>
              </a:rPr>
              <a:t>Rented Bike Count have inverse Correlation with Rainfall and Snowfall, this is a week correlation but it is make sense when the day is rainy or have snowfall the people would prefer to</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stay at home</a:t>
            </a:r>
          </a:p>
          <a:p>
            <a:pPr marL="171450" indent="-171450">
              <a:lnSpc>
                <a:spcPct val="100000"/>
              </a:lnSpc>
              <a:buFont typeface="Arial" pitchFamily="34" charset="0"/>
              <a:buChar char="•"/>
            </a:pPr>
            <a:r>
              <a:rPr lang="en-US" sz="1200" b="0" i="0" kern="1200" dirty="0">
                <a:solidFill>
                  <a:schemeClr val="tx1"/>
                </a:solidFill>
                <a:effectLst/>
                <a:latin typeface="+mn-lt"/>
                <a:ea typeface="+mn-ea"/>
                <a:cs typeface="+mn-cs"/>
              </a:rPr>
              <a:t>The Temperature have weak correlation with </a:t>
            </a:r>
            <a:r>
              <a:rPr lang="en-US" sz="1200" b="0" i="0" kern="1200" dirty="0" err="1">
                <a:solidFill>
                  <a:schemeClr val="tx1"/>
                </a:solidFill>
                <a:effectLst/>
                <a:latin typeface="+mn-lt"/>
                <a:ea typeface="+mn-ea"/>
                <a:cs typeface="+mn-cs"/>
              </a:rPr>
              <a:t>Windspeed</a:t>
            </a:r>
            <a:r>
              <a:rPr lang="en-US" sz="1200" b="0" i="0" kern="1200" dirty="0">
                <a:solidFill>
                  <a:schemeClr val="tx1"/>
                </a:solidFill>
                <a:effectLst/>
                <a:latin typeface="+mn-lt"/>
                <a:ea typeface="+mn-ea"/>
                <a:cs typeface="+mn-cs"/>
              </a:rPr>
              <a:t>. Sometimes when the day is windy the temperature decrease so it make sense</a:t>
            </a:r>
          </a:p>
          <a:p>
            <a:pPr marL="171450" indent="-171450">
              <a:lnSpc>
                <a:spcPct val="100000"/>
              </a:lnSpc>
              <a:buFont typeface="Arial" pitchFamily="34" charset="0"/>
              <a:buChar char="•"/>
            </a:pPr>
            <a:r>
              <a:rPr lang="en-US" sz="1200" b="0" i="0" kern="1200" dirty="0">
                <a:solidFill>
                  <a:schemeClr val="tx1"/>
                </a:solidFill>
                <a:effectLst/>
                <a:latin typeface="+mn-lt"/>
                <a:ea typeface="+mn-ea"/>
                <a:cs typeface="+mn-cs"/>
              </a:rPr>
              <a:t>Humidity have strong inverse correlation with Visibility as we would expected, When the humidity increase the visibility become harder</a:t>
            </a:r>
          </a:p>
          <a:p>
            <a:pPr marL="171450" indent="-171450">
              <a:lnSpc>
                <a:spcPct val="100000"/>
              </a:lnSpc>
              <a:buFont typeface="Arial" pitchFamily="34" charset="0"/>
              <a:buChar char="•"/>
            </a:pPr>
            <a:r>
              <a:rPr lang="en-US" sz="1200" b="0" i="0" kern="1200" dirty="0">
                <a:solidFill>
                  <a:schemeClr val="tx1"/>
                </a:solidFill>
                <a:effectLst/>
                <a:latin typeface="+mn-lt"/>
                <a:ea typeface="+mn-ea"/>
                <a:cs typeface="+mn-cs"/>
              </a:rPr>
              <a:t>humidity is inversely related to Rented Bike Count as expected as the people won't rent a bike in humid days and also the visibility in these days is harder</a:t>
            </a:r>
          </a:p>
        </p:txBody>
      </p:sp>
      <p:sp>
        <p:nvSpPr>
          <p:cNvPr id="4" name="Slide Number Placeholder 3"/>
          <p:cNvSpPr>
            <a:spLocks noGrp="1"/>
          </p:cNvSpPr>
          <p:nvPr>
            <p:ph type="sldNum" sz="quarter" idx="10"/>
          </p:nvPr>
        </p:nvSpPr>
        <p:spPr/>
        <p:txBody>
          <a:bodyPr/>
          <a:lstStyle/>
          <a:p>
            <a:fld id="{FC515F7E-088F-495A-89B7-D3E4CA08C097}" type="slidenum">
              <a:rPr lang="en-US" smtClean="0"/>
              <a:t>3</a:t>
            </a:fld>
            <a:endParaRPr lang="en-US"/>
          </a:p>
        </p:txBody>
      </p:sp>
    </p:spTree>
    <p:extLst>
      <p:ext uri="{BB962C8B-B14F-4D97-AF65-F5344CB8AC3E}">
        <p14:creationId xmlns:p14="http://schemas.microsoft.com/office/powerpoint/2010/main" val="2731437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Fog is a relation between temperature</a:t>
            </a:r>
            <a:r>
              <a:rPr lang="en-US" baseline="0" dirty="0"/>
              <a:t> and Dew point temperature. The smaller the difference between temperature and dew point temperature the higher relative humidity and more water condenses then fog happens</a:t>
            </a:r>
            <a:endParaRPr lang="en-US" dirty="0"/>
          </a:p>
        </p:txBody>
      </p:sp>
      <p:sp>
        <p:nvSpPr>
          <p:cNvPr id="4" name="Slide Number Placeholder 3"/>
          <p:cNvSpPr>
            <a:spLocks noGrp="1"/>
          </p:cNvSpPr>
          <p:nvPr>
            <p:ph type="sldNum" sz="quarter" idx="10"/>
          </p:nvPr>
        </p:nvSpPr>
        <p:spPr/>
        <p:txBody>
          <a:bodyPr/>
          <a:lstStyle/>
          <a:p>
            <a:fld id="{FC515F7E-088F-495A-89B7-D3E4CA08C097}" type="slidenum">
              <a:rPr lang="en-US" smtClean="0"/>
              <a:t>5</a:t>
            </a:fld>
            <a:endParaRPr lang="en-US"/>
          </a:p>
        </p:txBody>
      </p:sp>
    </p:spTree>
    <p:extLst>
      <p:ext uri="{BB962C8B-B14F-4D97-AF65-F5344CB8AC3E}">
        <p14:creationId xmlns:p14="http://schemas.microsoft.com/office/powerpoint/2010/main" val="117909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rtl="0">
              <a:buFont typeface="Arial" pitchFamily="34" charset="0"/>
              <a:buChar char="•"/>
            </a:pPr>
            <a:r>
              <a:rPr lang="en-US" sz="1200" b="0" i="0" kern="1200" dirty="0">
                <a:solidFill>
                  <a:schemeClr val="tx1"/>
                </a:solidFill>
                <a:effectLst/>
                <a:latin typeface="+mn-lt"/>
                <a:ea typeface="+mn-ea"/>
                <a:cs typeface="+mn-cs"/>
              </a:rPr>
              <a:t>If it is a foggy day the demand on renting bike decrease as there is a weak correlation</a:t>
            </a:r>
          </a:p>
          <a:p>
            <a:pPr marL="171450" lvl="0" indent="-171450" rtl="0">
              <a:buFont typeface="Arial" pitchFamily="34" charset="0"/>
              <a:buChar char="•"/>
            </a:pPr>
            <a:r>
              <a:rPr lang="en-US" sz="1200" b="0" i="0" kern="1200" dirty="0">
                <a:solidFill>
                  <a:schemeClr val="tx1"/>
                </a:solidFill>
                <a:effectLst/>
                <a:latin typeface="+mn-lt"/>
                <a:ea typeface="+mn-ea"/>
                <a:cs typeface="+mn-cs"/>
              </a:rPr>
              <a:t>The Humidity, Rainfall increases in foggy days while the Visibility decreases so in order of that the demands on rented bike in theses days decreases</a:t>
            </a:r>
          </a:p>
        </p:txBody>
      </p:sp>
      <p:sp>
        <p:nvSpPr>
          <p:cNvPr id="4" name="Slide Number Placeholder 3"/>
          <p:cNvSpPr>
            <a:spLocks noGrp="1"/>
          </p:cNvSpPr>
          <p:nvPr>
            <p:ph type="sldNum" sz="quarter" idx="10"/>
          </p:nvPr>
        </p:nvSpPr>
        <p:spPr/>
        <p:txBody>
          <a:bodyPr/>
          <a:lstStyle/>
          <a:p>
            <a:fld id="{FC515F7E-088F-495A-89B7-D3E4CA08C097}" type="slidenum">
              <a:rPr lang="en-US" smtClean="0"/>
              <a:t>8</a:t>
            </a:fld>
            <a:endParaRPr lang="en-US"/>
          </a:p>
        </p:txBody>
      </p:sp>
    </p:spTree>
    <p:extLst>
      <p:ext uri="{BB962C8B-B14F-4D97-AF65-F5344CB8AC3E}">
        <p14:creationId xmlns:p14="http://schemas.microsoft.com/office/powerpoint/2010/main" val="173460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B775CD93-9DF2-48CB-9F57-1BCA9A46C7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9758" y="448055"/>
            <a:ext cx="2560777"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582930" y="731519"/>
            <a:ext cx="2133893" cy="3237579"/>
          </a:xfrm>
        </p:spPr>
        <p:txBody>
          <a:bodyPr vert="horz" lIns="91440" tIns="45720" rIns="91440" bIns="45720" rtlCol="0" anchor="ctr">
            <a:normAutofit/>
          </a:bodyPr>
          <a:lstStyle/>
          <a:p>
            <a:pPr algn="l">
              <a:lnSpc>
                <a:spcPct val="90000"/>
              </a:lnSpc>
            </a:pPr>
            <a:r>
              <a:rPr lang="en-US" sz="3100" b="1" kern="1200">
                <a:solidFill>
                  <a:srgbClr val="FFFFFF"/>
                </a:solidFill>
                <a:latin typeface="+mj-lt"/>
                <a:ea typeface="+mj-ea"/>
                <a:cs typeface="+mj-cs"/>
              </a:rPr>
              <a:t>Data Description</a:t>
            </a:r>
          </a:p>
        </p:txBody>
      </p:sp>
      <p:sp>
        <p:nvSpPr>
          <p:cNvPr id="11" name="Rectangle 10">
            <a:extLst>
              <a:ext uri="{FF2B5EF4-FFF2-40B4-BE49-F238E27FC236}">
                <a16:creationId xmlns="" xmlns:a16="http://schemas.microsoft.com/office/drawing/2014/main" id="{6166C6D1-23AC-49C4-BA07-238E4E9F8C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9757" y="4419227"/>
            <a:ext cx="2560777"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 xmlns:a16="http://schemas.microsoft.com/office/drawing/2014/main" id="{1C091803-41C2-48E0-9228-5148460C74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33452" y="448055"/>
            <a:ext cx="5766356"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284781" y="686862"/>
            <a:ext cx="5278194" cy="547512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t>Date ==&gt; The Date ranges between 2017-2018</a:t>
            </a:r>
          </a:p>
          <a:p>
            <a:pPr indent="-228600">
              <a:lnSpc>
                <a:spcPct val="90000"/>
              </a:lnSpc>
              <a:spcAft>
                <a:spcPts val="600"/>
              </a:spcAft>
              <a:buFont typeface="Arial" panose="020B0604020202020204" pitchFamily="34" charset="0"/>
              <a:buChar char="•"/>
            </a:pPr>
            <a:r>
              <a:rPr lang="en-US" sz="1400"/>
              <a:t>Rented Bike Count ==&gt; The number of rented bikes (Class Label)</a:t>
            </a:r>
          </a:p>
          <a:p>
            <a:pPr indent="-228600">
              <a:lnSpc>
                <a:spcPct val="90000"/>
              </a:lnSpc>
              <a:spcAft>
                <a:spcPts val="600"/>
              </a:spcAft>
              <a:buFont typeface="Arial" panose="020B0604020202020204" pitchFamily="34" charset="0"/>
              <a:buChar char="•"/>
            </a:pPr>
            <a:r>
              <a:rPr lang="en-US" sz="1400"/>
              <a:t>Hour ==&gt; day time [0-24]</a:t>
            </a:r>
          </a:p>
          <a:p>
            <a:pPr indent="-228600">
              <a:lnSpc>
                <a:spcPct val="90000"/>
              </a:lnSpc>
              <a:spcAft>
                <a:spcPts val="600"/>
              </a:spcAft>
              <a:buFont typeface="Arial" panose="020B0604020202020204" pitchFamily="34" charset="0"/>
              <a:buChar char="•"/>
            </a:pPr>
            <a:r>
              <a:rPr lang="en-US" sz="1400"/>
              <a:t>Temperature(°C) ==&gt; Temperature Degree in Celsius</a:t>
            </a:r>
          </a:p>
          <a:p>
            <a:pPr indent="-228600">
              <a:lnSpc>
                <a:spcPct val="90000"/>
              </a:lnSpc>
              <a:spcAft>
                <a:spcPts val="600"/>
              </a:spcAft>
              <a:buFont typeface="Arial" panose="020B0604020202020204" pitchFamily="34" charset="0"/>
              <a:buChar char="•"/>
            </a:pPr>
            <a:r>
              <a:rPr lang="en-US" sz="1400"/>
              <a:t>Humidity(%) ==&gt; Parentage of humidity</a:t>
            </a:r>
          </a:p>
          <a:p>
            <a:pPr indent="-228600">
              <a:lnSpc>
                <a:spcPct val="90000"/>
              </a:lnSpc>
              <a:spcAft>
                <a:spcPts val="600"/>
              </a:spcAft>
              <a:buFont typeface="Arial" panose="020B0604020202020204" pitchFamily="34" charset="0"/>
              <a:buChar char="•"/>
            </a:pPr>
            <a:r>
              <a:rPr lang="en-US" sz="1400"/>
              <a:t>Wind speed (m/s) ==&gt; Wind speed (The values approximately ranges between [0-5])</a:t>
            </a:r>
          </a:p>
          <a:p>
            <a:pPr indent="-228600">
              <a:lnSpc>
                <a:spcPct val="90000"/>
              </a:lnSpc>
              <a:spcAft>
                <a:spcPts val="600"/>
              </a:spcAft>
              <a:buFont typeface="Arial" panose="020B0604020202020204" pitchFamily="34" charset="0"/>
              <a:buChar char="•"/>
            </a:pPr>
            <a:r>
              <a:rPr lang="en-US" sz="1400"/>
              <a:t>Visibility (10m) ==&gt; means that a person should be able to see and identify in the daytime (value 2000 means the Visibility of the day is clear. The Visibility decrease by decreasing the this value)</a:t>
            </a:r>
          </a:p>
          <a:p>
            <a:pPr indent="-228600">
              <a:lnSpc>
                <a:spcPct val="90000"/>
              </a:lnSpc>
              <a:spcAft>
                <a:spcPts val="600"/>
              </a:spcAft>
              <a:buFont typeface="Arial" panose="020B0604020202020204" pitchFamily="34" charset="0"/>
              <a:buChar char="•"/>
            </a:pPr>
            <a:r>
              <a:rPr lang="en-US" sz="1400"/>
              <a:t>Dew point temperature(°C) ==&gt; The dew point is the temperature the air needs to be cooled to</a:t>
            </a:r>
          </a:p>
          <a:p>
            <a:pPr indent="-228600">
              <a:lnSpc>
                <a:spcPct val="90000"/>
              </a:lnSpc>
              <a:spcAft>
                <a:spcPts val="600"/>
              </a:spcAft>
              <a:buFont typeface="Arial" panose="020B0604020202020204" pitchFamily="34" charset="0"/>
              <a:buChar char="•"/>
            </a:pPr>
            <a:r>
              <a:rPr lang="en-US" sz="1400"/>
              <a:t>Solar Radiation (MJ/m2) ==&gt; electromagnetic radiation emitted by the sun</a:t>
            </a:r>
          </a:p>
          <a:p>
            <a:pPr indent="-228600">
              <a:lnSpc>
                <a:spcPct val="90000"/>
              </a:lnSpc>
              <a:spcAft>
                <a:spcPts val="600"/>
              </a:spcAft>
              <a:buFont typeface="Arial" panose="020B0604020202020204" pitchFamily="34" charset="0"/>
              <a:buChar char="•"/>
            </a:pPr>
            <a:r>
              <a:rPr lang="en-US" sz="1400"/>
              <a:t>Rainfall(mm) ==&gt; Rainfall</a:t>
            </a:r>
          </a:p>
          <a:p>
            <a:pPr indent="-228600">
              <a:lnSpc>
                <a:spcPct val="90000"/>
              </a:lnSpc>
              <a:spcAft>
                <a:spcPts val="600"/>
              </a:spcAft>
              <a:buFont typeface="Arial" panose="020B0604020202020204" pitchFamily="34" charset="0"/>
              <a:buChar char="•"/>
            </a:pPr>
            <a:r>
              <a:rPr lang="en-US" sz="1400"/>
              <a:t>Snowfall (cm) ==&gt; Snowfall</a:t>
            </a:r>
          </a:p>
          <a:p>
            <a:pPr indent="-228600">
              <a:lnSpc>
                <a:spcPct val="90000"/>
              </a:lnSpc>
              <a:spcAft>
                <a:spcPts val="600"/>
              </a:spcAft>
              <a:buFont typeface="Arial" panose="020B0604020202020204" pitchFamily="34" charset="0"/>
              <a:buChar char="•"/>
            </a:pPr>
            <a:r>
              <a:rPr lang="en-US" sz="1400"/>
              <a:t>Seasons ==&gt; (Winter, Summer, Spring) Autumn season is missing should be add it in the data</a:t>
            </a:r>
          </a:p>
          <a:p>
            <a:pPr indent="-228600">
              <a:lnSpc>
                <a:spcPct val="90000"/>
              </a:lnSpc>
              <a:spcAft>
                <a:spcPts val="600"/>
              </a:spcAft>
              <a:buFont typeface="Arial" panose="020B0604020202020204" pitchFamily="34" charset="0"/>
              <a:buChar char="•"/>
            </a:pPr>
            <a:r>
              <a:rPr lang="en-US" sz="1400"/>
              <a:t>Holiday ==&gt; If the day is public vacation or not</a:t>
            </a:r>
          </a:p>
          <a:p>
            <a:pPr indent="-228600">
              <a:lnSpc>
                <a:spcPct val="90000"/>
              </a:lnSpc>
              <a:spcAft>
                <a:spcPts val="600"/>
              </a:spcAft>
              <a:buFont typeface="Arial" panose="020B0604020202020204" pitchFamily="34" charset="0"/>
              <a:buChar char="•"/>
            </a:pPr>
            <a:r>
              <a:rPr lang="en-US" sz="1400"/>
              <a:t>Functioning Day ==&gt; Neither the day is working day of weekend</a:t>
            </a:r>
          </a:p>
        </p:txBody>
      </p:sp>
    </p:spTree>
    <p:extLst>
      <p:ext uri="{BB962C8B-B14F-4D97-AF65-F5344CB8AC3E}">
        <p14:creationId xmlns:p14="http://schemas.microsoft.com/office/powerpoint/2010/main" val="268536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591" y="4038600"/>
            <a:ext cx="8229600" cy="2620963"/>
          </a:xfrm>
        </p:spPr>
        <p:txBody>
          <a:bodyPr>
            <a:normAutofit fontScale="55000" lnSpcReduction="20000"/>
          </a:bodyPr>
          <a:lstStyle/>
          <a:p>
            <a:r>
              <a:rPr lang="en-US" dirty="0"/>
              <a:t>The Demand of the renting bikes is increased from 7-9 AM Before the people going to the work, then increased again from 5-9 PM as people finish there work and return to home.</a:t>
            </a:r>
          </a:p>
          <a:p>
            <a:r>
              <a:rPr lang="en-US" dirty="0"/>
              <a:t>The demand on renting bike has increased over the years.</a:t>
            </a:r>
          </a:p>
          <a:p>
            <a:r>
              <a:rPr lang="en-US" dirty="0"/>
              <a:t>The demand on renting bikes starts to increase at the beginning of week then slightly decreases at the weekend</a:t>
            </a:r>
          </a:p>
          <a:p>
            <a:r>
              <a:rPr lang="en-US" dirty="0"/>
              <a:t>The demand on renting bikes over Seasons</a:t>
            </a:r>
          </a:p>
          <a:p>
            <a:pPr lvl="1"/>
            <a:r>
              <a:rPr lang="en-US" dirty="0"/>
              <a:t>The demands starts to increase in Summer</a:t>
            </a:r>
          </a:p>
          <a:p>
            <a:pPr lvl="1"/>
            <a:r>
              <a:rPr lang="en-US" dirty="0"/>
              <a:t>The demands reach its peek at the beginning of Spring</a:t>
            </a:r>
          </a:p>
          <a:p>
            <a:pPr lvl="1"/>
            <a:r>
              <a:rPr lang="en-US" dirty="0"/>
              <a:t>The demands starts to decrease in Autumn and Winter</a:t>
            </a:r>
          </a:p>
          <a:p>
            <a:endParaRPr lang="en-US" dirty="0"/>
          </a:p>
        </p:txBody>
      </p:sp>
      <p:pic>
        <p:nvPicPr>
          <p:cNvPr id="7171" name="Picture 3" descr="C:\Users\C L\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83058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62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5C8908E2-EE49-44D2-9428-A28D2312A8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 xmlns:a16="http://schemas.microsoft.com/office/drawing/2014/main" id="{05314994-6337-4875-8CF5-652CAFE8342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
            <a:ext cx="9143998" cy="4267200"/>
            <a:chOff x="7467600" y="0"/>
            <a:chExt cx="4724400" cy="6858000"/>
          </a:xfrm>
        </p:grpSpPr>
        <p:sp>
          <p:nvSpPr>
            <p:cNvPr id="12" name="Rectangle 11">
              <a:extLst>
                <a:ext uri="{FF2B5EF4-FFF2-40B4-BE49-F238E27FC236}">
                  <a16:creationId xmlns="" xmlns:a16="http://schemas.microsoft.com/office/drawing/2014/main" id="{B3A2D4D6-D501-439A-9FC6-397879C465E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 xmlns:a16="http://schemas.microsoft.com/office/drawing/2014/main" id="{5CD20BAA-1998-4EBB-AD61-13A92072EC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 xmlns:a16="http://schemas.microsoft.com/office/drawing/2014/main" id="{7449A6C7-D15F-4AA5-BFA5-71A404B470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 xmlns:a16="http://schemas.microsoft.com/office/drawing/2014/main" id="{ED888B23-07FA-482A-96DF-47E31AF1A6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857250" y="990599"/>
            <a:ext cx="7429500" cy="685800"/>
          </a:xfrm>
        </p:spPr>
        <p:txBody>
          <a:bodyPr anchor="t">
            <a:normAutofit/>
          </a:bodyPr>
          <a:lstStyle/>
          <a:p>
            <a:r>
              <a:rPr lang="en-US" sz="3500" b="1"/>
              <a:t>Feature Scaling/Transformation</a:t>
            </a:r>
          </a:p>
        </p:txBody>
      </p:sp>
      <p:graphicFrame>
        <p:nvGraphicFramePr>
          <p:cNvPr id="25" name="Content Placeholder 2">
            <a:extLst>
              <a:ext uri="{FF2B5EF4-FFF2-40B4-BE49-F238E27FC236}">
                <a16:creationId xmlns="" xmlns:a16="http://schemas.microsoft.com/office/drawing/2014/main" id="{56B03D74-4F87-3CAB-1AAC-DE2C324BB3B8}"/>
              </a:ext>
            </a:extLst>
          </p:cNvPr>
          <p:cNvGraphicFramePr>
            <a:graphicFrameLocks noGrp="1"/>
          </p:cNvGraphicFramePr>
          <p:nvPr>
            <p:ph idx="1"/>
            <p:extLst>
              <p:ext uri="{D42A27DB-BD31-4B8C-83A1-F6EECF244321}">
                <p14:modId xmlns:p14="http://schemas.microsoft.com/office/powerpoint/2010/main" val="201715295"/>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68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 xmlns:a16="http://schemas.microsoft.com/office/drawing/2014/main" id="{F944E337-3E5D-4A1F-A5A1-2057F25B8A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 xmlns:a16="http://schemas.microsoft.com/office/drawing/2014/main" id="{4DA50D69-7CF7-4844-B844-A2B821C77F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854"/>
            <a:ext cx="9144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0" y="601744"/>
            <a:ext cx="5086350" cy="1338696"/>
          </a:xfrm>
        </p:spPr>
        <p:txBody>
          <a:bodyPr>
            <a:normAutofit/>
          </a:bodyPr>
          <a:lstStyle/>
          <a:p>
            <a:pPr>
              <a:lnSpc>
                <a:spcPct val="90000"/>
              </a:lnSpc>
            </a:pPr>
            <a:r>
              <a:rPr lang="en-US" b="1"/>
              <a:t>Regression Techniques</a:t>
            </a:r>
          </a:p>
        </p:txBody>
      </p:sp>
      <p:pic>
        <p:nvPicPr>
          <p:cNvPr id="23" name="Picture 4" descr="Graph">
            <a:extLst>
              <a:ext uri="{FF2B5EF4-FFF2-40B4-BE49-F238E27FC236}">
                <a16:creationId xmlns="" xmlns:a16="http://schemas.microsoft.com/office/drawing/2014/main" id="{7D52671D-958C-94A5-362D-3C735018AFB9}"/>
              </a:ext>
            </a:extLst>
          </p:cNvPr>
          <p:cNvPicPr>
            <a:picLocks noChangeAspect="1"/>
          </p:cNvPicPr>
          <p:nvPr/>
        </p:nvPicPr>
        <p:blipFill rotWithShape="1">
          <a:blip r:embed="rId2"/>
          <a:srcRect l="31535" r="42801"/>
          <a:stretch/>
        </p:blipFill>
        <p:spPr>
          <a:xfrm>
            <a:off x="20" y="10"/>
            <a:ext cx="281604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3429000" y="2201958"/>
            <a:ext cx="5086350" cy="3900730"/>
          </a:xfrm>
        </p:spPr>
        <p:txBody>
          <a:bodyPr anchor="t">
            <a:normAutofit/>
          </a:bodyPr>
          <a:lstStyle/>
          <a:p>
            <a:r>
              <a:rPr lang="en-US" sz="1700"/>
              <a:t>Split The Dataset into in train and test with ratio 0.8 training and 0.2 testing</a:t>
            </a:r>
          </a:p>
          <a:p>
            <a:r>
              <a:rPr lang="en-US" sz="1700"/>
              <a:t>Random Forest Regression</a:t>
            </a:r>
          </a:p>
          <a:p>
            <a:r>
              <a:rPr lang="en-US" sz="1700"/>
              <a:t>Support Vector Regression</a:t>
            </a:r>
          </a:p>
          <a:p>
            <a:r>
              <a:rPr lang="en-US" sz="1700"/>
              <a:t>Ridge Linear Regression</a:t>
            </a:r>
          </a:p>
          <a:p>
            <a:r>
              <a:rPr lang="en-US" sz="1700"/>
              <a:t>AdaBoost</a:t>
            </a:r>
          </a:p>
          <a:p>
            <a:r>
              <a:rPr lang="en-US" sz="1700"/>
              <a:t>XGBoost</a:t>
            </a:r>
          </a:p>
          <a:p>
            <a:r>
              <a:rPr lang="en-US" sz="1700"/>
              <a:t>CatBoost</a:t>
            </a:r>
          </a:p>
          <a:p>
            <a:endParaRPr lang="en-US" sz="1700"/>
          </a:p>
        </p:txBody>
      </p:sp>
    </p:spTree>
    <p:extLst>
      <p:ext uri="{BB962C8B-B14F-4D97-AF65-F5344CB8AC3E}">
        <p14:creationId xmlns:p14="http://schemas.microsoft.com/office/powerpoint/2010/main" val="413656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8D3C1482-7123-4378-ADD1-1746805B4B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1E2622D4-0564-42E8-9D19-089AE03F8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21122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title"/>
          </p:nvPr>
        </p:nvSpPr>
        <p:spPr>
          <a:xfrm>
            <a:off x="707457" y="371683"/>
            <a:ext cx="7833569" cy="1325880"/>
          </a:xfrm>
        </p:spPr>
        <p:txBody>
          <a:bodyPr>
            <a:normAutofit/>
          </a:bodyPr>
          <a:lstStyle/>
          <a:p>
            <a:r>
              <a:rPr lang="en-US" b="1">
                <a:solidFill>
                  <a:schemeClr val="bg1"/>
                </a:solidFill>
              </a:rPr>
              <a:t>Regression Technique Results</a:t>
            </a:r>
          </a:p>
        </p:txBody>
      </p:sp>
      <p:cxnSp>
        <p:nvCxnSpPr>
          <p:cNvPr id="13" name="Straight Connector 12">
            <a:extLst>
              <a:ext uri="{FF2B5EF4-FFF2-40B4-BE49-F238E27FC236}">
                <a16:creationId xmlns="" xmlns:a16="http://schemas.microsoft.com/office/drawing/2014/main" id="{550D2BD1-98F9-412D-905B-3A843EF4078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571500" y="577423"/>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p:cNvGraphicFramePr>
            <a:graphicFrameLocks noGrp="1"/>
          </p:cNvGraphicFramePr>
          <p:nvPr>
            <p:ph idx="1"/>
            <p:extLst>
              <p:ext uri="{D42A27DB-BD31-4B8C-83A1-F6EECF244321}">
                <p14:modId xmlns:p14="http://schemas.microsoft.com/office/powerpoint/2010/main" val="1751329624"/>
              </p:ext>
            </p:extLst>
          </p:nvPr>
        </p:nvGraphicFramePr>
        <p:xfrm>
          <a:off x="707457" y="3698756"/>
          <a:ext cx="7833574" cy="1406349"/>
        </p:xfrm>
        <a:graphic>
          <a:graphicData uri="http://schemas.openxmlformats.org/drawingml/2006/table">
            <a:tbl>
              <a:tblPr firstRow="1" bandRow="1">
                <a:tableStyleId>{5C22544A-7EE6-4342-B048-85BDC9FD1C3A}</a:tableStyleId>
              </a:tblPr>
              <a:tblGrid>
                <a:gridCol w="1144909">
                  <a:extLst>
                    <a:ext uri="{9D8B030D-6E8A-4147-A177-3AD203B41FA5}">
                      <a16:colId xmlns="" xmlns:a16="http://schemas.microsoft.com/office/drawing/2014/main" val="20000"/>
                    </a:ext>
                  </a:extLst>
                </a:gridCol>
                <a:gridCol w="1080495">
                  <a:extLst>
                    <a:ext uri="{9D8B030D-6E8A-4147-A177-3AD203B41FA5}">
                      <a16:colId xmlns="" xmlns:a16="http://schemas.microsoft.com/office/drawing/2014/main" val="20001"/>
                    </a:ext>
                  </a:extLst>
                </a:gridCol>
                <a:gridCol w="1144909">
                  <a:extLst>
                    <a:ext uri="{9D8B030D-6E8A-4147-A177-3AD203B41FA5}">
                      <a16:colId xmlns="" xmlns:a16="http://schemas.microsoft.com/office/drawing/2014/main" val="20002"/>
                    </a:ext>
                  </a:extLst>
                </a:gridCol>
                <a:gridCol w="1144909">
                  <a:extLst>
                    <a:ext uri="{9D8B030D-6E8A-4147-A177-3AD203B41FA5}">
                      <a16:colId xmlns="" xmlns:a16="http://schemas.microsoft.com/office/drawing/2014/main" val="20003"/>
                    </a:ext>
                  </a:extLst>
                </a:gridCol>
                <a:gridCol w="1128064">
                  <a:extLst>
                    <a:ext uri="{9D8B030D-6E8A-4147-A177-3AD203B41FA5}">
                      <a16:colId xmlns="" xmlns:a16="http://schemas.microsoft.com/office/drawing/2014/main" val="20004"/>
                    </a:ext>
                  </a:extLst>
                </a:gridCol>
                <a:gridCol w="1095144">
                  <a:extLst>
                    <a:ext uri="{9D8B030D-6E8A-4147-A177-3AD203B41FA5}">
                      <a16:colId xmlns="" xmlns:a16="http://schemas.microsoft.com/office/drawing/2014/main" val="20005"/>
                    </a:ext>
                  </a:extLst>
                </a:gridCol>
                <a:gridCol w="1095144">
                  <a:extLst>
                    <a:ext uri="{9D8B030D-6E8A-4147-A177-3AD203B41FA5}">
                      <a16:colId xmlns="" xmlns:a16="http://schemas.microsoft.com/office/drawing/2014/main" val="20006"/>
                    </a:ext>
                  </a:extLst>
                </a:gridCol>
              </a:tblGrid>
              <a:tr h="1058712">
                <a:tc>
                  <a:txBody>
                    <a:bodyPr/>
                    <a:lstStyle/>
                    <a:p>
                      <a:r>
                        <a:rPr lang="en-US" sz="1600"/>
                        <a:t>Regression</a:t>
                      </a:r>
                      <a:r>
                        <a:rPr lang="en-US" sz="1600" baseline="0"/>
                        <a:t> Model</a:t>
                      </a:r>
                      <a:endParaRPr lang="en-US" sz="1600"/>
                    </a:p>
                  </a:txBody>
                  <a:tcPr marL="79008" marR="79008" marT="39504" marB="39504" anchor="ctr" anchorCtr="1"/>
                </a:tc>
                <a:tc>
                  <a:txBody>
                    <a:bodyPr/>
                    <a:lstStyle/>
                    <a:p>
                      <a:r>
                        <a:rPr lang="en-US" sz="1600"/>
                        <a:t>Random Forest</a:t>
                      </a:r>
                    </a:p>
                  </a:txBody>
                  <a:tcPr marL="79008" marR="79008" marT="39504" marB="39504" anchor="ctr" anchorCtr="1"/>
                </a:tc>
                <a:tc>
                  <a:txBody>
                    <a:bodyPr/>
                    <a:lstStyle/>
                    <a:p>
                      <a:r>
                        <a:rPr lang="en-US" sz="1600"/>
                        <a:t>Support Vector Regression</a:t>
                      </a:r>
                    </a:p>
                  </a:txBody>
                  <a:tcPr marL="79008" marR="79008" marT="39504" marB="39504" anchor="ctr" anchorCtr="1"/>
                </a:tc>
                <a:tc>
                  <a:txBody>
                    <a:bodyPr/>
                    <a:lstStyle/>
                    <a:p>
                      <a:r>
                        <a:rPr lang="en-US" sz="1600"/>
                        <a:t>Ridge Regression</a:t>
                      </a:r>
                    </a:p>
                  </a:txBody>
                  <a:tcPr marL="79008" marR="79008" marT="39504" marB="39504" anchor="ctr" anchorCtr="1"/>
                </a:tc>
                <a:tc>
                  <a:txBody>
                    <a:bodyPr/>
                    <a:lstStyle/>
                    <a:p>
                      <a:r>
                        <a:rPr lang="en-US" sz="1600" err="1"/>
                        <a:t>AdaBoost</a:t>
                      </a:r>
                      <a:endParaRPr lang="en-US" sz="1600"/>
                    </a:p>
                  </a:txBody>
                  <a:tcPr marL="79008" marR="79008" marT="39504" marB="39504" anchor="ctr" anchorCtr="1"/>
                </a:tc>
                <a:tc>
                  <a:txBody>
                    <a:bodyPr/>
                    <a:lstStyle/>
                    <a:p>
                      <a:r>
                        <a:rPr lang="en-US" sz="1600" err="1"/>
                        <a:t>XGBoost</a:t>
                      </a:r>
                      <a:endParaRPr lang="en-US" sz="1600"/>
                    </a:p>
                  </a:txBody>
                  <a:tcPr marL="79008" marR="79008" marT="39504" marB="39504" anchor="ctr" anchorCtr="1"/>
                </a:tc>
                <a:tc>
                  <a:txBody>
                    <a:bodyPr/>
                    <a:lstStyle/>
                    <a:p>
                      <a:r>
                        <a:rPr lang="en-US" sz="1600" err="1"/>
                        <a:t>CatBoost</a:t>
                      </a:r>
                      <a:endParaRPr lang="en-US" sz="1600"/>
                    </a:p>
                  </a:txBody>
                  <a:tcPr marL="79008" marR="79008" marT="39504" marB="39504" anchor="ctr" anchorCtr="1"/>
                </a:tc>
                <a:extLst>
                  <a:ext uri="{0D108BD9-81ED-4DB2-BD59-A6C34878D82A}">
                    <a16:rowId xmlns="" xmlns:a16="http://schemas.microsoft.com/office/drawing/2014/main" val="10000"/>
                  </a:ext>
                </a:extLst>
              </a:tr>
              <a:tr h="347637">
                <a:tc>
                  <a:txBody>
                    <a:bodyPr/>
                    <a:lstStyle/>
                    <a:p>
                      <a:r>
                        <a:rPr lang="en-US" sz="1600"/>
                        <a:t>Test Error</a:t>
                      </a:r>
                    </a:p>
                  </a:txBody>
                  <a:tcPr marL="79008" marR="79008" marT="39504" marB="39504" anchor="ctr" anchorCtr="1"/>
                </a:tc>
                <a:tc>
                  <a:txBody>
                    <a:bodyPr/>
                    <a:lstStyle/>
                    <a:p>
                      <a:r>
                        <a:rPr lang="en-US" sz="1600" b="0" i="0" kern="1200">
                          <a:solidFill>
                            <a:schemeClr val="dk1"/>
                          </a:solidFill>
                          <a:effectLst/>
                          <a:latin typeface="+mn-lt"/>
                          <a:ea typeface="+mn-ea"/>
                          <a:cs typeface="+mn-cs"/>
                        </a:rPr>
                        <a:t>211.4505</a:t>
                      </a:r>
                      <a:endParaRPr lang="en-US" sz="1600"/>
                    </a:p>
                  </a:txBody>
                  <a:tcPr marL="79008" marR="79008" marT="39504" marB="39504" anchor="ctr" anchorCtr="1"/>
                </a:tc>
                <a:tc>
                  <a:txBody>
                    <a:bodyPr/>
                    <a:lstStyle/>
                    <a:p>
                      <a:r>
                        <a:rPr lang="en-US" sz="1600" b="0" i="0" kern="1200">
                          <a:solidFill>
                            <a:schemeClr val="dk1"/>
                          </a:solidFill>
                          <a:effectLst/>
                          <a:latin typeface="+mn-lt"/>
                          <a:ea typeface="+mn-ea"/>
                          <a:cs typeface="+mn-cs"/>
                        </a:rPr>
                        <a:t>611.3853</a:t>
                      </a:r>
                      <a:endParaRPr lang="en-US" sz="1600"/>
                    </a:p>
                  </a:txBody>
                  <a:tcPr marL="79008" marR="79008" marT="39504" marB="39504" anchor="ctr" anchorCtr="1"/>
                </a:tc>
                <a:tc>
                  <a:txBody>
                    <a:bodyPr/>
                    <a:lstStyle/>
                    <a:p>
                      <a:r>
                        <a:rPr lang="en-US" sz="1600" b="0" i="0" kern="1200">
                          <a:solidFill>
                            <a:schemeClr val="dk1"/>
                          </a:solidFill>
                          <a:effectLst/>
                          <a:latin typeface="+mn-lt"/>
                          <a:ea typeface="+mn-ea"/>
                          <a:cs typeface="+mn-cs"/>
                        </a:rPr>
                        <a:t>456.8123</a:t>
                      </a:r>
                      <a:endParaRPr lang="en-US" sz="1600"/>
                    </a:p>
                  </a:txBody>
                  <a:tcPr marL="79008" marR="79008" marT="39504" marB="39504" anchor="ctr" anchorCtr="1"/>
                </a:tc>
                <a:tc>
                  <a:txBody>
                    <a:bodyPr/>
                    <a:lstStyle/>
                    <a:p>
                      <a:r>
                        <a:rPr lang="en-US" sz="1600" b="0" i="0" kern="1200">
                          <a:solidFill>
                            <a:schemeClr val="dk1"/>
                          </a:solidFill>
                          <a:effectLst/>
                          <a:latin typeface="+mn-lt"/>
                          <a:ea typeface="+mn-ea"/>
                          <a:cs typeface="+mn-cs"/>
                        </a:rPr>
                        <a:t>359.6021</a:t>
                      </a:r>
                      <a:endParaRPr lang="en-US" sz="1600"/>
                    </a:p>
                  </a:txBody>
                  <a:tcPr marL="79008" marR="79008" marT="39504" marB="39504" anchor="ctr" anchorCtr="1"/>
                </a:tc>
                <a:tc>
                  <a:txBody>
                    <a:bodyPr/>
                    <a:lstStyle/>
                    <a:p>
                      <a:r>
                        <a:rPr lang="en-US" sz="1600" b="0" i="0" kern="1200">
                          <a:solidFill>
                            <a:schemeClr val="dk1"/>
                          </a:solidFill>
                          <a:effectLst/>
                          <a:latin typeface="+mn-lt"/>
                          <a:ea typeface="+mn-ea"/>
                          <a:cs typeface="+mn-cs"/>
                        </a:rPr>
                        <a:t>201.2133</a:t>
                      </a:r>
                    </a:p>
                  </a:txBody>
                  <a:tcPr marL="79008" marR="79008" marT="39504" marB="39504"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dk1"/>
                          </a:solidFill>
                          <a:effectLst/>
                          <a:latin typeface="+mn-lt"/>
                          <a:ea typeface="+mn-ea"/>
                          <a:cs typeface="+mn-cs"/>
                        </a:rPr>
                        <a:t>172.6621</a:t>
                      </a:r>
                    </a:p>
                  </a:txBody>
                  <a:tcPr marL="79008" marR="79008" marT="39504" marB="39504" anchor="ctr" anchorCtr="1"/>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35001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 xmlns:a16="http://schemas.microsoft.com/office/drawing/2014/main" id="{B775CD93-9DF2-48CB-9F57-1BCA9A46C7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9758" y="448055"/>
            <a:ext cx="2560777"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82930" y="731519"/>
            <a:ext cx="2133893" cy="3237579"/>
          </a:xfrm>
        </p:spPr>
        <p:txBody>
          <a:bodyPr>
            <a:normAutofit/>
          </a:bodyPr>
          <a:lstStyle/>
          <a:p>
            <a:r>
              <a:rPr lang="en-US" sz="3300" dirty="0">
                <a:solidFill>
                  <a:srgbClr val="FFFFFF"/>
                </a:solidFill>
              </a:rPr>
              <a:t>Hyper </a:t>
            </a:r>
            <a:r>
              <a:rPr lang="en-US" sz="3300" dirty="0" smtClean="0">
                <a:solidFill>
                  <a:srgbClr val="FFFFFF"/>
                </a:solidFill>
              </a:rPr>
              <a:t>parameters </a:t>
            </a:r>
            <a:r>
              <a:rPr lang="en-US" sz="3300" dirty="0">
                <a:solidFill>
                  <a:srgbClr val="FFFFFF"/>
                </a:solidFill>
              </a:rPr>
              <a:t>Tuning</a:t>
            </a:r>
          </a:p>
        </p:txBody>
      </p:sp>
      <p:sp>
        <p:nvSpPr>
          <p:cNvPr id="16" name="Rectangle 10">
            <a:extLst>
              <a:ext uri="{FF2B5EF4-FFF2-40B4-BE49-F238E27FC236}">
                <a16:creationId xmlns="" xmlns:a16="http://schemas.microsoft.com/office/drawing/2014/main" id="{6166C6D1-23AC-49C4-BA07-238E4E9F8C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9757" y="4419227"/>
            <a:ext cx="2560777"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7" name="Rectangle 12">
            <a:extLst>
              <a:ext uri="{FF2B5EF4-FFF2-40B4-BE49-F238E27FC236}">
                <a16:creationId xmlns="" xmlns:a16="http://schemas.microsoft.com/office/drawing/2014/main" id="{1C091803-41C2-48E0-9228-5148460C74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33452" y="448055"/>
            <a:ext cx="5766356"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 xmlns:a16="http://schemas.microsoft.com/office/drawing/2014/main" id="{1F20CC6D-756F-D97C-ADD1-61706F3D6CE6}"/>
              </a:ext>
            </a:extLst>
          </p:cNvPr>
          <p:cNvGraphicFramePr>
            <a:graphicFrameLocks noGrp="1"/>
          </p:cNvGraphicFramePr>
          <p:nvPr>
            <p:ph idx="1"/>
            <p:extLst>
              <p:ext uri="{D42A27DB-BD31-4B8C-83A1-F6EECF244321}">
                <p14:modId xmlns:p14="http://schemas.microsoft.com/office/powerpoint/2010/main" val="3246541180"/>
              </p:ext>
            </p:extLst>
          </p:nvPr>
        </p:nvGraphicFramePr>
        <p:xfrm>
          <a:off x="3284934" y="687388"/>
          <a:ext cx="5278041"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46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9">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504E1C6-D961-D074-741E-258F1B6A914A}"/>
              </a:ext>
            </a:extLst>
          </p:cNvPr>
          <p:cNvSpPr>
            <a:spLocks noGrp="1"/>
          </p:cNvSpPr>
          <p:nvPr>
            <p:ph type="title"/>
          </p:nvPr>
        </p:nvSpPr>
        <p:spPr>
          <a:xfrm>
            <a:off x="1037673" y="348865"/>
            <a:ext cx="7288583" cy="1576446"/>
          </a:xfrm>
        </p:spPr>
        <p:txBody>
          <a:bodyPr anchor="ctr">
            <a:normAutofit/>
          </a:bodyPr>
          <a:lstStyle/>
          <a:p>
            <a:r>
              <a:rPr lang="en-US" sz="5400" dirty="0">
                <a:solidFill>
                  <a:srgbClr val="FFFFFF"/>
                </a:solidFill>
              </a:rPr>
              <a:t>Post Preprocessing</a:t>
            </a:r>
          </a:p>
        </p:txBody>
      </p:sp>
      <p:graphicFrame>
        <p:nvGraphicFramePr>
          <p:cNvPr id="5" name="Content Placeholder 2">
            <a:extLst>
              <a:ext uri="{FF2B5EF4-FFF2-40B4-BE49-F238E27FC236}">
                <a16:creationId xmlns="" xmlns:a16="http://schemas.microsoft.com/office/drawing/2014/main" id="{5A7CE460-D428-C8E0-EEE8-8B99761C8547}"/>
              </a:ext>
            </a:extLst>
          </p:cNvPr>
          <p:cNvGraphicFramePr>
            <a:graphicFrameLocks noGrp="1"/>
          </p:cNvGraphicFramePr>
          <p:nvPr>
            <p:ph idx="1"/>
            <p:extLst>
              <p:ext uri="{D42A27DB-BD31-4B8C-83A1-F6EECF244321}">
                <p14:modId xmlns:p14="http://schemas.microsoft.com/office/powerpoint/2010/main" val="713266155"/>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82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 xmlns:a16="http://schemas.microsoft.com/office/drawing/2014/main" id="{02D44074-0B69-4F0C-A7B3-5645CE40D8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50992" y="0"/>
            <a:ext cx="3493008" cy="6858000"/>
          </a:xfrm>
          <a:prstGeom prst="rect">
            <a:avLst/>
          </a:prstGeom>
          <a:solidFill>
            <a:srgbClr val="4F2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C L\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639763"/>
            <a:ext cx="4892675" cy="2609850"/>
          </a:xfrm>
          <a:prstGeom prst="rect">
            <a:avLst/>
          </a:prstGeom>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8475" y="2728913"/>
            <a:ext cx="4892675" cy="522288"/>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There Are No Null Values</a:t>
            </a:r>
          </a:p>
        </p:txBody>
      </p:sp>
      <p:pic>
        <p:nvPicPr>
          <p:cNvPr id="1027" name="Picture 3" descr="C:\Users\C L\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 y="3319463"/>
            <a:ext cx="4892675" cy="2895600"/>
          </a:xfrm>
          <a:prstGeom prst="rect">
            <a:avLst/>
          </a:prstGeom>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8475" y="5691188"/>
            <a:ext cx="4892675" cy="522288"/>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There Are No Duplicated Values</a:t>
            </a:r>
          </a:p>
        </p:txBody>
      </p:sp>
      <p:sp>
        <p:nvSpPr>
          <p:cNvPr id="2" name="Title 1"/>
          <p:cNvSpPr>
            <a:spLocks noGrp="1"/>
          </p:cNvSpPr>
          <p:nvPr>
            <p:ph type="title"/>
          </p:nvPr>
        </p:nvSpPr>
        <p:spPr>
          <a:xfrm>
            <a:off x="6115049" y="640081"/>
            <a:ext cx="2546350" cy="5574452"/>
          </a:xfrm>
        </p:spPr>
        <p:txBody>
          <a:bodyPr vert="horz" lIns="91440" tIns="45720" rIns="91440" bIns="45720" rtlCol="0" anchor="ctr">
            <a:normAutofit/>
          </a:bodyPr>
          <a:lstStyle/>
          <a:p>
            <a:pPr algn="l">
              <a:lnSpc>
                <a:spcPct val="90000"/>
              </a:lnSpc>
            </a:pPr>
            <a:r>
              <a:rPr lang="en-US" sz="4100" b="1" kern="1200">
                <a:solidFill>
                  <a:srgbClr val="FFFFFF"/>
                </a:solidFill>
                <a:latin typeface="+mj-lt"/>
                <a:ea typeface="+mj-ea"/>
                <a:cs typeface="+mj-cs"/>
              </a:rPr>
              <a:t>Check The Null Values and Duplicates</a:t>
            </a:r>
          </a:p>
        </p:txBody>
      </p:sp>
    </p:spTree>
    <p:extLst>
      <p:ext uri="{BB962C8B-B14F-4D97-AF65-F5344CB8AC3E}">
        <p14:creationId xmlns:p14="http://schemas.microsoft.com/office/powerpoint/2010/main" val="36799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Users\C L\Desktop\download.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066800"/>
            <a:ext cx="5650992" cy="472440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 xmlns:a16="http://schemas.microsoft.com/office/drawing/2014/main" id="{02D44074-0B69-4F0C-A7B3-5645CE40D8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50992" y="0"/>
            <a:ext cx="3493008" cy="6858000"/>
          </a:xfrm>
          <a:prstGeom prst="rect">
            <a:avLst/>
          </a:prstGeom>
          <a:solidFill>
            <a:srgbClr val="5C27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15049" y="640081"/>
            <a:ext cx="2546350" cy="5574452"/>
          </a:xfrm>
        </p:spPr>
        <p:txBody>
          <a:bodyPr vert="horz" lIns="91440" tIns="45720" rIns="91440" bIns="45720" rtlCol="0" anchor="ctr">
            <a:normAutofit/>
          </a:bodyPr>
          <a:lstStyle/>
          <a:p>
            <a:pPr algn="l">
              <a:lnSpc>
                <a:spcPct val="90000"/>
              </a:lnSpc>
            </a:pPr>
            <a:r>
              <a:rPr lang="en-US" sz="3700" b="1" kern="1200">
                <a:solidFill>
                  <a:srgbClr val="FFFFFF"/>
                </a:solidFill>
                <a:latin typeface="+mj-lt"/>
                <a:ea typeface="+mj-ea"/>
                <a:cs typeface="+mj-cs"/>
              </a:rPr>
              <a:t>Check The Correlation between Variables</a:t>
            </a:r>
          </a:p>
        </p:txBody>
      </p:sp>
    </p:spTree>
    <p:extLst>
      <p:ext uri="{BB962C8B-B14F-4D97-AF65-F5344CB8AC3E}">
        <p14:creationId xmlns:p14="http://schemas.microsoft.com/office/powerpoint/2010/main" val="23703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0">
            <a:extLst>
              <a:ext uri="{FF2B5EF4-FFF2-40B4-BE49-F238E27FC236}">
                <a16:creationId xmlns="" xmlns:a16="http://schemas.microsoft.com/office/drawing/2014/main" id="{66E48AFA-8884-4F68-A44F-D2C1E8609C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Arc 72">
            <a:extLst>
              <a:ext uri="{FF2B5EF4-FFF2-40B4-BE49-F238E27FC236}">
                <a16:creationId xmlns="" xmlns:a16="http://schemas.microsoft.com/office/drawing/2014/main" id="{969D19A6-08CB-498C-93EC-3FFB021FC6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269068">
            <a:off x="6164896" y="3712762"/>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6" name="Picture 2" descr="C:\Users\C L\Desktop\download.png"/>
          <p:cNvPicPr>
            <a:picLocks noChangeAspect="1" noChangeArrowheads="1"/>
          </p:cNvPicPr>
          <p:nvPr/>
        </p:nvPicPr>
        <p:blipFill rotWithShape="1">
          <a:blip r:embed="rId2">
            <a:extLst>
              <a:ext uri="{28A0092B-C50C-407E-A947-70E740481C1C}">
                <a14:useLocalDpi xmlns:a14="http://schemas.microsoft.com/office/drawing/2010/main" val="0"/>
              </a:ext>
            </a:extLst>
          </a:blip>
          <a:srcRect l="5125" r="1" b="1"/>
          <a:stretch/>
        </p:blipFill>
        <p:spPr bwMode="auto">
          <a:xfrm>
            <a:off x="304800" y="122583"/>
            <a:ext cx="8458199" cy="384561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031" name="TextBox 3"/>
          <p:cNvSpPr txBox="1"/>
          <p:nvPr/>
        </p:nvSpPr>
        <p:spPr>
          <a:xfrm>
            <a:off x="609600" y="3998019"/>
            <a:ext cx="7905750" cy="221651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dirty="0" smtClean="0"/>
              <a:t>as </a:t>
            </a:r>
            <a:r>
              <a:rPr lang="en-US" dirty="0"/>
              <a:t>we see in Holiday, the majority of Holiday is on non holiday days.</a:t>
            </a:r>
          </a:p>
          <a:p>
            <a:pPr indent="-228600">
              <a:lnSpc>
                <a:spcPct val="90000"/>
              </a:lnSpc>
              <a:spcAft>
                <a:spcPts val="600"/>
              </a:spcAft>
              <a:buFont typeface="Arial" panose="020B0604020202020204" pitchFamily="34" charset="0"/>
              <a:buChar char="•"/>
            </a:pPr>
            <a:r>
              <a:rPr lang="en-US" dirty="0" smtClean="0"/>
              <a:t>in </a:t>
            </a:r>
            <a:r>
              <a:rPr lang="en-US" dirty="0"/>
              <a:t>Functioning day column, the majority Functioning day is on Functional Day.</a:t>
            </a:r>
          </a:p>
          <a:p>
            <a:pPr indent="-228600">
              <a:lnSpc>
                <a:spcPct val="90000"/>
              </a:lnSpc>
              <a:spcAft>
                <a:spcPts val="600"/>
              </a:spcAft>
              <a:buFont typeface="Arial" panose="020B0604020202020204" pitchFamily="34" charset="0"/>
              <a:buChar char="•"/>
            </a:pPr>
            <a:r>
              <a:rPr lang="en-US" dirty="0" smtClean="0"/>
              <a:t>Autumn </a:t>
            </a:r>
            <a:r>
              <a:rPr lang="en-US" dirty="0"/>
              <a:t>season is missing</a:t>
            </a:r>
          </a:p>
          <a:p>
            <a:pPr indent="-228600">
              <a:lnSpc>
                <a:spcPct val="90000"/>
              </a:lnSpc>
              <a:spcAft>
                <a:spcPts val="600"/>
              </a:spcAft>
              <a:buFont typeface="Arial" panose="020B0604020202020204" pitchFamily="34" charset="0"/>
              <a:buChar char="•"/>
            </a:pPr>
            <a:r>
              <a:rPr lang="en-US" b="1" dirty="0"/>
              <a:t>This data is unrealistic specially Functioning day as We at least have non functioning day at the holidays and both Friday and Saturday and also the count of non functioning day is less than the count of holidays so it does not make </a:t>
            </a:r>
            <a:r>
              <a:rPr lang="en-US" b="1" dirty="0" smtClean="0"/>
              <a:t>sense</a:t>
            </a:r>
            <a:endParaRPr lang="en-US" dirty="0"/>
          </a:p>
        </p:txBody>
      </p:sp>
    </p:spTree>
    <p:extLst>
      <p:ext uri="{BB962C8B-B14F-4D97-AF65-F5344CB8AC3E}">
        <p14:creationId xmlns:p14="http://schemas.microsoft.com/office/powerpoint/2010/main" val="253334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2800" b="1">
                <a:solidFill>
                  <a:srgbClr val="FFFFFF"/>
                </a:solidFill>
              </a:rPr>
              <a:t>Preprocessing Steps</a:t>
            </a:r>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2500" dirty="0"/>
              <a:t>Add Date feature (Year – month – day of week – week of year)</a:t>
            </a:r>
          </a:p>
          <a:p>
            <a:pPr>
              <a:lnSpc>
                <a:spcPct val="90000"/>
              </a:lnSpc>
            </a:pPr>
            <a:r>
              <a:rPr lang="en-US" sz="2500" dirty="0"/>
              <a:t>Apply label encoder on Year column</a:t>
            </a:r>
          </a:p>
          <a:p>
            <a:pPr>
              <a:lnSpc>
                <a:spcPct val="90000"/>
              </a:lnSpc>
            </a:pPr>
            <a:r>
              <a:rPr lang="en-US" sz="2500" dirty="0" smtClean="0"/>
              <a:t>Handel </a:t>
            </a:r>
            <a:r>
              <a:rPr lang="en-US" sz="2500" dirty="0"/>
              <a:t>missing seasons</a:t>
            </a:r>
          </a:p>
          <a:p>
            <a:pPr>
              <a:lnSpc>
                <a:spcPct val="90000"/>
              </a:lnSpc>
            </a:pPr>
            <a:r>
              <a:rPr lang="en-US" sz="2500" dirty="0"/>
              <a:t>Drop Date Column</a:t>
            </a:r>
          </a:p>
          <a:p>
            <a:pPr>
              <a:lnSpc>
                <a:spcPct val="90000"/>
              </a:lnSpc>
            </a:pPr>
            <a:r>
              <a:rPr lang="en-US" sz="2500" dirty="0"/>
              <a:t>Rest Functioning day and Holiday</a:t>
            </a:r>
          </a:p>
          <a:p>
            <a:pPr>
              <a:lnSpc>
                <a:spcPct val="90000"/>
              </a:lnSpc>
            </a:pPr>
            <a:r>
              <a:rPr lang="en-US" sz="2500" dirty="0"/>
              <a:t>Add Fog Column[‘Yes’, ‘No’]</a:t>
            </a:r>
          </a:p>
          <a:p>
            <a:pPr>
              <a:lnSpc>
                <a:spcPct val="90000"/>
              </a:lnSpc>
            </a:pPr>
            <a:r>
              <a:rPr lang="en-US" sz="2500" dirty="0"/>
              <a:t>Add Shift/Lag for time series prediction</a:t>
            </a:r>
          </a:p>
          <a:p>
            <a:pPr>
              <a:lnSpc>
                <a:spcPct val="90000"/>
              </a:lnSpc>
            </a:pPr>
            <a:r>
              <a:rPr lang="en-US" sz="2500" dirty="0"/>
              <a:t>Make One Hot Encoder for (Seasons, Holiday, Functioning Day). Make drop first to avoid dummy trap</a:t>
            </a:r>
          </a:p>
        </p:txBody>
      </p:sp>
    </p:spTree>
    <p:extLst>
      <p:ext uri="{BB962C8B-B14F-4D97-AF65-F5344CB8AC3E}">
        <p14:creationId xmlns:p14="http://schemas.microsoft.com/office/powerpoint/2010/main" val="274799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70">
            <a:extLst>
              <a:ext uri="{FF2B5EF4-FFF2-40B4-BE49-F238E27FC236}">
                <a16:creationId xmlns="" xmlns:a16="http://schemas.microsoft.com/office/drawing/2014/main" id="{B0792D4F-247E-46FE-85FC-881DEFA41D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572457"/>
            <a:ext cx="9144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3074" name="Picture 2" descr="C:\Users\C L\Desktop\download.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6356" y="754806"/>
            <a:ext cx="7946933" cy="3059569"/>
          </a:xfrm>
          <a:prstGeom prst="rect">
            <a:avLst/>
          </a:prstGeom>
          <a:noFill/>
          <a:extLst>
            <a:ext uri="{909E8E84-426E-40DD-AFC4-6F175D3DCCD1}">
              <a14:hiddenFill xmlns:a14="http://schemas.microsoft.com/office/drawing/2010/main">
                <a:solidFill>
                  <a:srgbClr val="FFFFFF"/>
                </a:solidFill>
              </a14:hiddenFill>
            </a:ext>
          </a:extLst>
        </p:spPr>
      </p:pic>
      <p:cxnSp>
        <p:nvCxnSpPr>
          <p:cNvPr id="3082" name="Straight Connector 72">
            <a:extLst>
              <a:ext uri="{FF2B5EF4-FFF2-40B4-BE49-F238E27FC236}">
                <a16:creationId xmlns="" xmlns:a16="http://schemas.microsoft.com/office/drawing/2014/main" id="{CE272F12-AF86-441A-BC1B-C014BBBF85B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3479748"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59088" y="4824249"/>
            <a:ext cx="5004852" cy="1461780"/>
          </a:xfrm>
        </p:spPr>
        <p:txBody>
          <a:bodyPr anchor="ctr">
            <a:normAutofit/>
          </a:bodyPr>
          <a:lstStyle/>
          <a:p>
            <a:pPr>
              <a:lnSpc>
                <a:spcPct val="90000"/>
              </a:lnSpc>
            </a:pPr>
            <a:r>
              <a:rPr lang="en-US" sz="1500">
                <a:solidFill>
                  <a:schemeClr val="bg1"/>
                </a:solidFill>
              </a:rPr>
              <a:t>Now Holiday and Functioning day make sense</a:t>
            </a:r>
          </a:p>
          <a:p>
            <a:pPr>
              <a:lnSpc>
                <a:spcPct val="90000"/>
              </a:lnSpc>
            </a:pPr>
            <a:r>
              <a:rPr lang="en-US" sz="1500">
                <a:solidFill>
                  <a:schemeClr val="bg1"/>
                </a:solidFill>
              </a:rPr>
              <a:t>Missing seasons are resolved</a:t>
            </a:r>
          </a:p>
          <a:p>
            <a:pPr>
              <a:lnSpc>
                <a:spcPct val="90000"/>
              </a:lnSpc>
            </a:pPr>
            <a:r>
              <a:rPr lang="en-US" sz="1500">
                <a:solidFill>
                  <a:schemeClr val="bg1"/>
                </a:solidFill>
              </a:rPr>
              <a:t>The smaller the difference between the temperature and the dew point temperature, the higher the relative humidity (the closer the atmosphere is to a state in which water vapor would condense).</a:t>
            </a:r>
          </a:p>
        </p:txBody>
      </p:sp>
    </p:spTree>
    <p:extLst>
      <p:ext uri="{BB962C8B-B14F-4D97-AF65-F5344CB8AC3E}">
        <p14:creationId xmlns:p14="http://schemas.microsoft.com/office/powerpoint/2010/main" val="96421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2400"/>
            <a:ext cx="8229600" cy="2163763"/>
          </a:xfrm>
        </p:spPr>
        <p:txBody>
          <a:bodyPr anchor="ctr">
            <a:normAutofit fontScale="62500" lnSpcReduction="20000"/>
          </a:bodyPr>
          <a:lstStyle/>
          <a:p>
            <a:r>
              <a:rPr lang="en-US" dirty="0"/>
              <a:t>The Demand on Rented Bike Count is high on Holidays as we would expected</a:t>
            </a:r>
          </a:p>
          <a:p>
            <a:r>
              <a:rPr lang="en-US" dirty="0"/>
              <a:t>The Demand on Rented Bike Count is high on Functioning days but it is also make sense as the people could rent a bike before or after the work</a:t>
            </a:r>
          </a:p>
          <a:p>
            <a:r>
              <a:rPr lang="en-US" dirty="0"/>
              <a:t>The demand on Rented Bike Count increases in Spring and Summer then starts to decreases in autumn and winter</a:t>
            </a:r>
          </a:p>
          <a:p>
            <a:r>
              <a:rPr lang="en-US" dirty="0"/>
              <a:t>The Demand increases in the days where are no Fog</a:t>
            </a:r>
          </a:p>
        </p:txBody>
      </p:sp>
      <p:pic>
        <p:nvPicPr>
          <p:cNvPr id="4098" name="Picture 2" descr="C:\Users\C L\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 y="228600"/>
            <a:ext cx="8845550" cy="341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90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F0A604E4-7307-451C-93BE-F1F7E1BF3B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 xmlns:a16="http://schemas.microsoft.com/office/drawing/2014/main" id="{F7F3A0AA-35E5-4085-942B-7378390306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 xmlns:a16="http://schemas.microsoft.com/office/drawing/2014/main" id="{402F5C38-C747-4173-ABBF-656E39E821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 xmlns:a16="http://schemas.microsoft.com/office/drawing/2014/main" id="{E37EECFC-A684-4391-AE85-4CDAF5565F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5490971"/>
            <a:ext cx="5221554" cy="1159200"/>
          </a:xfrm>
        </p:spPr>
        <p:txBody>
          <a:bodyPr vert="horz" lIns="91440" tIns="45720" rIns="91440" bIns="45720" rtlCol="0" anchor="ctr">
            <a:normAutofit/>
          </a:bodyPr>
          <a:lstStyle/>
          <a:p>
            <a:pPr algn="l">
              <a:lnSpc>
                <a:spcPct val="90000"/>
              </a:lnSpc>
            </a:pPr>
            <a:r>
              <a:rPr lang="en-US" sz="2500" b="1" kern="1200">
                <a:solidFill>
                  <a:srgbClr val="FFFFFF"/>
                </a:solidFill>
                <a:latin typeface="+mj-lt"/>
                <a:ea typeface="+mj-ea"/>
                <a:cs typeface="+mj-cs"/>
              </a:rPr>
              <a:t>Visualizing Correlation After Preprocessing (Without Lag Features)</a:t>
            </a:r>
          </a:p>
        </p:txBody>
      </p:sp>
      <p:pic>
        <p:nvPicPr>
          <p:cNvPr id="2050" name="Picture 2" descr="C:\Users\C L\Desktop\download.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8901" y="441517"/>
            <a:ext cx="8495662" cy="4417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81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C L\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068"/>
            <a:ext cx="9144000" cy="559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418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1035</Words>
  <Application>Microsoft Office PowerPoint</Application>
  <PresentationFormat>On-screen Show (4:3)</PresentationFormat>
  <Paragraphs>100</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Data Description</vt:lpstr>
      <vt:lpstr>Check The Null Values and Duplicates</vt:lpstr>
      <vt:lpstr>Check The Correlation between Variables</vt:lpstr>
      <vt:lpstr>PowerPoint Presentation</vt:lpstr>
      <vt:lpstr>Preprocessing Steps</vt:lpstr>
      <vt:lpstr>PowerPoint Presentation</vt:lpstr>
      <vt:lpstr>PowerPoint Presentation</vt:lpstr>
      <vt:lpstr>Visualizing Correlation After Preprocessing (Without Lag Features)</vt:lpstr>
      <vt:lpstr>PowerPoint Presentation</vt:lpstr>
      <vt:lpstr>PowerPoint Presentation</vt:lpstr>
      <vt:lpstr>Feature Scaling/Transformation</vt:lpstr>
      <vt:lpstr>Regression Techniques</vt:lpstr>
      <vt:lpstr>Regression Technique Results</vt:lpstr>
      <vt:lpstr>Hyper parameters Tuning</vt:lpstr>
      <vt:lpstr>Post Preprocessing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Description</dc:title>
  <dc:creator>Mahmoud</dc:creator>
  <cp:lastModifiedBy>C L</cp:lastModifiedBy>
  <cp:revision>22</cp:revision>
  <dcterms:created xsi:type="dcterms:W3CDTF">2006-08-16T00:00:00Z</dcterms:created>
  <dcterms:modified xsi:type="dcterms:W3CDTF">2022-05-27T17:40:43Z</dcterms:modified>
</cp:coreProperties>
</file>