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a8120731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a8120731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a8120731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a8120731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a8120731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a8120731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a81207310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a81207310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a8120731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a8120731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a81207310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a81207310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a81207310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a81207310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a81207310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a81207310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a812073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a812073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a8120731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a8120731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812070e1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812070e1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a812073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a812073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a812070e1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a812070e1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a81207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a81207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a812073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a812073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a812073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a812073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a8120731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a8120731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a8120731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a8120731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a8120731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a8120731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currie32/crimes-in-chicag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53750" y="312025"/>
            <a:ext cx="84333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lang="en"/>
              <a:t>xploratory Data Analysis on Crimes in Chicago Dataset 2001-17</a:t>
            </a:r>
            <a:endParaRPr/>
          </a:p>
        </p:txBody>
      </p:sp>
      <p:sp>
        <p:nvSpPr>
          <p:cNvPr id="278" name="Google Shape;278;p13"/>
          <p:cNvSpPr txBox="1"/>
          <p:nvPr>
            <p:ph idx="1" type="subTitle"/>
          </p:nvPr>
        </p:nvSpPr>
        <p:spPr>
          <a:xfrm>
            <a:off x="541000" y="3717875"/>
            <a:ext cx="54444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Mustafa Habeeb - mhabee2 - 669175038</a:t>
            </a:r>
            <a:endParaRPr/>
          </a:p>
          <a:p>
            <a:pPr indent="0" lvl="0" marL="0" rtl="0" algn="l">
              <a:spcBef>
                <a:spcPts val="0"/>
              </a:spcBef>
              <a:spcAft>
                <a:spcPts val="0"/>
              </a:spcAft>
              <a:buNone/>
            </a:pPr>
            <a:r>
              <a:rPr lang="en"/>
              <a:t>Ibrahim Ayoob - iayoob2 - 675374281</a:t>
            </a:r>
            <a:endParaRPr/>
          </a:p>
          <a:p>
            <a:pPr indent="0" lvl="0" marL="0" rtl="0" algn="l">
              <a:spcBef>
                <a:spcPts val="0"/>
              </a:spcBef>
              <a:spcAft>
                <a:spcPts val="0"/>
              </a:spcAft>
              <a:buNone/>
            </a:pPr>
            <a:r>
              <a:rPr lang="en"/>
              <a:t>Vidhyasagar Udayakumar - vudaya2 - 652709869</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336" name="Google Shape;336;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7" name="Google Shape;337;p22"/>
          <p:cNvPicPr preferRelativeResize="0"/>
          <p:nvPr/>
        </p:nvPicPr>
        <p:blipFill>
          <a:blip r:embed="rId3">
            <a:alphaModFix/>
          </a:blip>
          <a:stretch>
            <a:fillRect/>
          </a:stretch>
        </p:blipFill>
        <p:spPr>
          <a:xfrm>
            <a:off x="497413" y="1990050"/>
            <a:ext cx="8372475"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343" name="Google Shape;343;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4" name="Google Shape;344;p23"/>
          <p:cNvPicPr preferRelativeResize="0"/>
          <p:nvPr/>
        </p:nvPicPr>
        <p:blipFill>
          <a:blip r:embed="rId3">
            <a:alphaModFix/>
          </a:blip>
          <a:stretch>
            <a:fillRect/>
          </a:stretch>
        </p:blipFill>
        <p:spPr>
          <a:xfrm>
            <a:off x="313325" y="1974975"/>
            <a:ext cx="8401050"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350" name="Google Shape;350;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1" name="Google Shape;351;p24"/>
          <p:cNvPicPr preferRelativeResize="0"/>
          <p:nvPr/>
        </p:nvPicPr>
        <p:blipFill>
          <a:blip r:embed="rId3">
            <a:alphaModFix/>
          </a:blip>
          <a:stretch>
            <a:fillRect/>
          </a:stretch>
        </p:blipFill>
        <p:spPr>
          <a:xfrm>
            <a:off x="461625" y="1990038"/>
            <a:ext cx="8458200" cy="267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357" name="Google Shape;357;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8" name="Google Shape;358;p25"/>
          <p:cNvPicPr preferRelativeResize="0"/>
          <p:nvPr/>
        </p:nvPicPr>
        <p:blipFill>
          <a:blip r:embed="rId3">
            <a:alphaModFix/>
          </a:blip>
          <a:stretch>
            <a:fillRect/>
          </a:stretch>
        </p:blipFill>
        <p:spPr>
          <a:xfrm>
            <a:off x="623275" y="1990038"/>
            <a:ext cx="8391525" cy="250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364" name="Google Shape;364;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5" name="Google Shape;365;p26"/>
          <p:cNvPicPr preferRelativeResize="0"/>
          <p:nvPr/>
        </p:nvPicPr>
        <p:blipFill>
          <a:blip r:embed="rId3">
            <a:alphaModFix/>
          </a:blip>
          <a:stretch>
            <a:fillRect/>
          </a:stretch>
        </p:blipFill>
        <p:spPr>
          <a:xfrm>
            <a:off x="511425" y="1990050"/>
            <a:ext cx="8401050" cy="257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pic>
        <p:nvPicPr>
          <p:cNvPr id="371" name="Google Shape;371;p27"/>
          <p:cNvPicPr preferRelativeResize="0"/>
          <p:nvPr/>
        </p:nvPicPr>
        <p:blipFill>
          <a:blip r:embed="rId3">
            <a:alphaModFix/>
          </a:blip>
          <a:stretch>
            <a:fillRect/>
          </a:stretch>
        </p:blipFill>
        <p:spPr>
          <a:xfrm>
            <a:off x="2182400" y="1137800"/>
            <a:ext cx="4990025" cy="3918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Classification</a:t>
            </a:r>
            <a:endParaRPr/>
          </a:p>
        </p:txBody>
      </p:sp>
      <p:sp>
        <p:nvSpPr>
          <p:cNvPr id="377" name="Google Shape;377;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holdout method and Used K-Neighbors Classifier to split dataset and classify the type of ‘Primary Crime Type’. (Test size = 0.25)</a:t>
            </a:r>
            <a:endParaRPr/>
          </a:p>
          <a:p>
            <a:pPr indent="-311150" lvl="0" marL="457200" rtl="0" algn="l">
              <a:spcBef>
                <a:spcPts val="0"/>
              </a:spcBef>
              <a:spcAft>
                <a:spcPts val="0"/>
              </a:spcAft>
              <a:buSzPts val="1300"/>
              <a:buChar char="●"/>
            </a:pPr>
            <a:r>
              <a:rPr lang="en"/>
              <a:t>Got a F1 score and accuracy score of 0.0792 and 0.339 respectively.</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Classification</a:t>
            </a:r>
            <a:endParaRPr/>
          </a:p>
        </p:txBody>
      </p:sp>
      <p:pic>
        <p:nvPicPr>
          <p:cNvPr id="383" name="Google Shape;383;p29"/>
          <p:cNvPicPr preferRelativeResize="0"/>
          <p:nvPr/>
        </p:nvPicPr>
        <p:blipFill>
          <a:blip r:embed="rId3">
            <a:alphaModFix/>
          </a:blip>
          <a:stretch>
            <a:fillRect/>
          </a:stretch>
        </p:blipFill>
        <p:spPr>
          <a:xfrm>
            <a:off x="2608813" y="1081150"/>
            <a:ext cx="3926375" cy="4062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Clustering</a:t>
            </a:r>
            <a:endParaRPr/>
          </a:p>
        </p:txBody>
      </p:sp>
      <p:sp>
        <p:nvSpPr>
          <p:cNvPr id="389" name="Google Shape;389;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Clustering, kmeans, k = 9</a:t>
            </a:r>
            <a:endParaRPr/>
          </a:p>
          <a:p>
            <a:pPr indent="-298450" lvl="1" marL="914400" rtl="0" algn="l">
              <a:spcBef>
                <a:spcPts val="0"/>
              </a:spcBef>
              <a:spcAft>
                <a:spcPts val="0"/>
              </a:spcAft>
              <a:buSzPts val="1100"/>
              <a:buChar char="○"/>
            </a:pPr>
            <a:r>
              <a:rPr lang="en" sz="1300"/>
              <a:t>From our clustering we received a silhouette coefficient of 0.38</a:t>
            </a:r>
            <a:endParaRPr sz="1300"/>
          </a:p>
          <a:p>
            <a:pPr indent="-311150" lvl="1" marL="914400" rtl="0" algn="l">
              <a:spcBef>
                <a:spcPts val="0"/>
              </a:spcBef>
              <a:spcAft>
                <a:spcPts val="0"/>
              </a:spcAft>
              <a:buSzPts val="1300"/>
              <a:buChar char="○"/>
            </a:pPr>
            <a:r>
              <a:rPr lang="en" sz="1300"/>
              <a:t>From this we can see that the silhouette coefficient is close to 0 so our clusters are not well matched with their own clusters compared to other clusters</a:t>
            </a:r>
            <a:endParaRPr/>
          </a:p>
          <a:p>
            <a:pPr indent="-311150" lvl="0" marL="457200" rtl="0" algn="l">
              <a:spcBef>
                <a:spcPts val="0"/>
              </a:spcBef>
              <a:spcAft>
                <a:spcPts val="0"/>
              </a:spcAft>
              <a:buSzPts val="1300"/>
              <a:buChar char="●"/>
            </a:pPr>
            <a:r>
              <a:rPr lang="en"/>
              <a:t>From our clustering we received a silhouette coefficient of 0.38</a:t>
            </a:r>
            <a:endParaRPr/>
          </a:p>
          <a:p>
            <a:pPr indent="-311150" lvl="0" marL="457200" rtl="0" algn="l">
              <a:spcBef>
                <a:spcPts val="0"/>
              </a:spcBef>
              <a:spcAft>
                <a:spcPts val="0"/>
              </a:spcAft>
              <a:buSzPts val="1300"/>
              <a:buChar char="●"/>
            </a:pPr>
            <a:r>
              <a:rPr lang="en"/>
              <a:t>From this we can see that the silhouette coefficient is close to 0 so our clusters are not well matched with their own clusters compared to other clusters</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257350" y="248052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Clustering</a:t>
            </a:r>
            <a:endParaRPr/>
          </a:p>
          <a:p>
            <a:pPr indent="0" lvl="0" marL="0" rtl="0" algn="l">
              <a:spcBef>
                <a:spcPts val="0"/>
              </a:spcBef>
              <a:spcAft>
                <a:spcPts val="0"/>
              </a:spcAft>
              <a:buNone/>
            </a:pPr>
            <a:r>
              <a:t/>
            </a:r>
            <a:endParaRPr/>
          </a:p>
        </p:txBody>
      </p:sp>
      <p:pic>
        <p:nvPicPr>
          <p:cNvPr id="395" name="Google Shape;395;p31"/>
          <p:cNvPicPr preferRelativeResize="0"/>
          <p:nvPr/>
        </p:nvPicPr>
        <p:blipFill rotWithShape="1">
          <a:blip r:embed="rId3">
            <a:alphaModFix/>
          </a:blip>
          <a:srcRect b="0" l="7364" r="0" t="6638"/>
          <a:stretch/>
        </p:blipFill>
        <p:spPr>
          <a:xfrm>
            <a:off x="4209600" y="100650"/>
            <a:ext cx="4577499" cy="489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Selection</a:t>
            </a:r>
            <a:endParaRPr/>
          </a:p>
        </p:txBody>
      </p:sp>
      <p:sp>
        <p:nvSpPr>
          <p:cNvPr id="284" name="Google Shape;284;p14"/>
          <p:cNvSpPr txBox="1"/>
          <p:nvPr>
            <p:ph idx="1" type="body"/>
          </p:nvPr>
        </p:nvSpPr>
        <p:spPr>
          <a:xfrm>
            <a:off x="652900" y="1498825"/>
            <a:ext cx="6804000" cy="2256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Char char="●"/>
            </a:pPr>
            <a:r>
              <a:rPr b="1" lang="en" sz="1100">
                <a:latin typeface="Arial"/>
                <a:ea typeface="Arial"/>
                <a:cs typeface="Arial"/>
                <a:sym typeface="Arial"/>
              </a:rPr>
              <a:t>Problem:</a:t>
            </a:r>
            <a:r>
              <a:rPr lang="en" sz="1100">
                <a:latin typeface="Arial"/>
                <a:ea typeface="Arial"/>
                <a:cs typeface="Arial"/>
                <a:sym typeface="Arial"/>
              </a:rPr>
              <a:t> </a:t>
            </a:r>
            <a:r>
              <a:rPr lang="en" sz="1050">
                <a:solidFill>
                  <a:srgbClr val="000000"/>
                </a:solidFill>
                <a:highlight>
                  <a:srgbClr val="FFFFFF"/>
                </a:highlight>
                <a:latin typeface="Arial"/>
                <a:ea typeface="Arial"/>
                <a:cs typeface="Arial"/>
                <a:sym typeface="Arial"/>
              </a:rPr>
              <a:t>Our team will be exploring the Crimes in the Chicago data set while analyzing the crimes that are committed in the community areas of Chicago throughout various times of the day. </a:t>
            </a:r>
            <a:r>
              <a:rPr lang="en" sz="1100">
                <a:solidFill>
                  <a:srgbClr val="000000"/>
                </a:solidFill>
                <a:latin typeface="Arial"/>
                <a:ea typeface="Arial"/>
                <a:cs typeface="Arial"/>
                <a:sym typeface="Arial"/>
              </a:rPr>
              <a:t>We will be using classification and clustering techniques to produce our outputs and create visualizations of what crimes are trending throughout the years.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600"/>
              </a:spcBef>
              <a:spcAft>
                <a:spcPts val="0"/>
              </a:spcAft>
              <a:buSzPts val="1100"/>
              <a:buFont typeface="Arial"/>
              <a:buChar char="●"/>
            </a:pPr>
            <a:r>
              <a:rPr b="1" lang="en" sz="1100">
                <a:latin typeface="Arial"/>
                <a:ea typeface="Arial"/>
                <a:cs typeface="Arial"/>
                <a:sym typeface="Arial"/>
              </a:rPr>
              <a:t>Solution:</a:t>
            </a:r>
            <a:r>
              <a:rPr lang="en" sz="1100">
                <a:latin typeface="Arial"/>
                <a:ea typeface="Arial"/>
                <a:cs typeface="Arial"/>
                <a:sym typeface="Arial"/>
              </a:rPr>
              <a:t> Visualize what crimes are happening in specific community areas and help notify the public of the areas that are the most dangerous depending on time of day and show a general trend of crimes that are happening throughout the year</a:t>
            </a:r>
            <a:endParaRPr sz="1100">
              <a:latin typeface="Arial"/>
              <a:ea typeface="Arial"/>
              <a:cs typeface="Arial"/>
              <a:sym typeface="Arial"/>
            </a:endParaRPr>
          </a:p>
          <a:p>
            <a:pPr indent="0" lvl="0" marL="457200" rtl="0" algn="l">
              <a:spcBef>
                <a:spcPts val="1600"/>
              </a:spcBef>
              <a:spcAft>
                <a:spcPts val="0"/>
              </a:spcAft>
              <a:buNone/>
            </a:pPr>
            <a:r>
              <a:t/>
            </a:r>
            <a:endParaRPr sz="1100">
              <a:latin typeface="Arial"/>
              <a:ea typeface="Arial"/>
              <a:cs typeface="Arial"/>
              <a:sym typeface="Arial"/>
            </a:endParaRPr>
          </a:p>
          <a:p>
            <a:pPr indent="-311150" lvl="0" marL="457200" rtl="0" algn="l">
              <a:spcBef>
                <a:spcPts val="1600"/>
              </a:spcBef>
              <a:spcAft>
                <a:spcPts val="0"/>
              </a:spcAft>
              <a:buSzPts val="1300"/>
              <a:buChar char="●"/>
            </a:pPr>
            <a:r>
              <a:rPr lang="en" sz="1100">
                <a:solidFill>
                  <a:srgbClr val="000000"/>
                </a:solidFill>
                <a:latin typeface="Arial"/>
                <a:ea typeface="Arial"/>
                <a:cs typeface="Arial"/>
                <a:sym typeface="Arial"/>
              </a:rPr>
              <a:t>The datasets we will be using are from the Crimes in Chicago dataset from 2001- 2017. The data is available at </a:t>
            </a:r>
            <a:r>
              <a:rPr lang="en" sz="1100" u="sng">
                <a:solidFill>
                  <a:srgbClr val="1155CC"/>
                </a:solidFill>
                <a:latin typeface="Arial"/>
                <a:ea typeface="Arial"/>
                <a:cs typeface="Arial"/>
                <a:sym typeface="Arial"/>
                <a:hlinkClick r:id="rId3"/>
              </a:rPr>
              <a:t>https://www.kaggle.com/currie32/crimes-in-chicago.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296725" y="47122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Modeling - Clustering</a:t>
            </a:r>
            <a:endParaRPr/>
          </a:p>
          <a:p>
            <a:pPr indent="0" lvl="0" marL="0" rtl="0" algn="l">
              <a:spcBef>
                <a:spcPts val="0"/>
              </a:spcBef>
              <a:spcAft>
                <a:spcPts val="0"/>
              </a:spcAft>
              <a:buNone/>
            </a:pPr>
            <a:r>
              <a:t/>
            </a:r>
            <a:endParaRPr/>
          </a:p>
        </p:txBody>
      </p:sp>
      <p:pic>
        <p:nvPicPr>
          <p:cNvPr id="401" name="Google Shape;401;p32"/>
          <p:cNvPicPr preferRelativeResize="0"/>
          <p:nvPr/>
        </p:nvPicPr>
        <p:blipFill>
          <a:blip r:embed="rId3">
            <a:alphaModFix/>
          </a:blip>
          <a:stretch>
            <a:fillRect/>
          </a:stretch>
        </p:blipFill>
        <p:spPr>
          <a:xfrm>
            <a:off x="2780448" y="1038150"/>
            <a:ext cx="3714775" cy="3889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t>
            </a:r>
            <a:r>
              <a:rPr lang="en"/>
              <a:t>Collection</a:t>
            </a:r>
            <a:endParaRPr/>
          </a:p>
        </p:txBody>
      </p:sp>
      <p:sp>
        <p:nvSpPr>
          <p:cNvPr id="290" name="Google Shape;290;p15"/>
          <p:cNvSpPr txBox="1"/>
          <p:nvPr>
            <p:ph idx="1" type="body"/>
          </p:nvPr>
        </p:nvSpPr>
        <p:spPr>
          <a:xfrm>
            <a:off x="1303800" y="170667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4 CSV files with the Chicago Crime data is obtained from the kaggle platform.</a:t>
            </a:r>
            <a:endParaRPr/>
          </a:p>
          <a:p>
            <a:pPr indent="-311150" lvl="0" marL="457200" rtl="0" algn="l">
              <a:spcBef>
                <a:spcPts val="0"/>
              </a:spcBef>
              <a:spcAft>
                <a:spcPts val="0"/>
              </a:spcAft>
              <a:buSzPts val="1300"/>
              <a:buChar char="●"/>
            </a:pPr>
            <a:r>
              <a:rPr lang="en"/>
              <a:t>When the csv files are merged, more than 7.8 million observations were obtained.</a:t>
            </a:r>
            <a:endParaRPr/>
          </a:p>
          <a:p>
            <a:pPr indent="-311150" lvl="0" marL="457200" rtl="0" algn="l">
              <a:spcBef>
                <a:spcPts val="0"/>
              </a:spcBef>
              <a:spcAft>
                <a:spcPts val="0"/>
              </a:spcAft>
              <a:buSzPts val="1300"/>
              <a:buChar char="●"/>
            </a:pPr>
            <a:r>
              <a:rPr lang="en"/>
              <a:t>Decided to use every 8th observation to create the classification and clustering models.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a:t>
            </a:r>
            <a:endParaRPr/>
          </a:p>
        </p:txBody>
      </p:sp>
      <p:sp>
        <p:nvSpPr>
          <p:cNvPr id="296" name="Google Shape;296;p16"/>
          <p:cNvSpPr txBox="1"/>
          <p:nvPr>
            <p:ph idx="1" type="body"/>
          </p:nvPr>
        </p:nvSpPr>
        <p:spPr>
          <a:xfrm>
            <a:off x="1303800" y="1479950"/>
            <a:ext cx="7030500" cy="308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TimePeriod, Primary Crime Type, Major Section are the columns which are created using the values in ‘Date’, ‘Primary Type’, ‘Community Area’ respectively.</a:t>
            </a:r>
            <a:endParaRPr/>
          </a:p>
          <a:p>
            <a:pPr indent="-311150" lvl="0" marL="457200" rtl="0" algn="l">
              <a:spcBef>
                <a:spcPts val="0"/>
              </a:spcBef>
              <a:spcAft>
                <a:spcPts val="0"/>
              </a:spcAft>
              <a:buSzPts val="1300"/>
              <a:buChar char="●"/>
            </a:pPr>
            <a:r>
              <a:rPr lang="en"/>
              <a:t>For starters, instead of simply having the time stamp in one column, we separated it out so then we can create a new column called ‘TimePeriod’. </a:t>
            </a:r>
            <a:endParaRPr/>
          </a:p>
          <a:p>
            <a:pPr indent="-311150" lvl="0" marL="457200" rtl="0" algn="l">
              <a:spcBef>
                <a:spcPts val="0"/>
              </a:spcBef>
              <a:spcAft>
                <a:spcPts val="0"/>
              </a:spcAft>
              <a:buSzPts val="1300"/>
              <a:buChar char="●"/>
            </a:pPr>
            <a:r>
              <a:rPr lang="en"/>
              <a:t>Handle Missing Values:</a:t>
            </a:r>
            <a:endParaRPr/>
          </a:p>
          <a:p>
            <a:pPr indent="-298450" lvl="1" marL="914400" rtl="0" algn="l">
              <a:spcBef>
                <a:spcPts val="0"/>
              </a:spcBef>
              <a:spcAft>
                <a:spcPts val="0"/>
              </a:spcAft>
              <a:buSzPts val="1100"/>
              <a:buChar char="○"/>
            </a:pPr>
            <a:r>
              <a:rPr lang="en"/>
              <a:t>Only the required varaibles were used from the dataset and they are </a:t>
            </a:r>
            <a:endParaRPr/>
          </a:p>
          <a:p>
            <a:pPr indent="-298450" lvl="2" marL="1371600" rtl="0" algn="l">
              <a:spcBef>
                <a:spcPts val="0"/>
              </a:spcBef>
              <a:spcAft>
                <a:spcPts val="0"/>
              </a:spcAft>
              <a:buSzPts val="1100"/>
              <a:buChar char="■"/>
            </a:pPr>
            <a:r>
              <a:rPr lang="en"/>
              <a:t>(Date, Year, TimePeriod, Primary Crime Type, Arrest, Community Area, District, Major Section, Loc Type)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Exploration</a:t>
            </a:r>
            <a:endParaRPr/>
          </a:p>
        </p:txBody>
      </p:sp>
      <p:pic>
        <p:nvPicPr>
          <p:cNvPr id="302" name="Google Shape;302;p17"/>
          <p:cNvPicPr preferRelativeResize="0"/>
          <p:nvPr/>
        </p:nvPicPr>
        <p:blipFill>
          <a:blip r:embed="rId3">
            <a:alphaModFix/>
          </a:blip>
          <a:stretch>
            <a:fillRect/>
          </a:stretch>
        </p:blipFill>
        <p:spPr>
          <a:xfrm>
            <a:off x="1303800" y="1679550"/>
            <a:ext cx="2734776" cy="2640850"/>
          </a:xfrm>
          <a:prstGeom prst="rect">
            <a:avLst/>
          </a:prstGeom>
          <a:noFill/>
          <a:ln>
            <a:noFill/>
          </a:ln>
        </p:spPr>
      </p:pic>
      <p:pic>
        <p:nvPicPr>
          <p:cNvPr id="303" name="Google Shape;303;p17"/>
          <p:cNvPicPr preferRelativeResize="0"/>
          <p:nvPr/>
        </p:nvPicPr>
        <p:blipFill>
          <a:blip r:embed="rId4">
            <a:alphaModFix/>
          </a:blip>
          <a:stretch>
            <a:fillRect/>
          </a:stretch>
        </p:blipFill>
        <p:spPr>
          <a:xfrm>
            <a:off x="4819275" y="1347000"/>
            <a:ext cx="3735375" cy="3305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Exploration</a:t>
            </a:r>
            <a:endParaRPr/>
          </a:p>
        </p:txBody>
      </p:sp>
      <p:pic>
        <p:nvPicPr>
          <p:cNvPr id="309" name="Google Shape;309;p18"/>
          <p:cNvPicPr preferRelativeResize="0"/>
          <p:nvPr/>
        </p:nvPicPr>
        <p:blipFill>
          <a:blip r:embed="rId3">
            <a:alphaModFix/>
          </a:blip>
          <a:stretch>
            <a:fillRect/>
          </a:stretch>
        </p:blipFill>
        <p:spPr>
          <a:xfrm>
            <a:off x="442475" y="1792725"/>
            <a:ext cx="8362950" cy="257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6" name="Google Shape;316;p19"/>
          <p:cNvPicPr preferRelativeResize="0"/>
          <p:nvPr/>
        </p:nvPicPr>
        <p:blipFill>
          <a:blip r:embed="rId3">
            <a:alphaModFix/>
          </a:blip>
          <a:stretch>
            <a:fillRect/>
          </a:stretch>
        </p:blipFill>
        <p:spPr>
          <a:xfrm>
            <a:off x="315613" y="1951150"/>
            <a:ext cx="8410575" cy="261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3" name="Google Shape;323;p20"/>
          <p:cNvPicPr preferRelativeResize="0"/>
          <p:nvPr/>
        </p:nvPicPr>
        <p:blipFill>
          <a:blip r:embed="rId3">
            <a:alphaModFix/>
          </a:blip>
          <a:stretch>
            <a:fillRect/>
          </a:stretch>
        </p:blipFill>
        <p:spPr>
          <a:xfrm>
            <a:off x="445713" y="1990038"/>
            <a:ext cx="8334375" cy="260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0" name="Google Shape;330;p21"/>
          <p:cNvPicPr preferRelativeResize="0"/>
          <p:nvPr/>
        </p:nvPicPr>
        <p:blipFill>
          <a:blip r:embed="rId3">
            <a:alphaModFix/>
          </a:blip>
          <a:stretch>
            <a:fillRect/>
          </a:stretch>
        </p:blipFill>
        <p:spPr>
          <a:xfrm>
            <a:off x="482438" y="1970213"/>
            <a:ext cx="8543925"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