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ihFE6ZL7wJCof2tO5zh2QBRP3P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fe0c09d9b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fe0c09d9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fe0c09d9b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fe0c09d9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fe0c09d9b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fe0c09d9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fe0c09d9b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7fe0c09d9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fe0c09d9b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7fe0c09d9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7fe0c09d9b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7fe0c09d9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7fe0c09d9b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7fe0c09d9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fe0c09d9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fe0c09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fe0c09d9b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fe0c09d9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fe0c09d9b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fe0c09d9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fe0c09d9b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fe0c09d9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fe0c09d9b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7fe0c09d9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Booking Prediction – Machine Learning Report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rgbClr val="888888"/>
                </a:solidFill>
              </a:rPr>
              <a:t>Dataset Preparation, Model Training &amp; Evaluation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Chaudhry Mustafa Mudasser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fe0c09d9b_0_36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144" name="Google Shape;144;g37fe0c09d9b_0_36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g37fe0c09d9b_0_36" title="second1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576" l="0" r="0" t="7576"/>
          <a:stretch/>
        </p:blipFill>
        <p:spPr>
          <a:xfrm>
            <a:off x="1792288" y="612775"/>
            <a:ext cx="5486400" cy="41147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fe0c09d9b_0_41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 curve</a:t>
            </a:r>
            <a:endParaRPr/>
          </a:p>
        </p:txBody>
      </p:sp>
      <p:sp>
        <p:nvSpPr>
          <p:cNvPr id="151" name="Google Shape;151;g37fe0c09d9b_0_41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g37fe0c09d9b_0_41" title="second 2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235" l="0" r="0" t="7235"/>
          <a:stretch/>
        </p:blipFill>
        <p:spPr>
          <a:xfrm>
            <a:off x="1792288" y="612775"/>
            <a:ext cx="5486400" cy="41147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3: Random Forest (RandomizedSearchCV)</a:t>
            </a:r>
            <a:endParaRPr/>
          </a:p>
        </p:txBody>
      </p:sp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457200" y="1600200"/>
            <a:ext cx="8317500" cy="47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Parameters: {n_estimators=134, max_depth=14, min_samples_leaf=8, min_samples_split=8, max_features=None}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Inner CV F1: 0.8696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(Threshold = 0.40):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0.7888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0.3550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 0.5040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F1: 0.4166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ROC-AUC: 0.7917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fe0c09d9b_1_1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</a:t>
            </a:r>
            <a:endParaRPr/>
          </a:p>
        </p:txBody>
      </p:sp>
      <p:sp>
        <p:nvSpPr>
          <p:cNvPr id="164" name="Google Shape;164;g37fe0c09d9b_1_1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g37fe0c09d9b_1_1" title="model3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576" l="0" r="0" t="7576"/>
          <a:stretch/>
        </p:blipFill>
        <p:spPr>
          <a:xfrm>
            <a:off x="1792288" y="612775"/>
            <a:ext cx="5486400" cy="41147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fe0c09d9b_1_6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 Curve</a:t>
            </a:r>
            <a:endParaRPr/>
          </a:p>
        </p:txBody>
      </p:sp>
      <p:sp>
        <p:nvSpPr>
          <p:cNvPr id="171" name="Google Shape;171;g37fe0c09d9b_1_6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g37fe0c09d9b_1_6" title="model3.1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235" l="0" r="0" t="7235"/>
          <a:stretch/>
        </p:blipFill>
        <p:spPr>
          <a:xfrm>
            <a:off x="1792288" y="612775"/>
            <a:ext cx="5486400" cy="41147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4: Random Forest (Feature Dropped)</a:t>
            </a:r>
            <a:endParaRPr/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457200" y="1600200"/>
            <a:ext cx="8229600" cy="4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6-Fold CV Results: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0.8998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0.9105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 0.8868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F1: 0.8985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ROC-AUC: 0.9648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(Threshold = 0.40):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0.7953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0.3582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 0.4652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F1: 0.4048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ROC-AUC: 0.7873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fe0c09d9b_1_1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184" name="Google Shape;184;g37fe0c09d9b_1_1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g37fe0c09d9b_1_13" title="model 4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576" l="0" r="0" t="7576"/>
          <a:stretch/>
        </p:blipFill>
        <p:spPr>
          <a:xfrm>
            <a:off x="1792288" y="612775"/>
            <a:ext cx="5486400" cy="41147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fe0c09d9b_1_18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 Curve</a:t>
            </a:r>
            <a:endParaRPr/>
          </a:p>
        </p:txBody>
      </p:sp>
      <p:sp>
        <p:nvSpPr>
          <p:cNvPr id="191" name="Google Shape;191;g37fe0c09d9b_1_18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g37fe0c09d9b_1_18" title="model4.1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235" l="0" r="0" t="7235"/>
          <a:stretch/>
        </p:blipFill>
        <p:spPr>
          <a:xfrm>
            <a:off x="1792288" y="612775"/>
            <a:ext cx="5486400" cy="41147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&amp; Selected Model</a:t>
            </a:r>
            <a:endParaRPr/>
          </a:p>
        </p:txBody>
      </p:sp>
      <p:sp>
        <p:nvSpPr>
          <p:cNvPr id="198" name="Google Shape;198;p7"/>
          <p:cNvSpPr txBox="1"/>
          <p:nvPr>
            <p:ph idx="1" type="body"/>
          </p:nvPr>
        </p:nvSpPr>
        <p:spPr>
          <a:xfrm>
            <a:off x="457200" y="1600200"/>
            <a:ext cx="8229600" cy="4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across models at Threshold = 0.40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models showed trade-offs between precision &amp; recall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Model: </a:t>
            </a:r>
            <a:r>
              <a:rPr lang="en-US"/>
              <a:t>Random Forest (Baseline)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 for Threshold 0.40: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Improves recall → captures more true bookings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Keeps precision at an acceptable trade-off.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Maximizes the F1 compared to stricter thresholds.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fe0c09d9b_1_25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Importance</a:t>
            </a:r>
            <a:endParaRPr/>
          </a:p>
        </p:txBody>
      </p:sp>
      <p:sp>
        <p:nvSpPr>
          <p:cNvPr id="204" name="Google Shape;204;g37fe0c09d9b_1_25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g37fe0c09d9b_1_25" title="feature_importance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0000" r="10000" t="0"/>
          <a:stretch/>
        </p:blipFill>
        <p:spPr>
          <a:xfrm>
            <a:off x="1792288" y="612775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100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missing values found in dataset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Encoding applied (</a:t>
            </a:r>
            <a:r>
              <a:rPr lang="en-US"/>
              <a:t>‘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sales_channel</a:t>
            </a:r>
            <a:r>
              <a:rPr lang="en-US"/>
              <a:t>’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/>
              <a:t>‘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trip_type</a:t>
            </a:r>
            <a:r>
              <a:rPr lang="en-US"/>
              <a:t>’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Encoding on </a:t>
            </a:r>
            <a:r>
              <a:rPr lang="en-US"/>
              <a:t>‘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</a:t>
            </a:r>
            <a:r>
              <a:rPr lang="en-US"/>
              <a:t>’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/>
              <a:t>‘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booking_origin</a:t>
            </a:r>
            <a:r>
              <a:rPr lang="en-US"/>
              <a:t>’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entries where encoded mean = 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Observed class imbalance → applied SMOTE + Tomek links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Performed 80/20 train-test split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Insights</a:t>
            </a:r>
            <a:endParaRPr/>
          </a:p>
        </p:txBody>
      </p:sp>
      <p:sp>
        <p:nvSpPr>
          <p:cNvPr id="211" name="Google Shape;211;p8"/>
          <p:cNvSpPr txBox="1"/>
          <p:nvPr>
            <p:ph idx="1" type="body"/>
          </p:nvPr>
        </p:nvSpPr>
        <p:spPr>
          <a:xfrm>
            <a:off x="457200" y="1600200"/>
            <a:ext cx="8121000" cy="4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balancing (SMOTE+Tomek) improved class fairness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Dropping weak features improved metrics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inal Model (Threshold=0.40) balances accuracy &amp; recall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drivers shown in feature importance chart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fe0c09d9b_0_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</a:t>
            </a:r>
            <a:endParaRPr/>
          </a:p>
        </p:txBody>
      </p:sp>
      <p:sp>
        <p:nvSpPr>
          <p:cNvPr id="97" name="Google Shape;97;g37fe0c09d9b_0_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g37fe0c09d9b_0_0" title="corr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369" l="0" r="0" t="6369"/>
          <a:stretch/>
        </p:blipFill>
        <p:spPr>
          <a:xfrm>
            <a:off x="1792288" y="612775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fe0c09d9b_0_1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Distribution</a:t>
            </a:r>
            <a:endParaRPr/>
          </a:p>
        </p:txBody>
      </p:sp>
      <p:pic>
        <p:nvPicPr>
          <p:cNvPr id="104" name="Google Shape;104;g37fe0c09d9b_0_12" title="class_dis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042" r="3051" t="0"/>
          <a:stretch/>
        </p:blipFill>
        <p:spPr>
          <a:xfrm>
            <a:off x="1792288" y="612775"/>
            <a:ext cx="5486400" cy="4114800"/>
          </a:xfrm>
          <a:prstGeom prst="rect">
            <a:avLst/>
          </a:prstGeom>
        </p:spPr>
      </p:pic>
      <p:sp>
        <p:nvSpPr>
          <p:cNvPr id="105" name="Google Shape;105;g37fe0c09d9b_0_1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fe0c09d9b_0_18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</a:t>
            </a:r>
            <a:r>
              <a:rPr lang="en-US"/>
              <a:t>distribution</a:t>
            </a:r>
            <a:r>
              <a:rPr lang="en-US"/>
              <a:t> after Smote+Tomek</a:t>
            </a:r>
            <a:endParaRPr/>
          </a:p>
        </p:txBody>
      </p:sp>
      <p:pic>
        <p:nvPicPr>
          <p:cNvPr id="111" name="Google Shape;111;g37fe0c09d9b_0_18" title="class_dis_after_smote+tomek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042" r="3051" t="0"/>
          <a:stretch/>
        </p:blipFill>
        <p:spPr>
          <a:xfrm>
            <a:off x="1792288" y="612775"/>
            <a:ext cx="5486400" cy="4114800"/>
          </a:xfrm>
          <a:prstGeom prst="rect">
            <a:avLst/>
          </a:prstGeom>
        </p:spPr>
      </p:pic>
      <p:sp>
        <p:nvSpPr>
          <p:cNvPr id="112" name="Google Shape;112;g37fe0c09d9b_0_18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1: Random Forest (Baseline)</a:t>
            </a:r>
            <a:endParaRPr/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457200" y="1600200"/>
            <a:ext cx="82296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6-Fold CV Results: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0.8967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0.8960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 0.8976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F1: 0.8968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ROC-AUC: 0.9647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(Threshold = 0.40):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0.7870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0.3601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 0.5455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F1: 0.4338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ROC-AUC: 0.7942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fe0c09d9b_0_2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124" name="Google Shape;124;g37fe0c09d9b_0_24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g37fe0c09d9b_0_24" title="baseline1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576" l="0" r="0" t="7576"/>
          <a:stretch/>
        </p:blipFill>
        <p:spPr>
          <a:xfrm>
            <a:off x="1792288" y="612775"/>
            <a:ext cx="5486400" cy="41147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fe0c09d9b_0_3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 curve</a:t>
            </a:r>
            <a:endParaRPr/>
          </a:p>
        </p:txBody>
      </p:sp>
      <p:pic>
        <p:nvPicPr>
          <p:cNvPr id="131" name="Google Shape;131;g37fe0c09d9b_0_30" title="baseline2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235" l="0" r="0" t="7235"/>
          <a:stretch/>
        </p:blipFill>
        <p:spPr>
          <a:xfrm>
            <a:off x="1792288" y="612775"/>
            <a:ext cx="5486400" cy="4114799"/>
          </a:xfrm>
          <a:prstGeom prst="rect">
            <a:avLst/>
          </a:prstGeom>
        </p:spPr>
      </p:pic>
      <p:sp>
        <p:nvSpPr>
          <p:cNvPr id="132" name="Google Shape;132;g37fe0c09d9b_0_3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2: Random Forest (Tuned Parameters)</a:t>
            </a:r>
            <a:endParaRPr/>
          </a:p>
        </p:txBody>
      </p:sp>
      <p:sp>
        <p:nvSpPr>
          <p:cNvPr id="138" name="Google Shape;138;p4"/>
          <p:cNvSpPr txBox="1"/>
          <p:nvPr>
            <p:ph idx="1" type="body"/>
          </p:nvPr>
        </p:nvSpPr>
        <p:spPr>
          <a:xfrm>
            <a:off x="457200" y="1600200"/>
            <a:ext cx="8229600" cy="4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6-Fold CV Results: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0.8520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0.8250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 0.8936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F1: 0.8579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ROC-AUC: 0.9406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(Threshold = 0.40):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0.7405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0.3274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 0.6965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F1: 0.4454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ROC-AUC: 0.7854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