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76" r:id="rId7"/>
    <p:sldId id="277" r:id="rId8"/>
    <p:sldId id="278" r:id="rId9"/>
    <p:sldId id="279" r:id="rId10"/>
    <p:sldId id="280" r:id="rId11"/>
    <p:sldId id="281" r:id="rId12"/>
    <p:sldId id="282" r:id="rId13"/>
    <p:sldId id="259" r:id="rId14"/>
    <p:sldId id="258" r:id="rId15"/>
    <p:sldId id="261" r:id="rId16"/>
    <p:sldId id="283" r:id="rId17"/>
    <p:sldId id="284" r:id="rId18"/>
    <p:sldId id="285" r:id="rId19"/>
    <p:sldId id="286" r:id="rId20"/>
    <p:sldId id="287" r:id="rId21"/>
    <p:sldId id="288" r:id="rId22"/>
    <p:sldId id="289" r:id="rId23"/>
    <p:sldId id="275" r:id="rId2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93"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25/04/2025</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25/04/2025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noProof="0" dirty="0"/>
              <a:t>I’ll start with some context and terminology</a:t>
            </a:r>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main question was simple but brutal: are blockchain governance processes actually </a:t>
            </a:r>
            <a:r>
              <a:rPr lang="en-US" dirty="0" err="1"/>
              <a:t>decentralised</a:t>
            </a:r>
            <a:r>
              <a:rPr lang="en-US" dirty="0"/>
              <a:t>, or is that just marketing? And if they aren't, can we </a:t>
            </a:r>
            <a:r>
              <a:rPr lang="en-US" i="1" dirty="0"/>
              <a:t>prove</a:t>
            </a:r>
            <a:r>
              <a:rPr lang="en-US" dirty="0"/>
              <a:t> it using real-world data instead of guesswork?"</a:t>
            </a:r>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scraped GitHub repositories for Bitcoin (BIP), Ethereum (EIP), and Cardano (CIP). Pulling metadata like who commented, who reviewed, and when</a:t>
            </a:r>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12</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distinguish between the different levels of influence exerted through interactions, I applied weighted edges to the network graph. Comments were assigned a base weight of 1, while reviews were given a weight of 5, reflecting their elevated significance in the governance process — as reviews typically represent active moderation, authority, or gatekeeping power, while comments are more casual or advisory in nature. The chosen weights are not empirically derived, but they serve as a simple heuristic to introduce asymmetry reflective of practical influence differences.</a:t>
            </a:r>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13</a:t>
            </a:fld>
            <a:endParaRPr lang="en-GB" noProof="0"/>
          </a:p>
        </p:txBody>
      </p:sp>
    </p:spTree>
    <p:extLst>
      <p:ext uri="{BB962C8B-B14F-4D97-AF65-F5344CB8AC3E}">
        <p14:creationId xmlns:p14="http://schemas.microsoft.com/office/powerpoint/2010/main" val="103020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Ethereum had the liveliest activity. Bitcoin was steady but cliquey. Cardano was very volatile and had spikes of activity and inactivity.</a:t>
            </a:r>
          </a:p>
          <a:p>
            <a:endParaRPr lang="en-US" dirty="0"/>
          </a:p>
          <a:p>
            <a:pPr>
              <a:buNone/>
            </a:pPr>
            <a:r>
              <a:rPr lang="en-US" dirty="0"/>
              <a:t>Bitcoin dominated by a few (esp. </a:t>
            </a:r>
            <a:r>
              <a:rPr lang="en-US" i="1" dirty="0" err="1"/>
              <a:t>luke-jr</a:t>
            </a:r>
            <a:r>
              <a:rPr lang="en-US" dirty="0"/>
              <a:t>)</a:t>
            </a:r>
          </a:p>
          <a:p>
            <a:pPr>
              <a:buNone/>
            </a:pPr>
            <a:r>
              <a:rPr lang="en-US" dirty="0"/>
              <a:t>Ethereum influence spread more evenly</a:t>
            </a:r>
          </a:p>
          <a:p>
            <a:r>
              <a:rPr lang="en-US" dirty="0"/>
              <a:t>Cardano: few heavy hitters during low-activity periods</a:t>
            </a:r>
          </a:p>
          <a:p>
            <a:endParaRPr lang="en-US" dirty="0"/>
          </a:p>
          <a:p>
            <a:pPr>
              <a:buNone/>
            </a:pPr>
            <a:r>
              <a:rPr lang="en-GB" dirty="0"/>
              <a:t>Bitcoin: Consistently high Gini (centralisation)</a:t>
            </a:r>
          </a:p>
          <a:p>
            <a:pPr>
              <a:buNone/>
            </a:pPr>
            <a:r>
              <a:rPr lang="en-GB" dirty="0"/>
              <a:t>Cardano: Volatile Gini (bursts of decentralisation)</a:t>
            </a:r>
          </a:p>
          <a:p>
            <a:r>
              <a:rPr lang="en-GB" dirty="0"/>
              <a:t>Ethereum: Gini dropped over time (better participation)</a:t>
            </a:r>
          </a:p>
          <a:p>
            <a:endParaRPr lang="en-US" dirty="0"/>
          </a:p>
          <a:p>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16</a:t>
            </a:fld>
            <a:endParaRPr lang="en-GB" noProof="0"/>
          </a:p>
        </p:txBody>
      </p:sp>
    </p:spTree>
    <p:extLst>
      <p:ext uri="{BB962C8B-B14F-4D97-AF65-F5344CB8AC3E}">
        <p14:creationId xmlns:p14="http://schemas.microsoft.com/office/powerpoint/2010/main" val="73528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20</a:t>
            </a:fld>
            <a:endParaRPr lang="en-GB"/>
          </a:p>
        </p:txBody>
      </p:sp>
    </p:spTree>
    <p:extLst>
      <p:ext uri="{BB962C8B-B14F-4D97-AF65-F5344CB8AC3E}">
        <p14:creationId xmlns:p14="http://schemas.microsoft.com/office/powerpoint/2010/main" val="170071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a distributed ledger with growing lists of records that are securely linked together via cryptographic hashes. Each block contains a cryptographic hash of the previous block, a timestamp, and transaction data. Since each block contains information about the previous block, they effectively form a chain, with each additional block linking to the ones before it. Consequently, blockchain transactions are resistant to alteration because, once recorded, the data in any given block cannot be changed retroactively without altering all subsequent blocks and obtaining network consensus to accept these changes. </a:t>
            </a:r>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Governance is how blockchains change over time — or at least try to. Ideally, it’s a democratic process. In reality, it can be more like 'whoever codes fastest and yells the loudest on GitHub wins.</a:t>
            </a:r>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4</a:t>
            </a:fld>
            <a:endParaRPr lang="en-GB" noProof="0"/>
          </a:p>
        </p:txBody>
      </p:sp>
    </p:spTree>
    <p:extLst>
      <p:ext uri="{BB962C8B-B14F-4D97-AF65-F5344CB8AC3E}">
        <p14:creationId xmlns:p14="http://schemas.microsoft.com/office/powerpoint/2010/main" val="126128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where developers collaborate — and where all governance activity for many blockchains happens</a:t>
            </a:r>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5</a:t>
            </a:fld>
            <a:endParaRPr lang="en-GB" noProof="0"/>
          </a:p>
        </p:txBody>
      </p:sp>
    </p:spTree>
    <p:extLst>
      <p:ext uri="{BB962C8B-B14F-4D97-AF65-F5344CB8AC3E}">
        <p14:creationId xmlns:p14="http://schemas.microsoft.com/office/powerpoint/2010/main" val="437627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about how power is distributed across various layers. The framework I used — from </a:t>
            </a:r>
            <a:r>
              <a:rPr lang="en-US" dirty="0" err="1"/>
              <a:t>Ovezik</a:t>
            </a:r>
            <a:r>
              <a:rPr lang="en-US" dirty="0"/>
              <a:t> et al. — breaks it into layers like governance etc.</a:t>
            </a:r>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6</a:t>
            </a:fld>
            <a:endParaRPr lang="en-GB" noProof="0"/>
          </a:p>
        </p:txBody>
      </p:sp>
    </p:spTree>
    <p:extLst>
      <p:ext uri="{BB962C8B-B14F-4D97-AF65-F5344CB8AC3E}">
        <p14:creationId xmlns:p14="http://schemas.microsoft.com/office/powerpoint/2010/main" val="1292027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Projects boast about being </a:t>
            </a:r>
            <a:r>
              <a:rPr lang="en-US" dirty="0" err="1"/>
              <a:t>decentralised</a:t>
            </a:r>
            <a:r>
              <a:rPr lang="en-US" dirty="0"/>
              <a:t>, but don’t actually check if they are. My dissertation tries to fill that gap — using real data and network analysis to ask: </a:t>
            </a:r>
            <a:r>
              <a:rPr lang="en-US" i="1" dirty="0"/>
              <a:t>who actually has power here?</a:t>
            </a:r>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7</a:t>
            </a:fld>
            <a:endParaRPr lang="en-GB" noProof="0"/>
          </a:p>
        </p:txBody>
      </p:sp>
    </p:spTree>
    <p:extLst>
      <p:ext uri="{BB962C8B-B14F-4D97-AF65-F5344CB8AC3E}">
        <p14:creationId xmlns:p14="http://schemas.microsoft.com/office/powerpoint/2010/main" val="2267772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work analyzes how contributors interact in governance — who reviews, who comments, who gets ignored. I used centrality metrics to detect influence patterns, and inequality tools to see if these systems were dominated by a few people.</a:t>
            </a:r>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8</a:t>
            </a:fld>
            <a:endParaRPr lang="en-GB" noProof="0"/>
          </a:p>
        </p:txBody>
      </p:sp>
    </p:spTree>
    <p:extLst>
      <p:ext uri="{BB962C8B-B14F-4D97-AF65-F5344CB8AC3E}">
        <p14:creationId xmlns:p14="http://schemas.microsoft.com/office/powerpoint/2010/main" val="1790219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Degree: A measure of how many direct connections a user (or node) has in a network. In the context of blockchain governance, it shows how active or visible someone is — like how many pull requests they comment on or review.</a:t>
            </a:r>
            <a:br>
              <a:rPr lang="en-US" dirty="0"/>
            </a:br>
            <a:r>
              <a:rPr lang="en-US" b="1" dirty="0"/>
              <a:t>Simple version:</a:t>
            </a:r>
            <a:br>
              <a:rPr lang="en-US" dirty="0"/>
            </a:br>
            <a:r>
              <a:rPr lang="en-US" dirty="0"/>
              <a:t>The more people you interact with, the higher your degree centrality. It’s basically measuring how </a:t>
            </a:r>
            <a:r>
              <a:rPr lang="en-US" i="1" dirty="0"/>
              <a:t>loud</a:t>
            </a:r>
            <a:r>
              <a:rPr lang="en-US" dirty="0"/>
              <a:t> you are in the room.</a:t>
            </a:r>
          </a:p>
          <a:p>
            <a:endParaRPr lang="en-US" dirty="0"/>
          </a:p>
          <a:p>
            <a:r>
              <a:rPr lang="en-US" dirty="0"/>
              <a:t>Gini: A number between 0 and 1 that measures inequality in a distribution. 0 means perfect equality (everyone is equally important), and 1 means total inequality (one person is the king of everything).</a:t>
            </a:r>
            <a:br>
              <a:rPr lang="en-US" dirty="0"/>
            </a:br>
            <a:r>
              <a:rPr lang="en-US" b="1" dirty="0"/>
              <a:t>Simple version:</a:t>
            </a:r>
            <a:br>
              <a:rPr lang="en-US" dirty="0"/>
            </a:br>
            <a:r>
              <a:rPr lang="en-US" dirty="0"/>
              <a:t>It's how we measure whether influence in a network is shared or hoarded.</a:t>
            </a:r>
          </a:p>
          <a:p>
            <a:endParaRPr lang="en-US" dirty="0"/>
          </a:p>
          <a:p>
            <a:r>
              <a:rPr lang="en-US" dirty="0"/>
              <a:t>So, to sum up: blockchains promise open governance, but often deliver developer fiefdoms. My project tries to quantify that power — not just claim it. Hopefully this gives you the background needed before we dive into the methods and results.</a:t>
            </a:r>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9</a:t>
            </a:fld>
            <a:endParaRPr lang="en-GB" noProof="0"/>
          </a:p>
        </p:txBody>
      </p:sp>
    </p:spTree>
    <p:extLst>
      <p:ext uri="{BB962C8B-B14F-4D97-AF65-F5344CB8AC3E}">
        <p14:creationId xmlns:p14="http://schemas.microsoft.com/office/powerpoint/2010/main" val="378519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125584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GB" dirty="0"/>
              <a:t>The Decentralisation of Blockchain Governance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GB" dirty="0"/>
              <a:t>Mustafa Tene Nzokou</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GB" dirty="0"/>
              <a:t>My Project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GB" dirty="0"/>
              <a:t>Methodology and Results</a:t>
            </a:r>
          </a:p>
        </p:txBody>
      </p:sp>
    </p:spTree>
    <p:extLst>
      <p:ext uri="{BB962C8B-B14F-4D97-AF65-F5344CB8AC3E}">
        <p14:creationId xmlns:p14="http://schemas.microsoft.com/office/powerpoint/2010/main" val="344679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US" dirty="0"/>
              <a:t>What Was I Trying to Find Out?</a:t>
            </a:r>
            <a:endParaRPr lang="en-GB"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US" dirty="0"/>
              <a:t>How </a:t>
            </a:r>
            <a:r>
              <a:rPr lang="en-US" dirty="0" err="1"/>
              <a:t>decentralised</a:t>
            </a:r>
            <a:r>
              <a:rPr lang="en-US" dirty="0"/>
              <a:t> are blockchain governance processes really?</a:t>
            </a:r>
          </a:p>
          <a:p>
            <a:pPr rtl="0"/>
            <a:r>
              <a:rPr lang="en-US" dirty="0"/>
              <a:t>Can we measure it using open-source contribution data?</a:t>
            </a:r>
          </a:p>
          <a:p>
            <a:pPr rtl="0"/>
            <a:r>
              <a:rPr lang="en-US" dirty="0"/>
              <a:t>Comparative study: Bitcoin, Ethereum, Cardano</a:t>
            </a:r>
            <a:endParaRPr lang="en-GB"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11</a:t>
            </a:fld>
            <a:endParaRPr lang="en-GB"/>
          </a:p>
        </p:txBody>
      </p:sp>
    </p:spTree>
    <p:extLst>
      <p:ext uri="{BB962C8B-B14F-4D97-AF65-F5344CB8AC3E}">
        <p14:creationId xmlns:p14="http://schemas.microsoft.com/office/powerpoint/2010/main" val="163979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US" dirty="0"/>
              <a:t>Where I Got My Data </a:t>
            </a:r>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12</a:t>
            </a:fld>
            <a:endParaRPr lang="en-GB" dirty="0"/>
          </a:p>
        </p:txBody>
      </p:sp>
      <p:sp>
        <p:nvSpPr>
          <p:cNvPr id="10" name="Rectangle 1">
            <a:extLst>
              <a:ext uri="{FF2B5EF4-FFF2-40B4-BE49-F238E27FC236}">
                <a16:creationId xmlns:a16="http://schemas.microsoft.com/office/drawing/2014/main" id="{3D731012-FFEB-9CA0-EA2A-DB809CCEE4DD}"/>
              </a:ext>
            </a:extLst>
          </p:cNvPr>
          <p:cNvSpPr>
            <a:spLocks noGrp="1" noChangeArrowheads="1"/>
          </p:cNvSpPr>
          <p:nvPr>
            <p:ph idx="1"/>
          </p:nvPr>
        </p:nvSpPr>
        <p:spPr bwMode="auto">
          <a:xfrm>
            <a:off x="1032701" y="2697473"/>
            <a:ext cx="854753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Scraped GitHub Improvement Proposal repositories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Pulled metadata: comments, reviews, users,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Custom Python scraper using GitHub API</a:t>
            </a:r>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3C85-A300-18F7-26ED-842CA3264802}"/>
              </a:ext>
            </a:extLst>
          </p:cNvPr>
          <p:cNvSpPr>
            <a:spLocks noGrp="1"/>
          </p:cNvSpPr>
          <p:nvPr>
            <p:ph type="title"/>
          </p:nvPr>
        </p:nvSpPr>
        <p:spPr>
          <a:xfrm>
            <a:off x="1167492" y="381000"/>
            <a:ext cx="9779183" cy="1325563"/>
          </a:xfrm>
        </p:spPr>
        <p:txBody>
          <a:bodyPr anchor="b">
            <a:normAutofit/>
          </a:bodyPr>
          <a:lstStyle/>
          <a:p>
            <a:r>
              <a:rPr lang="en-GB" dirty="0"/>
              <a:t>Turning Data into Graphs</a:t>
            </a:r>
          </a:p>
        </p:txBody>
      </p:sp>
      <p:pic>
        <p:nvPicPr>
          <p:cNvPr id="9" name="Picture 8">
            <a:extLst>
              <a:ext uri="{FF2B5EF4-FFF2-40B4-BE49-F238E27FC236}">
                <a16:creationId xmlns:a16="http://schemas.microsoft.com/office/drawing/2014/main" id="{BD0828FA-0AED-FAE8-4F16-E3C1F0BF0F48}"/>
              </a:ext>
            </a:extLst>
          </p:cNvPr>
          <p:cNvPicPr>
            <a:picLocks noChangeAspect="1"/>
          </p:cNvPicPr>
          <p:nvPr/>
        </p:nvPicPr>
        <p:blipFill>
          <a:blip r:embed="rId3"/>
          <a:stretch>
            <a:fillRect/>
          </a:stretch>
        </p:blipFill>
        <p:spPr>
          <a:xfrm>
            <a:off x="1380402" y="2528203"/>
            <a:ext cx="4237621" cy="2828613"/>
          </a:xfrm>
          <a:prstGeom prst="rect">
            <a:avLst/>
          </a:prstGeom>
          <a:noFill/>
        </p:spPr>
      </p:pic>
      <p:sp>
        <p:nvSpPr>
          <p:cNvPr id="6" name="Slide Number Placeholder 5">
            <a:extLst>
              <a:ext uri="{FF2B5EF4-FFF2-40B4-BE49-F238E27FC236}">
                <a16:creationId xmlns:a16="http://schemas.microsoft.com/office/drawing/2014/main" id="{46C754A4-7693-15BA-D8E7-0D355BF8B63A}"/>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13</a:t>
            </a:fld>
            <a:endParaRPr lang="en-GB" noProof="0"/>
          </a:p>
        </p:txBody>
      </p:sp>
      <p:sp>
        <p:nvSpPr>
          <p:cNvPr id="7" name="Rectangle 1">
            <a:extLst>
              <a:ext uri="{FF2B5EF4-FFF2-40B4-BE49-F238E27FC236}">
                <a16:creationId xmlns:a16="http://schemas.microsoft.com/office/drawing/2014/main" id="{011E6047-8DC5-64C8-BDAC-BB936D616CB0}"/>
              </a:ext>
            </a:extLst>
          </p:cNvPr>
          <p:cNvSpPr>
            <a:spLocks noGrp="1" noChangeArrowheads="1"/>
          </p:cNvSpPr>
          <p:nvPr>
            <p:ph idx="10"/>
          </p:nvPr>
        </p:nvSpPr>
        <p:spPr bwMode="auto">
          <a:xfrm>
            <a:off x="6283235" y="2528203"/>
            <a:ext cx="4663440" cy="28286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Each user = a node</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Interactions (comments, reviews) = edges</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Weighted edges: Reviews = 5 points, Comments = 1 point</a:t>
            </a:r>
          </a:p>
        </p:txBody>
      </p:sp>
      <p:sp>
        <p:nvSpPr>
          <p:cNvPr id="14" name="Content Placeholder 7">
            <a:extLst>
              <a:ext uri="{FF2B5EF4-FFF2-40B4-BE49-F238E27FC236}">
                <a16:creationId xmlns:a16="http://schemas.microsoft.com/office/drawing/2014/main" id="{1E2AF8E3-683C-65A6-1644-16F92B11AE55}"/>
              </a:ext>
            </a:extLst>
          </p:cNvPr>
          <p:cNvSpPr>
            <a:spLocks noGrp="1"/>
          </p:cNvSpPr>
          <p:nvPr>
            <p:ph idx="11"/>
          </p:nvPr>
        </p:nvSpPr>
        <p:spPr>
          <a:xfrm>
            <a:off x="1167493" y="2005689"/>
            <a:ext cx="4663440" cy="522514"/>
          </a:xfrm>
        </p:spPr>
        <p:txBody>
          <a:bodyPr/>
          <a:lstStyle/>
          <a:p>
            <a:r>
              <a:rPr lang="en-US" dirty="0"/>
              <a:t>Ethereum Graph</a:t>
            </a:r>
          </a:p>
        </p:txBody>
      </p:sp>
    </p:spTree>
    <p:extLst>
      <p:ext uri="{BB962C8B-B14F-4D97-AF65-F5344CB8AC3E}">
        <p14:creationId xmlns:p14="http://schemas.microsoft.com/office/powerpoint/2010/main" val="7215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graph of different colored bars&#10;&#10;AI-generated content may be incorrect.">
            <a:extLst>
              <a:ext uri="{FF2B5EF4-FFF2-40B4-BE49-F238E27FC236}">
                <a16:creationId xmlns:a16="http://schemas.microsoft.com/office/drawing/2014/main" id="{45D05D51-2237-6F82-2716-D31AC1432C15}"/>
              </a:ext>
            </a:extLst>
          </p:cNvPr>
          <p:cNvPicPr>
            <a:picLocks noGrp="1" noChangeAspect="1"/>
          </p:cNvPicPr>
          <p:nvPr>
            <p:ph idx="1"/>
          </p:nvPr>
        </p:nvPicPr>
        <p:blipFill>
          <a:blip r:embed="rId2"/>
          <a:stretch>
            <a:fillRect/>
          </a:stretch>
        </p:blipFill>
        <p:spPr>
          <a:xfrm>
            <a:off x="213717" y="974035"/>
            <a:ext cx="11125058" cy="4767881"/>
          </a:xfrm>
        </p:spPr>
      </p:pic>
      <p:sp>
        <p:nvSpPr>
          <p:cNvPr id="6" name="Slide Number Placeholder 5">
            <a:extLst>
              <a:ext uri="{FF2B5EF4-FFF2-40B4-BE49-F238E27FC236}">
                <a16:creationId xmlns:a16="http://schemas.microsoft.com/office/drawing/2014/main" id="{D4288708-7613-E10D-7CA9-907B2D8B8EE4}"/>
              </a:ext>
            </a:extLst>
          </p:cNvPr>
          <p:cNvSpPr>
            <a:spLocks noGrp="1"/>
          </p:cNvSpPr>
          <p:nvPr>
            <p:ph type="sldNum" sz="quarter" idx="4"/>
          </p:nvPr>
        </p:nvSpPr>
        <p:spPr/>
        <p:txBody>
          <a:bodyPr/>
          <a:lstStyle/>
          <a:p>
            <a:pPr rtl="0"/>
            <a:fld id="{294A09A9-5501-47C1-A89A-A340965A2BE2}" type="slidenum">
              <a:rPr lang="en-GB" noProof="0" smtClean="0"/>
              <a:pPr rtl="0"/>
              <a:t>14</a:t>
            </a:fld>
            <a:endParaRPr lang="en-GB" noProof="0"/>
          </a:p>
        </p:txBody>
      </p:sp>
    </p:spTree>
    <p:extLst>
      <p:ext uri="{BB962C8B-B14F-4D97-AF65-F5344CB8AC3E}">
        <p14:creationId xmlns:p14="http://schemas.microsoft.com/office/powerpoint/2010/main" val="211932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7544-B9B2-A118-AD5F-587EF007623C}"/>
              </a:ext>
            </a:extLst>
          </p:cNvPr>
          <p:cNvSpPr>
            <a:spLocks noGrp="1"/>
          </p:cNvSpPr>
          <p:nvPr>
            <p:ph type="title"/>
          </p:nvPr>
        </p:nvSpPr>
        <p:spPr/>
        <p:txBody>
          <a:bodyPr/>
          <a:lstStyle/>
          <a:p>
            <a:r>
              <a:rPr lang="en-GB" dirty="0"/>
              <a:t>How I Measured Influence</a:t>
            </a:r>
          </a:p>
        </p:txBody>
      </p:sp>
      <p:sp>
        <p:nvSpPr>
          <p:cNvPr id="6" name="Slide Number Placeholder 5">
            <a:extLst>
              <a:ext uri="{FF2B5EF4-FFF2-40B4-BE49-F238E27FC236}">
                <a16:creationId xmlns:a16="http://schemas.microsoft.com/office/drawing/2014/main" id="{6E4BBF80-F562-DD9D-F055-BAD55BA54785}"/>
              </a:ext>
            </a:extLst>
          </p:cNvPr>
          <p:cNvSpPr>
            <a:spLocks noGrp="1"/>
          </p:cNvSpPr>
          <p:nvPr>
            <p:ph type="sldNum" sz="quarter" idx="4"/>
          </p:nvPr>
        </p:nvSpPr>
        <p:spPr/>
        <p:txBody>
          <a:bodyPr/>
          <a:lstStyle/>
          <a:p>
            <a:pPr rtl="0"/>
            <a:fld id="{294A09A9-5501-47C1-A89A-A340965A2BE2}" type="slidenum">
              <a:rPr lang="en-GB" noProof="0" smtClean="0"/>
              <a:pPr rtl="0"/>
              <a:t>15</a:t>
            </a:fld>
            <a:endParaRPr lang="en-GB" noProof="0"/>
          </a:p>
        </p:txBody>
      </p:sp>
      <p:sp>
        <p:nvSpPr>
          <p:cNvPr id="10" name="Rectangle 1">
            <a:extLst>
              <a:ext uri="{FF2B5EF4-FFF2-40B4-BE49-F238E27FC236}">
                <a16:creationId xmlns:a16="http://schemas.microsoft.com/office/drawing/2014/main" id="{286B0E0B-8B32-BDE3-A6FA-55E3AC98D8CC}"/>
              </a:ext>
            </a:extLst>
          </p:cNvPr>
          <p:cNvSpPr>
            <a:spLocks noGrp="1" noChangeArrowheads="1"/>
          </p:cNvSpPr>
          <p:nvPr>
            <p:ph idx="1"/>
          </p:nvPr>
        </p:nvSpPr>
        <p:spPr bwMode="auto">
          <a:xfrm>
            <a:off x="1068102" y="3001534"/>
            <a:ext cx="1001402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Degree Centrality:</a:t>
            </a:r>
            <a:r>
              <a:rPr kumimoji="0" lang="en-US" altLang="en-US" sz="2800" b="0" i="0" u="none" strike="noStrike" cap="none" normalizeH="0" baseline="0" dirty="0">
                <a:ln>
                  <a:noFill/>
                </a:ln>
                <a:solidFill>
                  <a:schemeClr val="tx1"/>
                </a:solidFill>
                <a:effectLst/>
                <a:latin typeface="Arial" panose="020B0604020202020204" pitchFamily="34" charset="0"/>
              </a:rPr>
              <a:t> How many people a user interacts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Betweenness Centrality:</a:t>
            </a:r>
            <a:r>
              <a:rPr kumimoji="0" lang="en-US" altLang="en-US" sz="2800" b="0" i="0" u="none" strike="noStrike" cap="none" normalizeH="0" baseline="0" dirty="0">
                <a:ln>
                  <a:noFill/>
                </a:ln>
                <a:solidFill>
                  <a:schemeClr val="tx1"/>
                </a:solidFill>
                <a:effectLst/>
                <a:latin typeface="Arial" panose="020B0604020202020204" pitchFamily="34" charset="0"/>
              </a:rPr>
              <a:t> How often a user connects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Gini Coefficient:</a:t>
            </a:r>
            <a:r>
              <a:rPr kumimoji="0" lang="en-US" altLang="en-US" sz="2800" b="0" i="0" u="none" strike="noStrike" cap="none" normalizeH="0" baseline="0" dirty="0">
                <a:ln>
                  <a:noFill/>
                </a:ln>
                <a:solidFill>
                  <a:schemeClr val="tx1"/>
                </a:solidFill>
                <a:effectLst/>
                <a:latin typeface="Arial" panose="020B0604020202020204" pitchFamily="34" charset="0"/>
              </a:rPr>
              <a:t> Overall inequality of influence</a:t>
            </a:r>
          </a:p>
        </p:txBody>
      </p:sp>
    </p:spTree>
    <p:extLst>
      <p:ext uri="{BB962C8B-B14F-4D97-AF65-F5344CB8AC3E}">
        <p14:creationId xmlns:p14="http://schemas.microsoft.com/office/powerpoint/2010/main" val="364876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CAB5-1A7D-D248-48F4-6FF407670641}"/>
              </a:ext>
            </a:extLst>
          </p:cNvPr>
          <p:cNvSpPr>
            <a:spLocks noGrp="1"/>
          </p:cNvSpPr>
          <p:nvPr>
            <p:ph type="title"/>
          </p:nvPr>
        </p:nvSpPr>
        <p:spPr>
          <a:xfrm>
            <a:off x="1167492" y="381000"/>
            <a:ext cx="9779183" cy="1325563"/>
          </a:xfrm>
        </p:spPr>
        <p:txBody>
          <a:bodyPr anchor="b">
            <a:normAutofit fontScale="90000"/>
          </a:bodyPr>
          <a:lstStyle/>
          <a:p>
            <a:r>
              <a:rPr lang="en-GB" dirty="0"/>
              <a:t>Results – Activity and Centralisation</a:t>
            </a:r>
          </a:p>
        </p:txBody>
      </p:sp>
      <p:pic>
        <p:nvPicPr>
          <p:cNvPr id="11" name="Content Placeholder 10" descr="A close-up of a chart&#10;&#10;AI-generated content may be incorrect.">
            <a:extLst>
              <a:ext uri="{FF2B5EF4-FFF2-40B4-BE49-F238E27FC236}">
                <a16:creationId xmlns:a16="http://schemas.microsoft.com/office/drawing/2014/main" id="{904C1AF6-315F-B1C7-87F6-8DBE88D74757}"/>
              </a:ext>
            </a:extLst>
          </p:cNvPr>
          <p:cNvPicPr>
            <a:picLocks noGrp="1" noChangeAspect="1"/>
          </p:cNvPicPr>
          <p:nvPr>
            <p:ph idx="1"/>
          </p:nvPr>
        </p:nvPicPr>
        <p:blipFill>
          <a:blip r:embed="rId3"/>
          <a:stretch>
            <a:fillRect/>
          </a:stretch>
        </p:blipFill>
        <p:spPr>
          <a:xfrm>
            <a:off x="1167493" y="2438555"/>
            <a:ext cx="9779182" cy="2664827"/>
          </a:xfrm>
          <a:noFill/>
        </p:spPr>
      </p:pic>
      <p:sp>
        <p:nvSpPr>
          <p:cNvPr id="6" name="Slide Number Placeholder 5">
            <a:extLst>
              <a:ext uri="{FF2B5EF4-FFF2-40B4-BE49-F238E27FC236}">
                <a16:creationId xmlns:a16="http://schemas.microsoft.com/office/drawing/2014/main" id="{E3EB3324-A88D-EDAB-8D1F-0E17C35E8907}"/>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16</a:t>
            </a:fld>
            <a:endParaRPr lang="en-GB" noProof="0"/>
          </a:p>
        </p:txBody>
      </p:sp>
    </p:spTree>
    <p:extLst>
      <p:ext uri="{BB962C8B-B14F-4D97-AF65-F5344CB8AC3E}">
        <p14:creationId xmlns:p14="http://schemas.microsoft.com/office/powerpoint/2010/main" val="4259669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67C-75C0-4AAF-CF4A-61F76CBB4091}"/>
              </a:ext>
            </a:extLst>
          </p:cNvPr>
          <p:cNvSpPr>
            <a:spLocks noGrp="1"/>
          </p:cNvSpPr>
          <p:nvPr>
            <p:ph type="title"/>
          </p:nvPr>
        </p:nvSpPr>
        <p:spPr>
          <a:xfrm>
            <a:off x="1167492" y="381000"/>
            <a:ext cx="9779183" cy="1325563"/>
          </a:xfrm>
        </p:spPr>
        <p:txBody>
          <a:bodyPr anchor="b">
            <a:normAutofit/>
          </a:bodyPr>
          <a:lstStyle/>
          <a:p>
            <a:r>
              <a:rPr lang="en-GB" dirty="0"/>
              <a:t>Results – Network Graphs</a:t>
            </a:r>
          </a:p>
        </p:txBody>
      </p:sp>
      <p:pic>
        <p:nvPicPr>
          <p:cNvPr id="9" name="Picture 8" descr="A long stick with blue dots and lines&#10;&#10;AI-generated content may be incorrect.">
            <a:extLst>
              <a:ext uri="{FF2B5EF4-FFF2-40B4-BE49-F238E27FC236}">
                <a16:creationId xmlns:a16="http://schemas.microsoft.com/office/drawing/2014/main" id="{9995F814-2C14-A1E9-892F-2D841211FDF1}"/>
              </a:ext>
            </a:extLst>
          </p:cNvPr>
          <p:cNvPicPr>
            <a:picLocks noChangeAspect="1"/>
          </p:cNvPicPr>
          <p:nvPr/>
        </p:nvPicPr>
        <p:blipFill>
          <a:blip r:embed="rId2"/>
          <a:stretch>
            <a:fillRect/>
          </a:stretch>
        </p:blipFill>
        <p:spPr>
          <a:xfrm>
            <a:off x="1380402" y="2528203"/>
            <a:ext cx="4237621" cy="2828613"/>
          </a:xfrm>
          <a:prstGeom prst="rect">
            <a:avLst/>
          </a:prstGeom>
          <a:noFill/>
        </p:spPr>
      </p:pic>
      <p:sp>
        <p:nvSpPr>
          <p:cNvPr id="6" name="Slide Number Placeholder 5">
            <a:extLst>
              <a:ext uri="{FF2B5EF4-FFF2-40B4-BE49-F238E27FC236}">
                <a16:creationId xmlns:a16="http://schemas.microsoft.com/office/drawing/2014/main" id="{FDB3B9CC-4CD4-A956-D336-3083A3F6E73B}"/>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17</a:t>
            </a:fld>
            <a:endParaRPr lang="en-GB" noProof="0"/>
          </a:p>
        </p:txBody>
      </p:sp>
      <p:sp>
        <p:nvSpPr>
          <p:cNvPr id="7" name="Rectangle 1">
            <a:extLst>
              <a:ext uri="{FF2B5EF4-FFF2-40B4-BE49-F238E27FC236}">
                <a16:creationId xmlns:a16="http://schemas.microsoft.com/office/drawing/2014/main" id="{5F755A09-969B-BE28-F992-7081B54CD801}"/>
              </a:ext>
            </a:extLst>
          </p:cNvPr>
          <p:cNvSpPr>
            <a:spLocks noGrp="1" noChangeArrowheads="1"/>
          </p:cNvSpPr>
          <p:nvPr>
            <p:ph idx="10"/>
          </p:nvPr>
        </p:nvSpPr>
        <p:spPr bwMode="auto">
          <a:xfrm>
            <a:off x="6283235" y="2528203"/>
            <a:ext cx="4663440" cy="28286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Cardano: Central clique with outsiders orbiting</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Bitcoin: Same, but even tighter circle</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rPr>
              <a:t>Ethereum: More web-like, broader contributor base</a:t>
            </a:r>
          </a:p>
        </p:txBody>
      </p:sp>
      <p:sp>
        <p:nvSpPr>
          <p:cNvPr id="14" name="Content Placeholder 7">
            <a:extLst>
              <a:ext uri="{FF2B5EF4-FFF2-40B4-BE49-F238E27FC236}">
                <a16:creationId xmlns:a16="http://schemas.microsoft.com/office/drawing/2014/main" id="{532A59C7-55C5-FBC1-689D-89AF9FD38DC8}"/>
              </a:ext>
            </a:extLst>
          </p:cNvPr>
          <p:cNvSpPr>
            <a:spLocks noGrp="1"/>
          </p:cNvSpPr>
          <p:nvPr>
            <p:ph idx="11"/>
          </p:nvPr>
        </p:nvSpPr>
        <p:spPr>
          <a:xfrm>
            <a:off x="1167493" y="2005689"/>
            <a:ext cx="4663440" cy="522514"/>
          </a:xfrm>
        </p:spPr>
        <p:txBody>
          <a:bodyPr/>
          <a:lstStyle/>
          <a:p>
            <a:r>
              <a:rPr lang="en-US" dirty="0"/>
              <a:t>Ethereum Graph</a:t>
            </a:r>
          </a:p>
        </p:txBody>
      </p:sp>
      <p:sp>
        <p:nvSpPr>
          <p:cNvPr id="16" name="Content Placeholder 8">
            <a:extLst>
              <a:ext uri="{FF2B5EF4-FFF2-40B4-BE49-F238E27FC236}">
                <a16:creationId xmlns:a16="http://schemas.microsoft.com/office/drawing/2014/main" id="{0BA15316-3629-841C-F169-D3249C4368BA}"/>
              </a:ext>
            </a:extLst>
          </p:cNvPr>
          <p:cNvSpPr>
            <a:spLocks noGrp="1"/>
          </p:cNvSpPr>
          <p:nvPr>
            <p:ph idx="12"/>
          </p:nvPr>
        </p:nvSpPr>
        <p:spPr>
          <a:xfrm>
            <a:off x="6283235" y="2005689"/>
            <a:ext cx="4663440" cy="522514"/>
          </a:xfrm>
        </p:spPr>
        <p:txBody>
          <a:bodyPr/>
          <a:lstStyle/>
          <a:p>
            <a:endParaRPr lang="en-US"/>
          </a:p>
        </p:txBody>
      </p:sp>
    </p:spTree>
    <p:extLst>
      <p:ext uri="{BB962C8B-B14F-4D97-AF65-F5344CB8AC3E}">
        <p14:creationId xmlns:p14="http://schemas.microsoft.com/office/powerpoint/2010/main" val="368762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8153-9817-FCAD-1048-DB8114898088}"/>
              </a:ext>
            </a:extLst>
          </p:cNvPr>
          <p:cNvSpPr>
            <a:spLocks noGrp="1"/>
          </p:cNvSpPr>
          <p:nvPr>
            <p:ph type="title"/>
          </p:nvPr>
        </p:nvSpPr>
        <p:spPr/>
        <p:txBody>
          <a:bodyPr/>
          <a:lstStyle/>
          <a:p>
            <a:r>
              <a:rPr lang="en-GB" dirty="0"/>
              <a:t>Results - Summary</a:t>
            </a:r>
          </a:p>
        </p:txBody>
      </p:sp>
      <p:sp>
        <p:nvSpPr>
          <p:cNvPr id="6" name="Slide Number Placeholder 5">
            <a:extLst>
              <a:ext uri="{FF2B5EF4-FFF2-40B4-BE49-F238E27FC236}">
                <a16:creationId xmlns:a16="http://schemas.microsoft.com/office/drawing/2014/main" id="{4194366A-EA3D-43AB-34A9-4221BA652CE5}"/>
              </a:ext>
            </a:extLst>
          </p:cNvPr>
          <p:cNvSpPr>
            <a:spLocks noGrp="1"/>
          </p:cNvSpPr>
          <p:nvPr>
            <p:ph type="sldNum" sz="quarter" idx="4"/>
          </p:nvPr>
        </p:nvSpPr>
        <p:spPr/>
        <p:txBody>
          <a:bodyPr/>
          <a:lstStyle/>
          <a:p>
            <a:pPr rtl="0"/>
            <a:fld id="{294A09A9-5501-47C1-A89A-A340965A2BE2}" type="slidenum">
              <a:rPr lang="en-GB" noProof="0" smtClean="0"/>
              <a:pPr rtl="0"/>
              <a:t>18</a:t>
            </a:fld>
            <a:endParaRPr lang="en-GB" noProof="0"/>
          </a:p>
        </p:txBody>
      </p:sp>
      <p:sp>
        <p:nvSpPr>
          <p:cNvPr id="10" name="Rectangle 1">
            <a:extLst>
              <a:ext uri="{FF2B5EF4-FFF2-40B4-BE49-F238E27FC236}">
                <a16:creationId xmlns:a16="http://schemas.microsoft.com/office/drawing/2014/main" id="{4E98360B-122B-551D-2E37-AA8D939D4B64}"/>
              </a:ext>
            </a:extLst>
          </p:cNvPr>
          <p:cNvSpPr>
            <a:spLocks noGrp="1" noChangeArrowheads="1"/>
          </p:cNvSpPr>
          <p:nvPr>
            <p:ph idx="1"/>
          </p:nvPr>
        </p:nvSpPr>
        <p:spPr bwMode="auto">
          <a:xfrm>
            <a:off x="41297" y="2454881"/>
            <a:ext cx="1210940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Blockchain governance </a:t>
            </a:r>
            <a:r>
              <a:rPr kumimoji="0" lang="en-US" altLang="en-US" sz="2800" b="0" i="1" u="none" strike="noStrike" cap="none" normalizeH="0" baseline="0" dirty="0">
                <a:ln>
                  <a:noFill/>
                </a:ln>
                <a:solidFill>
                  <a:schemeClr val="tx1"/>
                </a:solidFill>
                <a:effectLst/>
                <a:latin typeface="Arial" panose="020B0604020202020204" pitchFamily="34" charset="0"/>
              </a:rPr>
              <a:t>often</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centralises</a:t>
            </a:r>
            <a:r>
              <a:rPr kumimoji="0" lang="en-US" altLang="en-US" sz="2800" b="0" i="0" u="none" strike="noStrike" cap="none" normalizeH="0" baseline="0" dirty="0">
                <a:ln>
                  <a:noFill/>
                </a:ln>
                <a:solidFill>
                  <a:schemeClr val="tx1"/>
                </a:solidFill>
                <a:effectLst/>
                <a:latin typeface="Arial" panose="020B0604020202020204" pitchFamily="34" charset="0"/>
              </a:rPr>
              <a:t> despite the </a:t>
            </a:r>
            <a:r>
              <a:rPr kumimoji="0" lang="en-US" altLang="en-US" sz="2800" b="0" i="0" u="none" strike="noStrike" cap="none" normalizeH="0" baseline="0" dirty="0" err="1">
                <a:ln>
                  <a:noFill/>
                </a:ln>
                <a:solidFill>
                  <a:schemeClr val="tx1"/>
                </a:solidFill>
                <a:effectLst/>
                <a:latin typeface="Arial" panose="020B0604020202020204" pitchFamily="34" charset="0"/>
              </a:rPr>
              <a:t>decentralisation</a:t>
            </a:r>
            <a:r>
              <a:rPr kumimoji="0" lang="en-US" altLang="en-US" sz="2800" b="0" i="0" u="none" strike="noStrike" cap="none" normalizeH="0" baseline="0" dirty="0">
                <a:ln>
                  <a:noFill/>
                </a:ln>
                <a:solidFill>
                  <a:schemeClr val="tx1"/>
                </a:solidFill>
                <a:effectLst/>
                <a:latin typeface="Arial" panose="020B0604020202020204" pitchFamily="34" charset="0"/>
              </a:rPr>
              <a:t> hype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Bitcoin and Cardano are highly vulnerable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Ethereum shows signs of scalable governance</a:t>
            </a:r>
          </a:p>
        </p:txBody>
      </p:sp>
    </p:spTree>
    <p:extLst>
      <p:ext uri="{BB962C8B-B14F-4D97-AF65-F5344CB8AC3E}">
        <p14:creationId xmlns:p14="http://schemas.microsoft.com/office/powerpoint/2010/main" val="25733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7F23-2AF8-B1F7-64A6-9BF8C0A7EB81}"/>
              </a:ext>
            </a:extLst>
          </p:cNvPr>
          <p:cNvSpPr>
            <a:spLocks noGrp="1"/>
          </p:cNvSpPr>
          <p:nvPr>
            <p:ph type="title"/>
          </p:nvPr>
        </p:nvSpPr>
        <p:spPr/>
        <p:txBody>
          <a:bodyPr/>
          <a:lstStyle/>
          <a:p>
            <a:r>
              <a:rPr lang="en-GB" dirty="0"/>
              <a:t>Recap and Conclusion</a:t>
            </a:r>
          </a:p>
        </p:txBody>
      </p:sp>
      <p:sp>
        <p:nvSpPr>
          <p:cNvPr id="3" name="Content Placeholder 2">
            <a:extLst>
              <a:ext uri="{FF2B5EF4-FFF2-40B4-BE49-F238E27FC236}">
                <a16:creationId xmlns:a16="http://schemas.microsoft.com/office/drawing/2014/main" id="{E1D9D895-3C48-2767-17F2-2B90BCCD0100}"/>
              </a:ext>
            </a:extLst>
          </p:cNvPr>
          <p:cNvSpPr>
            <a:spLocks noGrp="1"/>
          </p:cNvSpPr>
          <p:nvPr>
            <p:ph idx="1"/>
          </p:nvPr>
        </p:nvSpPr>
        <p:spPr>
          <a:xfrm>
            <a:off x="457200" y="1706563"/>
            <a:ext cx="5516217" cy="3650253"/>
          </a:xfrm>
        </p:spPr>
        <p:txBody>
          <a:bodyPr/>
          <a:lstStyle/>
          <a:p>
            <a:pPr>
              <a:buNone/>
            </a:pPr>
            <a:r>
              <a:rPr lang="en-US" b="1" dirty="0"/>
              <a:t>Methodology:</a:t>
            </a:r>
          </a:p>
          <a:p>
            <a:pPr>
              <a:buFont typeface="Arial" panose="020B0604020202020204" pitchFamily="34" charset="0"/>
              <a:buChar char="•"/>
            </a:pPr>
            <a:r>
              <a:rPr lang="en-US" b="1" dirty="0"/>
              <a:t>Data Source:</a:t>
            </a:r>
            <a:r>
              <a:rPr lang="en-US" dirty="0"/>
              <a:t> Scraped GitHub repositories (Bitcoin, Ethereum, Cardano) for improvement proposal activity.</a:t>
            </a:r>
          </a:p>
          <a:p>
            <a:pPr>
              <a:buFont typeface="Arial" panose="020B0604020202020204" pitchFamily="34" charset="0"/>
              <a:buChar char="•"/>
            </a:pPr>
            <a:r>
              <a:rPr lang="en-US" b="1" dirty="0"/>
              <a:t>Network Model:</a:t>
            </a:r>
            <a:r>
              <a:rPr lang="en-US" dirty="0"/>
              <a:t> Users = nodes, Comments/Reviews = edges (Reviews weighted heavier).</a:t>
            </a:r>
          </a:p>
          <a:p>
            <a:pPr>
              <a:buFont typeface="Arial" panose="020B0604020202020204" pitchFamily="34" charset="0"/>
              <a:buChar char="•"/>
            </a:pPr>
            <a:r>
              <a:rPr lang="en-US" b="1" dirty="0"/>
              <a:t>Metrics Used:</a:t>
            </a:r>
            <a:endParaRPr lang="en-US" dirty="0"/>
          </a:p>
          <a:p>
            <a:pPr marL="742950" lvl="1" indent="-285750">
              <a:buFont typeface="Arial" panose="020B0604020202020204" pitchFamily="34" charset="0"/>
              <a:buChar char="•"/>
            </a:pPr>
            <a:r>
              <a:rPr lang="en-US" b="1" dirty="0"/>
              <a:t>Degree Centrality:</a:t>
            </a:r>
            <a:r>
              <a:rPr lang="en-US" dirty="0"/>
              <a:t> Who interacts the most.</a:t>
            </a:r>
          </a:p>
          <a:p>
            <a:pPr marL="742950" lvl="1" indent="-285750">
              <a:buFont typeface="Arial" panose="020B0604020202020204" pitchFamily="34" charset="0"/>
              <a:buChar char="•"/>
            </a:pPr>
            <a:r>
              <a:rPr lang="en-US" b="1" dirty="0"/>
              <a:t>Betweenness Centrality:</a:t>
            </a:r>
            <a:r>
              <a:rPr lang="en-US" dirty="0"/>
              <a:t> Who controls connections.</a:t>
            </a:r>
          </a:p>
          <a:p>
            <a:pPr marL="742950" lvl="1" indent="-285750">
              <a:buFont typeface="Arial" panose="020B0604020202020204" pitchFamily="34" charset="0"/>
              <a:buChar char="•"/>
            </a:pPr>
            <a:r>
              <a:rPr lang="en-US" b="1" dirty="0"/>
              <a:t>Gini Coefficient:</a:t>
            </a:r>
            <a:r>
              <a:rPr lang="en-US" dirty="0"/>
              <a:t> How unequal the influence is.</a:t>
            </a:r>
          </a:p>
          <a:p>
            <a:endParaRPr lang="en-GB" dirty="0"/>
          </a:p>
        </p:txBody>
      </p:sp>
      <p:sp>
        <p:nvSpPr>
          <p:cNvPr id="6" name="Slide Number Placeholder 5">
            <a:extLst>
              <a:ext uri="{FF2B5EF4-FFF2-40B4-BE49-F238E27FC236}">
                <a16:creationId xmlns:a16="http://schemas.microsoft.com/office/drawing/2014/main" id="{E9B84916-A849-D364-ABBC-6611C7CEE73F}"/>
              </a:ext>
            </a:extLst>
          </p:cNvPr>
          <p:cNvSpPr>
            <a:spLocks noGrp="1"/>
          </p:cNvSpPr>
          <p:nvPr>
            <p:ph type="sldNum" sz="quarter" idx="4"/>
          </p:nvPr>
        </p:nvSpPr>
        <p:spPr/>
        <p:txBody>
          <a:bodyPr/>
          <a:lstStyle/>
          <a:p>
            <a:pPr rtl="0"/>
            <a:fld id="{294A09A9-5501-47C1-A89A-A340965A2BE2}" type="slidenum">
              <a:rPr lang="en-GB" noProof="0" smtClean="0"/>
              <a:pPr rtl="0"/>
              <a:t>19</a:t>
            </a:fld>
            <a:endParaRPr lang="en-GB" noProof="0"/>
          </a:p>
        </p:txBody>
      </p:sp>
      <p:sp>
        <p:nvSpPr>
          <p:cNvPr id="10" name="TextBox 9">
            <a:extLst>
              <a:ext uri="{FF2B5EF4-FFF2-40B4-BE49-F238E27FC236}">
                <a16:creationId xmlns:a16="http://schemas.microsoft.com/office/drawing/2014/main" id="{391C978B-BFCF-AFEA-58DE-237DB001F50C}"/>
              </a:ext>
            </a:extLst>
          </p:cNvPr>
          <p:cNvSpPr txBox="1"/>
          <p:nvPr/>
        </p:nvSpPr>
        <p:spPr>
          <a:xfrm>
            <a:off x="6096000" y="1706564"/>
            <a:ext cx="5736889" cy="3416320"/>
          </a:xfrm>
          <a:prstGeom prst="rect">
            <a:avLst/>
          </a:prstGeom>
          <a:noFill/>
        </p:spPr>
        <p:txBody>
          <a:bodyPr wrap="square" rtlCol="0">
            <a:spAutoFit/>
          </a:bodyPr>
          <a:lstStyle/>
          <a:p>
            <a:pPr>
              <a:buNone/>
            </a:pPr>
            <a:r>
              <a:rPr lang="en-US" b="1" dirty="0"/>
              <a:t>Results:</a:t>
            </a:r>
          </a:p>
          <a:p>
            <a:pPr>
              <a:buFont typeface="Arial" panose="020B0604020202020204" pitchFamily="34" charset="0"/>
              <a:buChar char="•"/>
            </a:pPr>
            <a:r>
              <a:rPr lang="en-US" b="1" dirty="0"/>
              <a:t>Bitcoin:</a:t>
            </a:r>
            <a:r>
              <a:rPr lang="en-US" dirty="0"/>
              <a:t> </a:t>
            </a:r>
            <a:r>
              <a:rPr lang="en-US" dirty="0" err="1"/>
              <a:t>Centralised</a:t>
            </a:r>
            <a:r>
              <a:rPr lang="en-US" dirty="0"/>
              <a:t> clique; a few users dominate governance.</a:t>
            </a:r>
          </a:p>
          <a:p>
            <a:pPr>
              <a:buFont typeface="Arial" panose="020B0604020202020204" pitchFamily="34" charset="0"/>
              <a:buChar char="•"/>
            </a:pPr>
            <a:r>
              <a:rPr lang="en-US" b="1" dirty="0"/>
              <a:t>Cardano:</a:t>
            </a:r>
            <a:r>
              <a:rPr lang="en-US" dirty="0"/>
              <a:t> Fluctuating </a:t>
            </a:r>
            <a:r>
              <a:rPr lang="en-US" dirty="0" err="1"/>
              <a:t>centralisation</a:t>
            </a:r>
            <a:r>
              <a:rPr lang="en-US" dirty="0"/>
              <a:t>; bursts of activity but fragile participation.</a:t>
            </a:r>
          </a:p>
          <a:p>
            <a:pPr>
              <a:buFont typeface="Arial" panose="020B0604020202020204" pitchFamily="34" charset="0"/>
              <a:buChar char="•"/>
            </a:pPr>
            <a:r>
              <a:rPr lang="en-US" b="1" dirty="0"/>
              <a:t>Ethereum:</a:t>
            </a:r>
            <a:r>
              <a:rPr lang="en-US" dirty="0"/>
              <a:t> Broad, resilient network; </a:t>
            </a:r>
            <a:r>
              <a:rPr lang="en-US" dirty="0" err="1"/>
              <a:t>decentralisation</a:t>
            </a:r>
            <a:r>
              <a:rPr lang="en-US" dirty="0"/>
              <a:t> improving over time.</a:t>
            </a:r>
          </a:p>
          <a:p>
            <a:pPr>
              <a:buFont typeface="Arial" panose="020B0604020202020204" pitchFamily="34" charset="0"/>
              <a:buChar char="•"/>
            </a:pPr>
            <a:r>
              <a:rPr lang="en-US" b="1" dirty="0"/>
              <a:t>Overall:</a:t>
            </a:r>
            <a:endParaRPr lang="en-US" dirty="0"/>
          </a:p>
          <a:p>
            <a:pPr marL="742950" lvl="1" indent="-285750">
              <a:buFont typeface="Arial" panose="020B0604020202020204" pitchFamily="34" charset="0"/>
              <a:buChar char="•"/>
            </a:pPr>
            <a:r>
              <a:rPr lang="en-US" dirty="0" err="1"/>
              <a:t>Decentralisation</a:t>
            </a:r>
            <a:r>
              <a:rPr lang="en-US" dirty="0"/>
              <a:t> is </a:t>
            </a:r>
            <a:r>
              <a:rPr lang="en-US" b="1" dirty="0"/>
              <a:t>not guaranteed</a:t>
            </a:r>
            <a:r>
              <a:rPr lang="en-US" dirty="0"/>
              <a:t>.</a:t>
            </a:r>
          </a:p>
          <a:p>
            <a:pPr marL="742950" lvl="1" indent="-285750">
              <a:buFont typeface="Arial" panose="020B0604020202020204" pitchFamily="34" charset="0"/>
              <a:buChar char="•"/>
            </a:pPr>
            <a:r>
              <a:rPr lang="en-US" dirty="0"/>
              <a:t>Governance can </a:t>
            </a:r>
            <a:r>
              <a:rPr lang="en-US" b="1" dirty="0"/>
              <a:t>re-</a:t>
            </a:r>
            <a:r>
              <a:rPr lang="en-US" b="1" dirty="0" err="1"/>
              <a:t>centralise</a:t>
            </a:r>
            <a:r>
              <a:rPr lang="en-US" b="1" dirty="0"/>
              <a:t> easily</a:t>
            </a:r>
            <a:r>
              <a:rPr lang="en-US" dirty="0"/>
              <a:t> without active community engagement.</a:t>
            </a:r>
          </a:p>
          <a:p>
            <a:endParaRPr lang="en-GB" dirty="0"/>
          </a:p>
        </p:txBody>
      </p:sp>
    </p:spTree>
    <p:extLst>
      <p:ext uri="{BB962C8B-B14F-4D97-AF65-F5344CB8AC3E}">
        <p14:creationId xmlns:p14="http://schemas.microsoft.com/office/powerpoint/2010/main" val="327589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GB" dirty="0"/>
              <a:t>What is Blockchain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3834275" cy="3366815"/>
          </a:xfrm>
        </p:spPr>
        <p:txBody>
          <a:bodyPr vert="horz" lIns="91440" tIns="45720" rIns="91440" bIns="45720" rtlCol="0" anchor="t">
            <a:normAutofit/>
          </a:bodyPr>
          <a:lstStyle/>
          <a:p>
            <a:pPr>
              <a:buFont typeface="Arial" panose="020B0604020202020204" pitchFamily="34" charset="0"/>
              <a:buChar char="•"/>
            </a:pPr>
            <a:r>
              <a:rPr lang="en-US" dirty="0"/>
              <a:t>Distributed digital ledger</a:t>
            </a:r>
          </a:p>
          <a:p>
            <a:pPr>
              <a:buFont typeface="Arial" panose="020B0604020202020204" pitchFamily="34" charset="0"/>
              <a:buChar char="•"/>
            </a:pPr>
            <a:r>
              <a:rPr lang="en-US" dirty="0"/>
              <a:t>Peer-to-peer, no central authority</a:t>
            </a:r>
          </a:p>
          <a:p>
            <a:pPr>
              <a:buFont typeface="Arial" panose="020B0604020202020204" pitchFamily="34" charset="0"/>
              <a:buChar char="•"/>
            </a:pPr>
            <a:r>
              <a:rPr lang="en-US" dirty="0"/>
              <a:t>Immutable and transparent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a:t>2</a:t>
            </a:fld>
            <a:endParaRPr lang="en-GB"/>
          </a:p>
        </p:txBody>
      </p:sp>
      <p:pic>
        <p:nvPicPr>
          <p:cNvPr id="7" name="Picture 6">
            <a:extLst>
              <a:ext uri="{FF2B5EF4-FFF2-40B4-BE49-F238E27FC236}">
                <a16:creationId xmlns:a16="http://schemas.microsoft.com/office/drawing/2014/main" id="{F8666A03-FD5F-05AE-CBF2-636BD6D31AA1}"/>
              </a:ext>
            </a:extLst>
          </p:cNvPr>
          <p:cNvPicPr>
            <a:picLocks noChangeAspect="1"/>
          </p:cNvPicPr>
          <p:nvPr/>
        </p:nvPicPr>
        <p:blipFill>
          <a:blip r:embed="rId3"/>
          <a:stretch>
            <a:fillRect/>
          </a:stretch>
        </p:blipFill>
        <p:spPr>
          <a:xfrm>
            <a:off x="4796933" y="1947357"/>
            <a:ext cx="7014066" cy="3507033"/>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r>
              <a:rPr lang="en-GB" dirty="0"/>
              <a:t>Any questions?</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2443-D15B-3556-CB20-1329ECABA211}"/>
              </a:ext>
            </a:extLst>
          </p:cNvPr>
          <p:cNvSpPr>
            <a:spLocks noGrp="1"/>
          </p:cNvSpPr>
          <p:nvPr>
            <p:ph type="title"/>
          </p:nvPr>
        </p:nvSpPr>
        <p:spPr>
          <a:xfrm>
            <a:off x="1167492" y="381000"/>
            <a:ext cx="9779183" cy="1325563"/>
          </a:xfrm>
        </p:spPr>
        <p:txBody>
          <a:bodyPr anchor="b">
            <a:normAutofit/>
          </a:bodyPr>
          <a:lstStyle/>
          <a:p>
            <a:r>
              <a:rPr lang="en-GB" dirty="0"/>
              <a:t>What are Tokens</a:t>
            </a:r>
          </a:p>
        </p:txBody>
      </p:sp>
      <p:pic>
        <p:nvPicPr>
          <p:cNvPr id="7" name="Picture 6">
            <a:extLst>
              <a:ext uri="{FF2B5EF4-FFF2-40B4-BE49-F238E27FC236}">
                <a16:creationId xmlns:a16="http://schemas.microsoft.com/office/drawing/2014/main" id="{498FBDE8-897D-CDEF-B5EB-6B3621FF87BD}"/>
              </a:ext>
            </a:extLst>
          </p:cNvPr>
          <p:cNvPicPr>
            <a:picLocks noChangeAspect="1"/>
          </p:cNvPicPr>
          <p:nvPr/>
        </p:nvPicPr>
        <p:blipFill>
          <a:blip r:embed="rId2"/>
          <a:stretch>
            <a:fillRect/>
          </a:stretch>
        </p:blipFill>
        <p:spPr>
          <a:xfrm>
            <a:off x="1167493" y="2630917"/>
            <a:ext cx="4663440" cy="2623184"/>
          </a:xfrm>
          <a:prstGeom prst="rect">
            <a:avLst/>
          </a:prstGeom>
          <a:noFill/>
        </p:spPr>
      </p:pic>
      <p:sp>
        <p:nvSpPr>
          <p:cNvPr id="6" name="Slide Number Placeholder 5">
            <a:extLst>
              <a:ext uri="{FF2B5EF4-FFF2-40B4-BE49-F238E27FC236}">
                <a16:creationId xmlns:a16="http://schemas.microsoft.com/office/drawing/2014/main" id="{8799E270-BA9B-2EB1-AED8-4F84F0D8B98E}"/>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3</a:t>
            </a:fld>
            <a:endParaRPr lang="en-GB" noProof="0"/>
          </a:p>
        </p:txBody>
      </p:sp>
      <p:sp>
        <p:nvSpPr>
          <p:cNvPr id="3" name="Content Placeholder 2">
            <a:extLst>
              <a:ext uri="{FF2B5EF4-FFF2-40B4-BE49-F238E27FC236}">
                <a16:creationId xmlns:a16="http://schemas.microsoft.com/office/drawing/2014/main" id="{AFB4CD12-B1AF-9EFE-F7C7-5057521A41D3}"/>
              </a:ext>
            </a:extLst>
          </p:cNvPr>
          <p:cNvSpPr>
            <a:spLocks noGrp="1"/>
          </p:cNvSpPr>
          <p:nvPr>
            <p:ph idx="10"/>
          </p:nvPr>
        </p:nvSpPr>
        <p:spPr>
          <a:xfrm>
            <a:off x="6283235" y="2528203"/>
            <a:ext cx="4663440" cy="2828613"/>
          </a:xfrm>
        </p:spPr>
        <p:txBody>
          <a:bodyPr>
            <a:normAutofit/>
          </a:bodyPr>
          <a:lstStyle/>
          <a:p>
            <a:pPr>
              <a:buFont typeface="Arial" panose="020B0604020202020204" pitchFamily="34" charset="0"/>
              <a:buChar char="•"/>
            </a:pPr>
            <a:r>
              <a:rPr lang="en-US" dirty="0"/>
              <a:t>A unit of value on a blockchain</a:t>
            </a:r>
          </a:p>
          <a:p>
            <a:pPr>
              <a:buFont typeface="Arial" panose="020B0604020202020204" pitchFamily="34" charset="0"/>
              <a:buChar char="•"/>
            </a:pPr>
            <a:r>
              <a:rPr lang="en-US" dirty="0"/>
              <a:t>Used for payments, governance, access</a:t>
            </a:r>
          </a:p>
          <a:p>
            <a:endParaRPr lang="en-GB" dirty="0"/>
          </a:p>
        </p:txBody>
      </p:sp>
    </p:spTree>
    <p:extLst>
      <p:ext uri="{BB962C8B-B14F-4D97-AF65-F5344CB8AC3E}">
        <p14:creationId xmlns:p14="http://schemas.microsoft.com/office/powerpoint/2010/main" val="210155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C3ED-E932-A15D-1EEB-932EF846A968}"/>
              </a:ext>
            </a:extLst>
          </p:cNvPr>
          <p:cNvSpPr>
            <a:spLocks noGrp="1"/>
          </p:cNvSpPr>
          <p:nvPr>
            <p:ph type="title"/>
          </p:nvPr>
        </p:nvSpPr>
        <p:spPr>
          <a:xfrm>
            <a:off x="1167492" y="381000"/>
            <a:ext cx="9779183" cy="1325563"/>
          </a:xfrm>
        </p:spPr>
        <p:txBody>
          <a:bodyPr anchor="b">
            <a:normAutofit/>
          </a:bodyPr>
          <a:lstStyle/>
          <a:p>
            <a:r>
              <a:rPr lang="en-GB" dirty="0"/>
              <a:t>What is Governance</a:t>
            </a:r>
          </a:p>
        </p:txBody>
      </p:sp>
      <p:pic>
        <p:nvPicPr>
          <p:cNvPr id="8" name="Picture 7" descr="A diagram of a different type of text">
            <a:extLst>
              <a:ext uri="{FF2B5EF4-FFF2-40B4-BE49-F238E27FC236}">
                <a16:creationId xmlns:a16="http://schemas.microsoft.com/office/drawing/2014/main" id="{A084F106-50BC-428C-6DF7-2647F5F07A42}"/>
              </a:ext>
            </a:extLst>
          </p:cNvPr>
          <p:cNvPicPr>
            <a:picLocks noChangeAspect="1"/>
          </p:cNvPicPr>
          <p:nvPr/>
        </p:nvPicPr>
        <p:blipFill>
          <a:blip r:embed="rId3"/>
          <a:stretch>
            <a:fillRect/>
          </a:stretch>
        </p:blipFill>
        <p:spPr>
          <a:xfrm>
            <a:off x="1167493" y="3312945"/>
            <a:ext cx="4663440" cy="1259129"/>
          </a:xfrm>
          <a:prstGeom prst="rect">
            <a:avLst/>
          </a:prstGeom>
          <a:noFill/>
        </p:spPr>
      </p:pic>
      <p:sp>
        <p:nvSpPr>
          <p:cNvPr id="6" name="Slide Number Placeholder 5">
            <a:extLst>
              <a:ext uri="{FF2B5EF4-FFF2-40B4-BE49-F238E27FC236}">
                <a16:creationId xmlns:a16="http://schemas.microsoft.com/office/drawing/2014/main" id="{D41B9317-D70D-84E2-45F6-23C3B5CB7AB4}"/>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4</a:t>
            </a:fld>
            <a:endParaRPr lang="en-GB" noProof="0"/>
          </a:p>
        </p:txBody>
      </p:sp>
      <p:sp>
        <p:nvSpPr>
          <p:cNvPr id="3" name="Content Placeholder 2">
            <a:extLst>
              <a:ext uri="{FF2B5EF4-FFF2-40B4-BE49-F238E27FC236}">
                <a16:creationId xmlns:a16="http://schemas.microsoft.com/office/drawing/2014/main" id="{17DEAB56-8725-4258-8AB0-B0112DAAA243}"/>
              </a:ext>
            </a:extLst>
          </p:cNvPr>
          <p:cNvSpPr>
            <a:spLocks noGrp="1"/>
          </p:cNvSpPr>
          <p:nvPr>
            <p:ph idx="10"/>
          </p:nvPr>
        </p:nvSpPr>
        <p:spPr>
          <a:xfrm>
            <a:off x="6283235" y="2528203"/>
            <a:ext cx="4663440" cy="2828613"/>
          </a:xfrm>
        </p:spPr>
        <p:txBody>
          <a:bodyPr>
            <a:normAutofit/>
          </a:bodyPr>
          <a:lstStyle/>
          <a:p>
            <a:pPr>
              <a:buFont typeface="Arial" panose="020B0604020202020204" pitchFamily="34" charset="0"/>
              <a:buChar char="•"/>
            </a:pPr>
            <a:r>
              <a:rPr lang="en-US" dirty="0"/>
              <a:t>Changes proposed and reviewed through improvement proposals</a:t>
            </a:r>
          </a:p>
          <a:p>
            <a:pPr>
              <a:buFont typeface="Arial" panose="020B0604020202020204" pitchFamily="34" charset="0"/>
              <a:buChar char="•"/>
            </a:pPr>
            <a:r>
              <a:rPr lang="en-US" dirty="0"/>
              <a:t>BIPs (Bitcoin), EIPs (Ethereum), CIPs (Cardano)</a:t>
            </a:r>
          </a:p>
          <a:p>
            <a:pPr>
              <a:buFont typeface="Arial" panose="020B0604020202020204" pitchFamily="34" charset="0"/>
              <a:buChar char="•"/>
            </a:pPr>
            <a:r>
              <a:rPr lang="en-US" dirty="0"/>
              <a:t>Ideally </a:t>
            </a:r>
            <a:r>
              <a:rPr lang="en-US" dirty="0" err="1"/>
              <a:t>decentralised</a:t>
            </a:r>
            <a:r>
              <a:rPr lang="en-US" dirty="0"/>
              <a:t>, often </a:t>
            </a:r>
            <a:r>
              <a:rPr lang="en-US" dirty="0" err="1"/>
              <a:t>centralised</a:t>
            </a:r>
            <a:r>
              <a:rPr lang="en-US" dirty="0"/>
              <a:t> in practice </a:t>
            </a:r>
          </a:p>
        </p:txBody>
      </p:sp>
      <p:sp>
        <p:nvSpPr>
          <p:cNvPr id="9" name="TextBox 8">
            <a:extLst>
              <a:ext uri="{FF2B5EF4-FFF2-40B4-BE49-F238E27FC236}">
                <a16:creationId xmlns:a16="http://schemas.microsoft.com/office/drawing/2014/main" id="{2584FB96-9DE1-8B55-F950-5F3F2BBC7284}"/>
              </a:ext>
            </a:extLst>
          </p:cNvPr>
          <p:cNvSpPr txBox="1"/>
          <p:nvPr/>
        </p:nvSpPr>
        <p:spPr>
          <a:xfrm>
            <a:off x="1316736" y="2606040"/>
            <a:ext cx="2955809" cy="369332"/>
          </a:xfrm>
          <a:prstGeom prst="rect">
            <a:avLst/>
          </a:prstGeom>
          <a:noFill/>
        </p:spPr>
        <p:txBody>
          <a:bodyPr wrap="none" rtlCol="0">
            <a:spAutoFit/>
          </a:bodyPr>
          <a:lstStyle/>
          <a:p>
            <a:r>
              <a:rPr lang="en-GB" dirty="0"/>
              <a:t>Bitcoin governance process:</a:t>
            </a:r>
          </a:p>
        </p:txBody>
      </p:sp>
    </p:spTree>
    <p:extLst>
      <p:ext uri="{BB962C8B-B14F-4D97-AF65-F5344CB8AC3E}">
        <p14:creationId xmlns:p14="http://schemas.microsoft.com/office/powerpoint/2010/main" val="386337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A52D-C839-F28C-A952-9A7EBF1ED4D2}"/>
              </a:ext>
            </a:extLst>
          </p:cNvPr>
          <p:cNvSpPr>
            <a:spLocks noGrp="1"/>
          </p:cNvSpPr>
          <p:nvPr>
            <p:ph type="title"/>
          </p:nvPr>
        </p:nvSpPr>
        <p:spPr>
          <a:xfrm>
            <a:off x="1167492" y="381000"/>
            <a:ext cx="9779183" cy="1325563"/>
          </a:xfrm>
        </p:spPr>
        <p:txBody>
          <a:bodyPr anchor="b">
            <a:normAutofit/>
          </a:bodyPr>
          <a:lstStyle/>
          <a:p>
            <a:r>
              <a:rPr lang="en-GB" dirty="0"/>
              <a:t>The Role of GitHub</a:t>
            </a:r>
          </a:p>
        </p:txBody>
      </p:sp>
      <p:pic>
        <p:nvPicPr>
          <p:cNvPr id="7" name="Picture 6">
            <a:extLst>
              <a:ext uri="{FF2B5EF4-FFF2-40B4-BE49-F238E27FC236}">
                <a16:creationId xmlns:a16="http://schemas.microsoft.com/office/drawing/2014/main" id="{CAD9101B-C47D-25B2-1BA5-94BD81E1E9FC}"/>
              </a:ext>
            </a:extLst>
          </p:cNvPr>
          <p:cNvPicPr>
            <a:picLocks noChangeAspect="1"/>
          </p:cNvPicPr>
          <p:nvPr/>
        </p:nvPicPr>
        <p:blipFill>
          <a:blip r:embed="rId3"/>
          <a:srcRect l="1835" r="7075" b="-1"/>
          <a:stretch/>
        </p:blipFill>
        <p:spPr>
          <a:xfrm>
            <a:off x="1167493" y="2528203"/>
            <a:ext cx="4663440" cy="2828613"/>
          </a:xfrm>
          <a:prstGeom prst="rect">
            <a:avLst/>
          </a:prstGeom>
          <a:noFill/>
        </p:spPr>
      </p:pic>
      <p:sp>
        <p:nvSpPr>
          <p:cNvPr id="6" name="Slide Number Placeholder 5">
            <a:extLst>
              <a:ext uri="{FF2B5EF4-FFF2-40B4-BE49-F238E27FC236}">
                <a16:creationId xmlns:a16="http://schemas.microsoft.com/office/drawing/2014/main" id="{C2F7AEAE-5227-C37F-6613-FCA9CA5CC6D0}"/>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5</a:t>
            </a:fld>
            <a:endParaRPr lang="en-GB" noProof="0"/>
          </a:p>
        </p:txBody>
      </p:sp>
      <p:sp>
        <p:nvSpPr>
          <p:cNvPr id="3" name="Content Placeholder 2">
            <a:extLst>
              <a:ext uri="{FF2B5EF4-FFF2-40B4-BE49-F238E27FC236}">
                <a16:creationId xmlns:a16="http://schemas.microsoft.com/office/drawing/2014/main" id="{DF28C511-35C6-0141-A5AC-4E17F654A482}"/>
              </a:ext>
            </a:extLst>
          </p:cNvPr>
          <p:cNvSpPr>
            <a:spLocks noGrp="1"/>
          </p:cNvSpPr>
          <p:nvPr>
            <p:ph idx="10"/>
          </p:nvPr>
        </p:nvSpPr>
        <p:spPr>
          <a:xfrm>
            <a:off x="6283235" y="2528203"/>
            <a:ext cx="4663440" cy="2828613"/>
          </a:xfrm>
        </p:spPr>
        <p:txBody>
          <a:bodyPr>
            <a:normAutofit/>
          </a:bodyPr>
          <a:lstStyle/>
          <a:p>
            <a:pPr>
              <a:buFont typeface="Arial" panose="020B0604020202020204" pitchFamily="34" charset="0"/>
              <a:buChar char="•"/>
            </a:pPr>
            <a:r>
              <a:rPr lang="en-US" dirty="0"/>
              <a:t>Online code collaboration platform</a:t>
            </a:r>
          </a:p>
          <a:p>
            <a:pPr>
              <a:buFont typeface="Arial" panose="020B0604020202020204" pitchFamily="34" charset="0"/>
              <a:buChar char="•"/>
            </a:pPr>
            <a:r>
              <a:rPr lang="en-US" dirty="0"/>
              <a:t>Hosts and tracks governance activity</a:t>
            </a:r>
          </a:p>
          <a:p>
            <a:pPr>
              <a:buFont typeface="Arial" panose="020B0604020202020204" pitchFamily="34" charset="0"/>
              <a:buChar char="•"/>
            </a:pPr>
            <a:r>
              <a:rPr lang="en-US" dirty="0"/>
              <a:t>Interactions = pull requests, comments, reviews </a:t>
            </a:r>
          </a:p>
        </p:txBody>
      </p:sp>
    </p:spTree>
    <p:extLst>
      <p:ext uri="{BB962C8B-B14F-4D97-AF65-F5344CB8AC3E}">
        <p14:creationId xmlns:p14="http://schemas.microsoft.com/office/powerpoint/2010/main" val="40510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8479-79C9-7FE8-C24A-7A72C804A2B9}"/>
              </a:ext>
            </a:extLst>
          </p:cNvPr>
          <p:cNvSpPr>
            <a:spLocks noGrp="1"/>
          </p:cNvSpPr>
          <p:nvPr>
            <p:ph type="title"/>
          </p:nvPr>
        </p:nvSpPr>
        <p:spPr>
          <a:xfrm>
            <a:off x="1167492" y="381000"/>
            <a:ext cx="9779183" cy="1325563"/>
          </a:xfrm>
        </p:spPr>
        <p:txBody>
          <a:bodyPr anchor="b">
            <a:normAutofit/>
          </a:bodyPr>
          <a:lstStyle/>
          <a:p>
            <a:r>
              <a:rPr lang="en-GB" dirty="0"/>
              <a:t>What is Decentralisation</a:t>
            </a:r>
          </a:p>
        </p:txBody>
      </p:sp>
      <p:pic>
        <p:nvPicPr>
          <p:cNvPr id="7" name="Picture 6">
            <a:extLst>
              <a:ext uri="{FF2B5EF4-FFF2-40B4-BE49-F238E27FC236}">
                <a16:creationId xmlns:a16="http://schemas.microsoft.com/office/drawing/2014/main" id="{2BF53EB3-ADBF-EB0F-63F8-AFE4CEC6A92D}"/>
              </a:ext>
            </a:extLst>
          </p:cNvPr>
          <p:cNvPicPr>
            <a:picLocks noChangeAspect="1"/>
          </p:cNvPicPr>
          <p:nvPr/>
        </p:nvPicPr>
        <p:blipFill>
          <a:blip r:embed="rId3"/>
          <a:stretch>
            <a:fillRect/>
          </a:stretch>
        </p:blipFill>
        <p:spPr>
          <a:xfrm>
            <a:off x="1167493" y="2969016"/>
            <a:ext cx="4663440" cy="1946986"/>
          </a:xfrm>
          <a:prstGeom prst="rect">
            <a:avLst/>
          </a:prstGeom>
          <a:noFill/>
        </p:spPr>
      </p:pic>
      <p:sp>
        <p:nvSpPr>
          <p:cNvPr id="6" name="Slide Number Placeholder 5">
            <a:extLst>
              <a:ext uri="{FF2B5EF4-FFF2-40B4-BE49-F238E27FC236}">
                <a16:creationId xmlns:a16="http://schemas.microsoft.com/office/drawing/2014/main" id="{C4613C09-6FA5-768F-B2E1-4FFBFD5AB85F}"/>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6</a:t>
            </a:fld>
            <a:endParaRPr lang="en-GB" noProof="0"/>
          </a:p>
        </p:txBody>
      </p:sp>
      <p:sp>
        <p:nvSpPr>
          <p:cNvPr id="3" name="Content Placeholder 2">
            <a:extLst>
              <a:ext uri="{FF2B5EF4-FFF2-40B4-BE49-F238E27FC236}">
                <a16:creationId xmlns:a16="http://schemas.microsoft.com/office/drawing/2014/main" id="{79680C48-712F-B50E-7DB0-ED0180099744}"/>
              </a:ext>
            </a:extLst>
          </p:cNvPr>
          <p:cNvSpPr>
            <a:spLocks noGrp="1"/>
          </p:cNvSpPr>
          <p:nvPr>
            <p:ph idx="10"/>
          </p:nvPr>
        </p:nvSpPr>
        <p:spPr>
          <a:xfrm>
            <a:off x="6283235" y="2528203"/>
            <a:ext cx="4663440" cy="2828613"/>
          </a:xfrm>
        </p:spPr>
        <p:txBody>
          <a:bodyPr>
            <a:normAutofit/>
          </a:bodyPr>
          <a:lstStyle/>
          <a:p>
            <a:pPr>
              <a:buFont typeface="Arial" panose="020B0604020202020204" pitchFamily="34" charset="0"/>
              <a:buChar char="•"/>
            </a:pPr>
            <a:r>
              <a:rPr lang="en-US" dirty="0"/>
              <a:t>Power distribution across multiple layers</a:t>
            </a:r>
          </a:p>
          <a:p>
            <a:pPr>
              <a:buFont typeface="Arial" panose="020B0604020202020204" pitchFamily="34" charset="0"/>
              <a:buChar char="•"/>
            </a:pPr>
            <a:r>
              <a:rPr lang="en-US" dirty="0"/>
              <a:t>Stratified framework: governance, software, network, etc.</a:t>
            </a:r>
          </a:p>
          <a:p>
            <a:pPr>
              <a:buFont typeface="Arial" panose="020B0604020202020204" pitchFamily="34" charset="0"/>
              <a:buChar char="•"/>
            </a:pPr>
            <a:r>
              <a:rPr lang="en-US" dirty="0"/>
              <a:t>It's a spectrum, not a binary </a:t>
            </a:r>
          </a:p>
        </p:txBody>
      </p:sp>
    </p:spTree>
    <p:extLst>
      <p:ext uri="{BB962C8B-B14F-4D97-AF65-F5344CB8AC3E}">
        <p14:creationId xmlns:p14="http://schemas.microsoft.com/office/powerpoint/2010/main" val="27045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238E-4377-4D5D-91BA-60B3E73BA8FF}"/>
              </a:ext>
            </a:extLst>
          </p:cNvPr>
          <p:cNvSpPr>
            <a:spLocks noGrp="1"/>
          </p:cNvSpPr>
          <p:nvPr>
            <p:ph type="title"/>
          </p:nvPr>
        </p:nvSpPr>
        <p:spPr/>
        <p:txBody>
          <a:bodyPr/>
          <a:lstStyle/>
          <a:p>
            <a:r>
              <a:rPr lang="en-GB" dirty="0"/>
              <a:t>Why Does it Matter</a:t>
            </a:r>
          </a:p>
        </p:txBody>
      </p:sp>
      <p:sp>
        <p:nvSpPr>
          <p:cNvPr id="3" name="Content Placeholder 2">
            <a:extLst>
              <a:ext uri="{FF2B5EF4-FFF2-40B4-BE49-F238E27FC236}">
                <a16:creationId xmlns:a16="http://schemas.microsoft.com/office/drawing/2014/main" id="{53E52C78-ED8A-C258-4919-EA7334718E02}"/>
              </a:ext>
            </a:extLst>
          </p:cNvPr>
          <p:cNvSpPr>
            <a:spLocks noGrp="1"/>
          </p:cNvSpPr>
          <p:nvPr>
            <p:ph idx="1"/>
          </p:nvPr>
        </p:nvSpPr>
        <p:spPr/>
        <p:txBody>
          <a:bodyPr/>
          <a:lstStyle/>
          <a:p>
            <a:pPr>
              <a:buFont typeface="Arial" panose="020B0604020202020204" pitchFamily="34" charset="0"/>
              <a:buChar char="•"/>
            </a:pPr>
            <a:r>
              <a:rPr lang="en-US" dirty="0" err="1"/>
              <a:t>Centralised</a:t>
            </a:r>
            <a:r>
              <a:rPr lang="en-US" dirty="0"/>
              <a:t> governance = risk of failure or control</a:t>
            </a:r>
          </a:p>
          <a:p>
            <a:pPr>
              <a:buFont typeface="Arial" panose="020B0604020202020204" pitchFamily="34" charset="0"/>
              <a:buChar char="•"/>
            </a:pPr>
            <a:r>
              <a:rPr lang="en-US" dirty="0"/>
              <a:t>Many projects </a:t>
            </a:r>
            <a:r>
              <a:rPr lang="en-US" i="1" dirty="0"/>
              <a:t>claim</a:t>
            </a:r>
            <a:r>
              <a:rPr lang="en-US" dirty="0"/>
              <a:t> </a:t>
            </a:r>
            <a:r>
              <a:rPr lang="en-US" dirty="0" err="1"/>
              <a:t>decentralisation</a:t>
            </a:r>
            <a:r>
              <a:rPr lang="en-US" dirty="0"/>
              <a:t> without measuring it</a:t>
            </a:r>
          </a:p>
          <a:p>
            <a:pPr>
              <a:buFont typeface="Arial" panose="020B0604020202020204" pitchFamily="34" charset="0"/>
              <a:buChar char="•"/>
            </a:pPr>
            <a:r>
              <a:rPr lang="en-US" dirty="0"/>
              <a:t>My research brings data to the hype </a:t>
            </a:r>
          </a:p>
          <a:p>
            <a:pPr>
              <a:buFont typeface="Arial" panose="020B0604020202020204" pitchFamily="34" charset="0"/>
              <a:buChar char="•"/>
            </a:pPr>
            <a:r>
              <a:rPr lang="en-US" dirty="0"/>
              <a:t>Continuation of the work started in the Stratified Approach to Blockchain Decentralization</a:t>
            </a:r>
          </a:p>
        </p:txBody>
      </p:sp>
      <p:sp>
        <p:nvSpPr>
          <p:cNvPr id="6" name="Slide Number Placeholder 5">
            <a:extLst>
              <a:ext uri="{FF2B5EF4-FFF2-40B4-BE49-F238E27FC236}">
                <a16:creationId xmlns:a16="http://schemas.microsoft.com/office/drawing/2014/main" id="{38AB9F76-0DCF-BD22-94AF-F590659091D6}"/>
              </a:ext>
            </a:extLst>
          </p:cNvPr>
          <p:cNvSpPr>
            <a:spLocks noGrp="1"/>
          </p:cNvSpPr>
          <p:nvPr>
            <p:ph type="sldNum" sz="quarter" idx="4"/>
          </p:nvPr>
        </p:nvSpPr>
        <p:spPr/>
        <p:txBody>
          <a:bodyPr/>
          <a:lstStyle/>
          <a:p>
            <a:pPr rtl="0"/>
            <a:fld id="{294A09A9-5501-47C1-A89A-A340965A2BE2}" type="slidenum">
              <a:rPr lang="en-GB" noProof="0" smtClean="0"/>
              <a:pPr rtl="0"/>
              <a:t>7</a:t>
            </a:fld>
            <a:endParaRPr lang="en-GB" noProof="0"/>
          </a:p>
        </p:txBody>
      </p:sp>
    </p:spTree>
    <p:extLst>
      <p:ext uri="{BB962C8B-B14F-4D97-AF65-F5344CB8AC3E}">
        <p14:creationId xmlns:p14="http://schemas.microsoft.com/office/powerpoint/2010/main" val="64805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CFA4-EB3F-3A8A-43BB-2D7436FB864E}"/>
              </a:ext>
            </a:extLst>
          </p:cNvPr>
          <p:cNvSpPr>
            <a:spLocks noGrp="1"/>
          </p:cNvSpPr>
          <p:nvPr>
            <p:ph type="title"/>
          </p:nvPr>
        </p:nvSpPr>
        <p:spPr>
          <a:xfrm>
            <a:off x="1167492" y="381000"/>
            <a:ext cx="9779183" cy="1325563"/>
          </a:xfrm>
        </p:spPr>
        <p:txBody>
          <a:bodyPr anchor="b">
            <a:normAutofit/>
          </a:bodyPr>
          <a:lstStyle/>
          <a:p>
            <a:r>
              <a:rPr lang="en-GB" dirty="0"/>
              <a:t>How My Project Fits In</a:t>
            </a:r>
          </a:p>
        </p:txBody>
      </p:sp>
      <p:pic>
        <p:nvPicPr>
          <p:cNvPr id="8" name="Picture 7" descr="A network of connected lines and dots">
            <a:extLst>
              <a:ext uri="{FF2B5EF4-FFF2-40B4-BE49-F238E27FC236}">
                <a16:creationId xmlns:a16="http://schemas.microsoft.com/office/drawing/2014/main" id="{3B1E69AF-2707-253B-DF8C-92930BE7B9FF}"/>
              </a:ext>
            </a:extLst>
          </p:cNvPr>
          <p:cNvPicPr>
            <a:picLocks noChangeAspect="1"/>
          </p:cNvPicPr>
          <p:nvPr/>
        </p:nvPicPr>
        <p:blipFill>
          <a:blip r:embed="rId3"/>
          <a:srcRect r="3" b="9134"/>
          <a:stretch/>
        </p:blipFill>
        <p:spPr>
          <a:xfrm>
            <a:off x="1167493" y="2528203"/>
            <a:ext cx="4663440" cy="2828613"/>
          </a:xfrm>
          <a:prstGeom prst="rect">
            <a:avLst/>
          </a:prstGeom>
          <a:noFill/>
        </p:spPr>
      </p:pic>
      <p:sp>
        <p:nvSpPr>
          <p:cNvPr id="6" name="Slide Number Placeholder 5">
            <a:extLst>
              <a:ext uri="{FF2B5EF4-FFF2-40B4-BE49-F238E27FC236}">
                <a16:creationId xmlns:a16="http://schemas.microsoft.com/office/drawing/2014/main" id="{F43B0BAD-1F99-8794-EAEA-CEEED9BD3027}"/>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8</a:t>
            </a:fld>
            <a:endParaRPr lang="en-GB" noProof="0"/>
          </a:p>
        </p:txBody>
      </p:sp>
      <p:sp>
        <p:nvSpPr>
          <p:cNvPr id="3" name="Content Placeholder 2">
            <a:extLst>
              <a:ext uri="{FF2B5EF4-FFF2-40B4-BE49-F238E27FC236}">
                <a16:creationId xmlns:a16="http://schemas.microsoft.com/office/drawing/2014/main" id="{04CC96B0-9A86-2E5A-DB2C-A20CB7CE9BD3}"/>
              </a:ext>
            </a:extLst>
          </p:cNvPr>
          <p:cNvSpPr>
            <a:spLocks noGrp="1"/>
          </p:cNvSpPr>
          <p:nvPr>
            <p:ph idx="10"/>
          </p:nvPr>
        </p:nvSpPr>
        <p:spPr>
          <a:xfrm>
            <a:off x="6283235" y="2528203"/>
            <a:ext cx="4663440" cy="2828613"/>
          </a:xfrm>
        </p:spPr>
        <p:txBody>
          <a:bodyPr>
            <a:normAutofit/>
          </a:bodyPr>
          <a:lstStyle/>
          <a:p>
            <a:pPr>
              <a:buFont typeface="Arial" panose="020B0604020202020204" pitchFamily="34" charset="0"/>
              <a:buChar char="•"/>
            </a:pPr>
            <a:r>
              <a:rPr lang="en-GB" dirty="0"/>
              <a:t>Studied Bitcoin, Ethereum, Cardano</a:t>
            </a:r>
          </a:p>
          <a:p>
            <a:pPr>
              <a:buFont typeface="Arial" panose="020B0604020202020204" pitchFamily="34" charset="0"/>
              <a:buChar char="•"/>
            </a:pPr>
            <a:r>
              <a:rPr lang="en-GB" dirty="0"/>
              <a:t>Scraped GitHub for governance interaction data</a:t>
            </a:r>
          </a:p>
          <a:p>
            <a:pPr>
              <a:buFont typeface="Arial" panose="020B0604020202020204" pitchFamily="34" charset="0"/>
              <a:buChar char="•"/>
            </a:pPr>
            <a:r>
              <a:rPr lang="en-GB" dirty="0"/>
              <a:t>Applied social network analysis + Gini coefficient </a:t>
            </a:r>
          </a:p>
        </p:txBody>
      </p:sp>
      <p:sp>
        <p:nvSpPr>
          <p:cNvPr id="13" name="Content Placeholder 7">
            <a:extLst>
              <a:ext uri="{FF2B5EF4-FFF2-40B4-BE49-F238E27FC236}">
                <a16:creationId xmlns:a16="http://schemas.microsoft.com/office/drawing/2014/main" id="{E407358D-3434-AFB9-A2EC-C980EA581393}"/>
              </a:ext>
            </a:extLst>
          </p:cNvPr>
          <p:cNvSpPr>
            <a:spLocks noGrp="1"/>
          </p:cNvSpPr>
          <p:nvPr>
            <p:ph idx="11"/>
          </p:nvPr>
        </p:nvSpPr>
        <p:spPr>
          <a:xfrm>
            <a:off x="1167493" y="2005689"/>
            <a:ext cx="4663440" cy="522514"/>
          </a:xfrm>
        </p:spPr>
        <p:txBody>
          <a:bodyPr/>
          <a:lstStyle/>
          <a:p>
            <a:r>
              <a:rPr lang="en-US" dirty="0"/>
              <a:t>Network Graph of Bitcoin</a:t>
            </a:r>
          </a:p>
        </p:txBody>
      </p:sp>
    </p:spTree>
    <p:extLst>
      <p:ext uri="{BB962C8B-B14F-4D97-AF65-F5344CB8AC3E}">
        <p14:creationId xmlns:p14="http://schemas.microsoft.com/office/powerpoint/2010/main" val="267438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B618-F771-601E-9ED1-5B207467ECBF}"/>
              </a:ext>
            </a:extLst>
          </p:cNvPr>
          <p:cNvSpPr>
            <a:spLocks noGrp="1"/>
          </p:cNvSpPr>
          <p:nvPr>
            <p:ph type="title"/>
          </p:nvPr>
        </p:nvSpPr>
        <p:spPr/>
        <p:txBody>
          <a:bodyPr/>
          <a:lstStyle/>
          <a:p>
            <a:r>
              <a:rPr lang="en-GB" dirty="0"/>
              <a:t>Key Terms</a:t>
            </a:r>
          </a:p>
        </p:txBody>
      </p:sp>
      <p:sp>
        <p:nvSpPr>
          <p:cNvPr id="6" name="Slide Number Placeholder 5">
            <a:extLst>
              <a:ext uri="{FF2B5EF4-FFF2-40B4-BE49-F238E27FC236}">
                <a16:creationId xmlns:a16="http://schemas.microsoft.com/office/drawing/2014/main" id="{BB0AD6F5-7C5A-8DAD-7B76-E3FA9AFE8924}"/>
              </a:ext>
            </a:extLst>
          </p:cNvPr>
          <p:cNvSpPr>
            <a:spLocks noGrp="1"/>
          </p:cNvSpPr>
          <p:nvPr>
            <p:ph type="sldNum" sz="quarter" idx="4"/>
          </p:nvPr>
        </p:nvSpPr>
        <p:spPr/>
        <p:txBody>
          <a:bodyPr/>
          <a:lstStyle/>
          <a:p>
            <a:pPr rtl="0"/>
            <a:fld id="{294A09A9-5501-47C1-A89A-A340965A2BE2}" type="slidenum">
              <a:rPr lang="en-GB" noProof="0" smtClean="0"/>
              <a:pPr rtl="0"/>
              <a:t>9</a:t>
            </a:fld>
            <a:endParaRPr lang="en-GB" noProof="0"/>
          </a:p>
        </p:txBody>
      </p:sp>
      <p:sp>
        <p:nvSpPr>
          <p:cNvPr id="7" name="Rectangle 1">
            <a:extLst>
              <a:ext uri="{FF2B5EF4-FFF2-40B4-BE49-F238E27FC236}">
                <a16:creationId xmlns:a16="http://schemas.microsoft.com/office/drawing/2014/main" id="{04A4E94F-783B-AB27-8BB1-C648A10A8802}"/>
              </a:ext>
            </a:extLst>
          </p:cNvPr>
          <p:cNvSpPr>
            <a:spLocks noGrp="1" noChangeArrowheads="1"/>
          </p:cNvSpPr>
          <p:nvPr>
            <p:ph idx="1"/>
          </p:nvPr>
        </p:nvSpPr>
        <p:spPr bwMode="auto">
          <a:xfrm>
            <a:off x="1167493" y="2146604"/>
            <a:ext cx="395063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Token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Decentralisation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Governance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Pull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Betweenness Centrality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Gini Coefficient</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5008785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{AFCD4649-E336-4693-A22B-D0580DCB5A39}tf45331398_win32</Template>
  <TotalTime>370</TotalTime>
  <Words>1224</Words>
  <Application>Microsoft Office PowerPoint</Application>
  <PresentationFormat>Widescreen</PresentationFormat>
  <Paragraphs>141</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Office Theme</vt:lpstr>
      <vt:lpstr>The Decentralisation of Blockchain Governance</vt:lpstr>
      <vt:lpstr>What is Blockchain</vt:lpstr>
      <vt:lpstr>What are Tokens</vt:lpstr>
      <vt:lpstr>What is Governance</vt:lpstr>
      <vt:lpstr>The Role of GitHub</vt:lpstr>
      <vt:lpstr>What is Decentralisation</vt:lpstr>
      <vt:lpstr>Why Does it Matter</vt:lpstr>
      <vt:lpstr>How My Project Fits In</vt:lpstr>
      <vt:lpstr>Key Terms</vt:lpstr>
      <vt:lpstr>My Project</vt:lpstr>
      <vt:lpstr>What Was I Trying to Find Out?</vt:lpstr>
      <vt:lpstr>Where I Got My Data </vt:lpstr>
      <vt:lpstr>Turning Data into Graphs</vt:lpstr>
      <vt:lpstr>PowerPoint Presentation</vt:lpstr>
      <vt:lpstr>How I Measured Influence</vt:lpstr>
      <vt:lpstr>Results – Activity and Centralisation</vt:lpstr>
      <vt:lpstr>Results – Network Graphs</vt:lpstr>
      <vt:lpstr>Results - Summary</vt:lpstr>
      <vt:lpstr>Recap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Pascal Tene</dc:creator>
  <cp:lastModifiedBy>Pascal Tene</cp:lastModifiedBy>
  <cp:revision>3</cp:revision>
  <dcterms:created xsi:type="dcterms:W3CDTF">2025-04-25T10:10:06Z</dcterms:created>
  <dcterms:modified xsi:type="dcterms:W3CDTF">2025-04-25T16:20:24Z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