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383" r:id="rId5"/>
    <p:sldId id="379" r:id="rId6"/>
    <p:sldId id="384" r:id="rId7"/>
    <p:sldId id="385" r:id="rId8"/>
    <p:sldId id="386" r:id="rId9"/>
    <p:sldId id="377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29" r:id="rId18"/>
    <p:sldId id="382" r:id="rId19"/>
    <p:sldId id="361" r:id="rId20"/>
    <p:sldId id="362" r:id="rId21"/>
    <p:sldId id="283" r:id="rId22"/>
    <p:sldId id="381" r:id="rId23"/>
    <p:sldId id="331" r:id="rId24"/>
    <p:sldId id="341" r:id="rId25"/>
    <p:sldId id="352" r:id="rId26"/>
    <p:sldId id="354" r:id="rId27"/>
    <p:sldId id="356" r:id="rId28"/>
    <p:sldId id="363" r:id="rId29"/>
    <p:sldId id="380" r:id="rId30"/>
    <p:sldId id="378" r:id="rId31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BB928E10-A69C-42F6-8B07-A2FEAC067766}">
          <p14:sldIdLst>
            <p14:sldId id="383"/>
          </p14:sldIdLst>
        </p14:section>
        <p14:section name="SLIDE STARTERS" id="{ACC24B29-0CC7-491A-A98A-CF7CBDBE501E}">
          <p14:sldIdLst>
            <p14:sldId id="379"/>
            <p14:sldId id="384"/>
            <p14:sldId id="385"/>
            <p14:sldId id="386"/>
            <p14:sldId id="377"/>
            <p14:sldId id="387"/>
            <p14:sldId id="388"/>
            <p14:sldId id="389"/>
            <p14:sldId id="390"/>
            <p14:sldId id="391"/>
            <p14:sldId id="392"/>
            <p14:sldId id="393"/>
            <p14:sldId id="329"/>
            <p14:sldId id="382"/>
            <p14:sldId id="361"/>
            <p14:sldId id="362"/>
            <p14:sldId id="283"/>
            <p14:sldId id="381"/>
            <p14:sldId id="331"/>
            <p14:sldId id="341"/>
            <p14:sldId id="352"/>
            <p14:sldId id="354"/>
            <p14:sldId id="356"/>
            <p14:sldId id="363"/>
            <p14:sldId id="380"/>
          </p14:sldIdLst>
        </p14:section>
        <p14:section name="THANK YOU" id="{6CD91DAB-8EC3-4802-89E9-0F1C7022FB28}">
          <p14:sldIdLst>
            <p14:sldId id="3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DC5924"/>
    <a:srgbClr val="B7472A"/>
    <a:srgbClr val="000000"/>
    <a:srgbClr val="FFFFFF"/>
    <a:srgbClr val="75D1FF"/>
    <a:srgbClr val="11161C"/>
    <a:srgbClr val="7F7F7F"/>
    <a:srgbClr val="F2F2F2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72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outlineViewPr>
    <p:cViewPr>
      <p:scale>
        <a:sx n="33" d="100"/>
        <a:sy n="33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-3162"/>
    </p:cViewPr>
  </p:sorterViewPr>
  <p:notesViewPr>
    <p:cSldViewPr snapToGrid="0">
      <p:cViewPr>
        <p:scale>
          <a:sx n="66" d="100"/>
          <a:sy n="66" d="100"/>
        </p:scale>
        <p:origin x="2539" y="2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this title animation slide with a new image simply 1) move the top semi-transparent shape</a:t>
            </a:r>
            <a:r>
              <a:rPr lang="en-US" baseline="0" dirty="0"/>
              <a:t> </a:t>
            </a:r>
            <a:r>
              <a:rPr lang="en-US" dirty="0"/>
              <a:t>to the side, 2) delete placeholder image,</a:t>
            </a:r>
            <a:r>
              <a:rPr lang="en-US" baseline="0" dirty="0"/>
              <a:t> </a:t>
            </a:r>
            <a:br>
              <a:rPr lang="en-US" baseline="0" dirty="0"/>
            </a:br>
            <a:r>
              <a:rPr lang="en-US" baseline="0" dirty="0"/>
              <a:t>3) click on the picture icon to add a new picture, 4) </a:t>
            </a:r>
            <a:r>
              <a:rPr lang="en-US" dirty="0"/>
              <a:t>Move semi-transparent shape back to original position, 5) Update text on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36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this title animation slide with a new image simply 1) move the top semi-transparent shape</a:t>
            </a:r>
            <a:r>
              <a:rPr lang="en-US" baseline="0" dirty="0"/>
              <a:t> </a:t>
            </a:r>
            <a:r>
              <a:rPr lang="en-US" dirty="0"/>
              <a:t>to the side, 2) delete placeholder image,</a:t>
            </a:r>
            <a:r>
              <a:rPr lang="en-US" baseline="0" dirty="0"/>
              <a:t> </a:t>
            </a:r>
            <a:br>
              <a:rPr lang="en-US" baseline="0" dirty="0"/>
            </a:br>
            <a:r>
              <a:rPr lang="en-US" baseline="0" dirty="0"/>
              <a:t>3) click on the picture icon to add a new picture, 4) </a:t>
            </a:r>
            <a:r>
              <a:rPr lang="en-US" dirty="0"/>
              <a:t>Move semi-transparent shape back to original position, 5) Update text on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477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55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089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05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76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249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47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03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2168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60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4678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5C127-CB05-47B6-8D1E-7BC74A68F50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12/3/2024 9:48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402698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879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/>
              <a:t>Tip:</a:t>
            </a:r>
          </a:p>
          <a:p>
            <a:pPr algn="l"/>
            <a:r>
              <a:rPr lang="en-US" dirty="0"/>
              <a:t>When using complex image as full-bleed background add a transparency (70%-90%) fill layer to give contrast to text.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059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5C127-CB05-47B6-8D1E-7BC74A68F50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12/3/2024 9:48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977131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188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Combine a</a:t>
            </a:r>
            <a:r>
              <a:rPr lang="en-US" baseline="0" dirty="0"/>
              <a:t>n image and multiple key statements with a strong grid.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051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2896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951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80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574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594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this title animation slide with a new image simply 1) move the top semi-transparent shape</a:t>
            </a:r>
            <a:r>
              <a:rPr lang="en-US" baseline="0" dirty="0"/>
              <a:t> </a:t>
            </a:r>
            <a:r>
              <a:rPr lang="en-US" dirty="0"/>
              <a:t>to the side, 2) delete placeholder image,</a:t>
            </a:r>
            <a:r>
              <a:rPr lang="en-US" baseline="0" dirty="0"/>
              <a:t> </a:t>
            </a:r>
            <a:br>
              <a:rPr lang="en-US" baseline="0" dirty="0"/>
            </a:br>
            <a:r>
              <a:rPr lang="en-US" baseline="0" dirty="0"/>
              <a:t>3) click on the picture icon to add a new picture, 4) </a:t>
            </a:r>
            <a:r>
              <a:rPr lang="en-US" dirty="0"/>
              <a:t>Move semi-transparent shape back to original position, 5) Update text on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825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128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237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hyperlink" Target="http://www.nealanalytics.com/neal-creative/templates/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neal-creative/templates/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nealanalytics.com/neal-creative/templates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2240230"/>
            <a:ext cx="9107555" cy="2308324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0104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431800"/>
            <a:ext cx="5371038" cy="1830245"/>
          </a:xfrm>
        </p:spPr>
        <p:txBody>
          <a:bodyPr wrap="square" lIns="146304" rIns="146304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93687" y="3436331"/>
            <a:ext cx="2286000" cy="1802032"/>
          </a:xfrm>
        </p:spPr>
        <p:txBody>
          <a:bodyPr lIns="182880" tIns="146304" rIns="182880"/>
          <a:lstStyle>
            <a:lvl1pPr marL="0" indent="0" algn="l">
              <a:buNone/>
              <a:defRPr sz="1600" b="1">
                <a:latin typeface="+mn-lt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>
                <a:latin typeface="+mn-lt"/>
              </a:defRPr>
            </a:lvl3pPr>
            <a:lvl4pPr marL="0" indent="0" algn="l">
              <a:buNone/>
              <a:defRPr sz="1100">
                <a:latin typeface="+mn-lt"/>
              </a:defRPr>
            </a:lvl4pPr>
            <a:lvl5pPr marL="0" indent="0" algn="l">
              <a:buNone/>
              <a:defRPr sz="1100"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66101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834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39567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763006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8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524794"/>
          </a:xfrm>
        </p:spPr>
        <p:txBody>
          <a:bodyPr lIns="91440" rIns="91440"/>
          <a:lstStyle>
            <a:lvl1pPr algn="ctr">
              <a:spcAft>
                <a:spcPts val="3000"/>
              </a:spcAft>
              <a:defRPr sz="24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reeform: Shape 10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322" y="339408"/>
            <a:ext cx="2375877" cy="535531"/>
          </a:xfrm>
        </p:spPr>
        <p:txBody>
          <a:bodyPr/>
          <a:lstStyle>
            <a:lvl1pPr algn="ctr"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13700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65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97258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712235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7542189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9957166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5127212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0361"/>
            <a:ext cx="12192000" cy="535531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8658" y="2577396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2483635" y="2577396"/>
            <a:ext cx="2377440" cy="840230"/>
          </a:xfrm>
        </p:spPr>
        <p:txBody>
          <a:bodyPr lIns="146304" rIns="146304"/>
          <a:lstStyle>
            <a:lvl1pPr algn="ctr"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898612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 hasCustomPrompt="1"/>
          </p:nvPr>
        </p:nvSpPr>
        <p:spPr>
          <a:xfrm>
            <a:off x="7313589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2" hasCustomPrompt="1"/>
          </p:nvPr>
        </p:nvSpPr>
        <p:spPr>
          <a:xfrm>
            <a:off x="9728566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24911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dirty="0"/>
              <a:t>Click icon to add pictures or go online at…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805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93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7561" y="6484937"/>
            <a:ext cx="387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2594043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48957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10343911" y="6498718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97E989-D798-4C62-8E93-3D2D613C248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57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12930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3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0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80534" y="3429000"/>
            <a:ext cx="6011466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80534" y="1554163"/>
            <a:ext cx="57912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0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38266" y="3457545"/>
            <a:ext cx="6053733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8267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50/50 photo layout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84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0" y="2356398"/>
            <a:ext cx="6096000" cy="2145203"/>
          </a:xfrm>
        </p:spPr>
        <p:txBody>
          <a:bodyPr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spcBef>
                <a:spcPts val="0"/>
              </a:spcBef>
              <a:spcAft>
                <a:spcPts val="600"/>
              </a:spcAft>
              <a:defRPr sz="2800"/>
            </a:lvl2pPr>
            <a:lvl3pPr algn="ctr">
              <a:spcBef>
                <a:spcPts val="0"/>
              </a:spcBef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spcBef>
                <a:spcPts val="0"/>
              </a:spcBef>
              <a:spcAft>
                <a:spcPts val="600"/>
              </a:spcAft>
              <a:defRPr sz="2000" b="1"/>
            </a:lvl4pPr>
            <a:lvl5pPr algn="ctr"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5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numb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/>
          <p:nvPr userDrawn="1"/>
        </p:nvSpPr>
        <p:spPr>
          <a:xfrm>
            <a:off x="3803737" y="-65233"/>
            <a:ext cx="4584526" cy="2297766"/>
          </a:xfrm>
          <a:custGeom>
            <a:avLst/>
            <a:gdLst>
              <a:gd name="connsiteX0" fmla="*/ 278 w 4584526"/>
              <a:gd name="connsiteY0" fmla="*/ 0 h 2297766"/>
              <a:gd name="connsiteX1" fmla="*/ 4584248 w 4584526"/>
              <a:gd name="connsiteY1" fmla="*/ 0 h 2297766"/>
              <a:gd name="connsiteX2" fmla="*/ 4584526 w 4584526"/>
              <a:gd name="connsiteY2" fmla="*/ 5503 h 2297766"/>
              <a:gd name="connsiteX3" fmla="*/ 2292263 w 4584526"/>
              <a:gd name="connsiteY3" fmla="*/ 2297766 h 2297766"/>
              <a:gd name="connsiteX4" fmla="*/ 0 w 4584526"/>
              <a:gd name="connsiteY4" fmla="*/ 5503 h 22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526" h="2297766">
                <a:moveTo>
                  <a:pt x="278" y="0"/>
                </a:moveTo>
                <a:lnTo>
                  <a:pt x="4584248" y="0"/>
                </a:lnTo>
                <a:lnTo>
                  <a:pt x="4584526" y="5503"/>
                </a:lnTo>
                <a:cubicBezTo>
                  <a:pt x="4584526" y="1271485"/>
                  <a:pt x="3558245" y="2297766"/>
                  <a:pt x="2292263" y="2297766"/>
                </a:cubicBezTo>
                <a:cubicBezTo>
                  <a:pt x="1026281" y="2297766"/>
                  <a:pt x="0" y="1271485"/>
                  <a:pt x="0" y="5503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02995" y="3383280"/>
            <a:ext cx="11660405" cy="625641"/>
          </a:xfrm>
          <a:prstGeom prst="rect">
            <a:avLst/>
          </a:prstGeom>
        </p:spPr>
        <p:txBody>
          <a:bodyPr vert="horz" lIns="457200" tIns="45720" rIns="4572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spc="4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23323" y="186061"/>
            <a:ext cx="4376615" cy="627351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Section Title Here</a:t>
            </a:r>
          </a:p>
          <a:p>
            <a:pPr lvl="1"/>
            <a:r>
              <a:rPr lang="en-US" dirty="0"/>
              <a:t>1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206240"/>
            <a:ext cx="11658600" cy="424732"/>
          </a:xfrm>
        </p:spPr>
        <p:txBody>
          <a:bodyPr lIns="457200" rIns="45720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Add a short summary sentence here about title/statement above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37094" y="1007413"/>
            <a:ext cx="792205" cy="1200329"/>
          </a:xfrm>
        </p:spPr>
        <p:txBody>
          <a:bodyPr wrap="none" anchor="ctr"/>
          <a:lstStyle>
            <a:lvl1pPr algn="ctr">
              <a:defRPr kumimoji="0" lang="en-US" sz="8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641874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0413" cy="68580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r">
              <a:defRPr baseline="0"/>
            </a:lvl1pPr>
          </a:lstStyle>
          <a:p>
            <a:r>
              <a:rPr lang="en-US" dirty="0"/>
              <a:t>Full Bleed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Headline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4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98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>
            <a:noAutofit/>
          </a:bodyPr>
          <a:lstStyle>
            <a:lvl1pPr algn="ctr">
              <a:defRPr/>
            </a:lvl1pPr>
          </a:lstStyle>
          <a:p>
            <a:r>
              <a:rPr lang="en-US" baseline="0" smtClean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6652" y="2567613"/>
            <a:ext cx="8804365" cy="1403495"/>
          </a:xfrm>
          <a:prstGeom prst="rect">
            <a:avLst/>
          </a:prstGeom>
        </p:spPr>
        <p:txBody>
          <a:bodyPr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0" y="3971108"/>
            <a:ext cx="9461500" cy="757130"/>
          </a:xfrm>
        </p:spPr>
        <p:txBody>
          <a:bodyPr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073567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066954" cy="68580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95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48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4BDA58-9C93-4222-A4EC-4BEB46CE0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FC5E276D-531E-45A9-B450-EFEC62CDC8DF}"/>
              </a:ext>
            </a:extLst>
          </p:cNvPr>
          <p:cNvSpPr txBox="1"/>
          <p:nvPr userDrawn="1"/>
        </p:nvSpPr>
        <p:spPr>
          <a:xfrm>
            <a:off x="4961284" y="93791"/>
            <a:ext cx="2269433" cy="31651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7" name="TextBox 6">
            <a:hlinkClick r:id="rId4"/>
          </p:cNvPr>
          <p:cNvSpPr txBox="1"/>
          <p:nvPr userDrawn="1"/>
        </p:nvSpPr>
        <p:spPr>
          <a:xfrm>
            <a:off x="0" y="6548363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1"/>
                </a:solidFill>
              </a:rPr>
              <a:t>Neal Creative </a:t>
            </a: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273A61-5610-4355-89F3-7C90515BFCC9}"/>
              </a:ext>
            </a:extLst>
          </p:cNvPr>
          <p:cNvGrpSpPr/>
          <p:nvPr userDrawn="1"/>
        </p:nvGrpSpPr>
        <p:grpSpPr>
          <a:xfrm>
            <a:off x="5976075" y="3634505"/>
            <a:ext cx="1700633" cy="1798732"/>
            <a:chOff x="5976075" y="3634505"/>
            <a:chExt cx="1700633" cy="17987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49345F-7A53-4131-8BB4-087032A6C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61135" y="4142336"/>
              <a:ext cx="860601" cy="129090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96D35F-1F19-4447-829C-790DF2B8D2DD}"/>
                </a:ext>
              </a:extLst>
            </p:cNvPr>
            <p:cNvSpPr txBox="1"/>
            <p:nvPr/>
          </p:nvSpPr>
          <p:spPr>
            <a:xfrm>
              <a:off x="5976075" y="3634505"/>
              <a:ext cx="170063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TIP 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│ Use the built-in 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olor palette with green and yellow for callouts and accents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556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2240230"/>
            <a:ext cx="9107555" cy="2308324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E516C148-33F4-423B-AB9D-096AA82E12F1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chemeClr val="bg2">
                    <a:lumMod val="50000"/>
                  </a:schemeClr>
                </a:solidFill>
              </a:rPr>
              <a:t>Neal Creative </a:t>
            </a:r>
            <a:r>
              <a:rPr lang="en-US" sz="900" kern="1200" noProof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noProof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000" b="1" noProof="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20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B2DA80A1-9E22-4BFF-8562-466123B36943}"/>
              </a:ext>
            </a:extLst>
          </p:cNvPr>
          <p:cNvSpPr txBox="1"/>
          <p:nvPr userDrawn="1"/>
        </p:nvSpPr>
        <p:spPr>
          <a:xfrm>
            <a:off x="9089198" y="6298102"/>
            <a:ext cx="2466220" cy="367873"/>
          </a:xfrm>
          <a:prstGeom prst="roundRect">
            <a:avLst>
              <a:gd name="adj" fmla="val 50000"/>
            </a:avLst>
          </a:prstGeom>
          <a:solidFill>
            <a:srgbClr val="004568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19099"/>
            <a:ext cx="8917577" cy="6259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1AF511EA-044E-4300-B921-D56138FE402E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4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NUT BASE SECTION 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861702" y="157952"/>
            <a:ext cx="6483179" cy="6483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48777" y="2935629"/>
            <a:ext cx="5208335" cy="92782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dots"/>
          <p:cNvSpPr>
            <a:spLocks noChangeAspect="1"/>
          </p:cNvSpPr>
          <p:nvPr userDrawn="1"/>
        </p:nvSpPr>
        <p:spPr>
          <a:xfrm>
            <a:off x="3448777" y="745024"/>
            <a:ext cx="5309024" cy="5309025"/>
          </a:xfrm>
          <a:prstGeom prst="ellipse">
            <a:avLst/>
          </a:prstGeom>
          <a:noFill/>
          <a:ln w="184150" cap="rnd" cmpd="sng" algn="ctr">
            <a:solidFill>
              <a:schemeClr val="accent4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37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dark option FLUSH LEF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26628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dark option CENTERED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algn="ctr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0316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 dark option FLUSH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 b="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207573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ight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648960" y="419100"/>
            <a:ext cx="894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4"/>
                </a:solidFill>
                <a:latin typeface="Arial Black" panose="020B0A04020102020204" pitchFamily="34" charset="0"/>
              </a:rPr>
              <a:t>“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08362" y="5335071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2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rk Callout with small Non-bullet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597273"/>
            <a:ext cx="4868985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357295"/>
          </a:xfrm>
          <a:prstGeom prst="rect">
            <a:avLst/>
          </a:prstGeom>
        </p:spPr>
        <p:txBody>
          <a:bodyPr lIns="146304" tIns="420624" rIns="146304" anchor="t" anchorCtr="0"/>
          <a:lstStyle>
            <a:lvl1pPr algn="ctr"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472751"/>
            <a:ext cx="4566001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0600" y="6484937"/>
            <a:ext cx="4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697329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975558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7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>
        <p:tmplLst>
          <p:tmpl lvl="1">
            <p:tnLst>
              <p:par>
                <p:cTn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375E-6 -4.07407E-6 L 0.03178 0.00047 " pathEditMode="relative" rAng="0" ptsTypes="AA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589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75347"/>
            <a:ext cx="11658600" cy="18707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04800" y="419100"/>
            <a:ext cx="1165860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1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12" r:id="rId2"/>
    <p:sldLayoutId id="2147483672" r:id="rId3"/>
    <p:sldLayoutId id="2147483749" r:id="rId4"/>
    <p:sldLayoutId id="2147483750" r:id="rId5"/>
    <p:sldLayoutId id="2147483752" r:id="rId6"/>
    <p:sldLayoutId id="2147483674" r:id="rId7"/>
    <p:sldLayoutId id="2147483720" r:id="rId8"/>
    <p:sldLayoutId id="2147483721" r:id="rId9"/>
    <p:sldLayoutId id="2147483732" r:id="rId10"/>
    <p:sldLayoutId id="2147483730" r:id="rId11"/>
    <p:sldLayoutId id="2147483716" r:id="rId12"/>
    <p:sldLayoutId id="2147483735" r:id="rId13"/>
    <p:sldLayoutId id="2147483700" r:id="rId14"/>
    <p:sldLayoutId id="2147483734" r:id="rId15"/>
    <p:sldLayoutId id="2147483701" r:id="rId16"/>
    <p:sldLayoutId id="2147483736" r:id="rId17"/>
    <p:sldLayoutId id="2147483733" r:id="rId18"/>
    <p:sldLayoutId id="2147483741" r:id="rId19"/>
    <p:sldLayoutId id="2147483727" r:id="rId20"/>
    <p:sldLayoutId id="2147483719" r:id="rId21"/>
    <p:sldLayoutId id="2147483655" r:id="rId22"/>
    <p:sldLayoutId id="2147483748" r:id="rId23"/>
    <p:sldLayoutId id="2147483753" r:id="rId24"/>
    <p:sldLayoutId id="2147483747" r:id="rId25"/>
    <p:sldLayoutId id="2147483745" r:id="rId26"/>
    <p:sldLayoutId id="2147483737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i="0" kern="1200" spc="300" dirty="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536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792" userDrawn="1">
          <p15:clr>
            <a:srgbClr val="F26B43"/>
          </p15:clr>
        </p15:guide>
        <p15:guide id="7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ealanalytics.com/creative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nealanalytics.com/creative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7847" y="2461199"/>
            <a:ext cx="8804365" cy="923330"/>
          </a:xfrm>
        </p:spPr>
        <p:txBody>
          <a:bodyPr/>
          <a:lstStyle/>
          <a:p>
            <a:r>
              <a:rPr lang="en-US" sz="6000" dirty="0" smtClean="0"/>
              <a:t>Information Retrieval</a:t>
            </a:r>
            <a:endParaRPr lang="en-US" sz="6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540" y="3280601"/>
            <a:ext cx="9461500" cy="424732"/>
          </a:xfrm>
        </p:spPr>
        <p:txBody>
          <a:bodyPr/>
          <a:lstStyle/>
          <a:p>
            <a:r>
              <a:rPr lang="en-US" sz="2400" dirty="0" smtClean="0"/>
              <a:t>Presented By: Mustafa </a:t>
            </a:r>
            <a:r>
              <a:rPr lang="en-US" sz="2400" dirty="0" err="1" smtClean="0"/>
              <a:t>Riaz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2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Oval 9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mpd="thinThick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3698836" y="3020645"/>
            <a:ext cx="6028640" cy="757130"/>
          </a:xfrm>
        </p:spPr>
        <p:txBody>
          <a:bodyPr/>
          <a:lstStyle/>
          <a:p>
            <a:r>
              <a:rPr lang="en-US" sz="4800" dirty="0" smtClean="0"/>
              <a:t>Proximal Nodes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5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2688" y="243410"/>
            <a:ext cx="670312" cy="580653"/>
          </a:xfrm>
          <a:custGeom>
            <a:avLst/>
            <a:gdLst>
              <a:gd name="connsiteX0" fmla="*/ 603423 w 670312"/>
              <a:gd name="connsiteY0" fmla="*/ 0 h 580653"/>
              <a:gd name="connsiteX1" fmla="*/ 670312 w 670312"/>
              <a:gd name="connsiteY1" fmla="*/ 126662 h 580653"/>
              <a:gd name="connsiteX2" fmla="*/ 557170 w 670312"/>
              <a:gd name="connsiteY2" fmla="*/ 203157 h 580653"/>
              <a:gd name="connsiteX3" fmla="*/ 522302 w 670312"/>
              <a:gd name="connsiteY3" fmla="*/ 293172 h 580653"/>
              <a:gd name="connsiteX4" fmla="*/ 670312 w 670312"/>
              <a:gd name="connsiteY4" fmla="*/ 293172 h 580653"/>
              <a:gd name="connsiteX5" fmla="*/ 670312 w 670312"/>
              <a:gd name="connsiteY5" fmla="*/ 580653 h 580653"/>
              <a:gd name="connsiteX6" fmla="*/ 360772 w 670312"/>
              <a:gd name="connsiteY6" fmla="*/ 580653 h 580653"/>
              <a:gd name="connsiteX7" fmla="*/ 360772 w 670312"/>
              <a:gd name="connsiteY7" fmla="*/ 342272 h 580653"/>
              <a:gd name="connsiteX8" fmla="*/ 415564 w 670312"/>
              <a:gd name="connsiteY8" fmla="*/ 134489 h 580653"/>
              <a:gd name="connsiteX9" fmla="*/ 603423 w 670312"/>
              <a:gd name="connsiteY9" fmla="*/ 0 h 580653"/>
              <a:gd name="connsiteX10" fmla="*/ 242650 w 670312"/>
              <a:gd name="connsiteY10" fmla="*/ 0 h 580653"/>
              <a:gd name="connsiteX11" fmla="*/ 309539 w 670312"/>
              <a:gd name="connsiteY11" fmla="*/ 126662 h 580653"/>
              <a:gd name="connsiteX12" fmla="*/ 196397 w 670312"/>
              <a:gd name="connsiteY12" fmla="*/ 203157 h 580653"/>
              <a:gd name="connsiteX13" fmla="*/ 161530 w 670312"/>
              <a:gd name="connsiteY13" fmla="*/ 293172 h 580653"/>
              <a:gd name="connsiteX14" fmla="*/ 309539 w 670312"/>
              <a:gd name="connsiteY14" fmla="*/ 293172 h 580653"/>
              <a:gd name="connsiteX15" fmla="*/ 309539 w 670312"/>
              <a:gd name="connsiteY15" fmla="*/ 580653 h 580653"/>
              <a:gd name="connsiteX16" fmla="*/ 0 w 670312"/>
              <a:gd name="connsiteY16" fmla="*/ 580653 h 580653"/>
              <a:gd name="connsiteX17" fmla="*/ 0 w 670312"/>
              <a:gd name="connsiteY17" fmla="*/ 342272 h 580653"/>
              <a:gd name="connsiteX18" fmla="*/ 54792 w 670312"/>
              <a:gd name="connsiteY18" fmla="*/ 134489 h 580653"/>
              <a:gd name="connsiteX19" fmla="*/ 242650 w 670312"/>
              <a:gd name="connsiteY19" fmla="*/ 0 h 58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0312" h="580653">
                <a:moveTo>
                  <a:pt x="603423" y="0"/>
                </a:moveTo>
                <a:lnTo>
                  <a:pt x="670312" y="126662"/>
                </a:lnTo>
                <a:cubicBezTo>
                  <a:pt x="615757" y="152279"/>
                  <a:pt x="578043" y="177777"/>
                  <a:pt x="557170" y="203157"/>
                </a:cubicBezTo>
                <a:cubicBezTo>
                  <a:pt x="536297" y="228537"/>
                  <a:pt x="524674" y="258542"/>
                  <a:pt x="522302" y="293172"/>
                </a:cubicBezTo>
                <a:lnTo>
                  <a:pt x="670312" y="293172"/>
                </a:lnTo>
                <a:lnTo>
                  <a:pt x="670312" y="580653"/>
                </a:lnTo>
                <a:lnTo>
                  <a:pt x="360772" y="580653"/>
                </a:lnTo>
                <a:lnTo>
                  <a:pt x="360772" y="342272"/>
                </a:lnTo>
                <a:cubicBezTo>
                  <a:pt x="360772" y="254510"/>
                  <a:pt x="379036" y="185249"/>
                  <a:pt x="415564" y="134489"/>
                </a:cubicBezTo>
                <a:cubicBezTo>
                  <a:pt x="452092" y="83729"/>
                  <a:pt x="514712" y="38900"/>
                  <a:pt x="603423" y="0"/>
                </a:cubicBezTo>
                <a:close/>
                <a:moveTo>
                  <a:pt x="242650" y="0"/>
                </a:moveTo>
                <a:lnTo>
                  <a:pt x="309539" y="126662"/>
                </a:lnTo>
                <a:cubicBezTo>
                  <a:pt x="254985" y="152279"/>
                  <a:pt x="217271" y="177777"/>
                  <a:pt x="196397" y="203157"/>
                </a:cubicBezTo>
                <a:cubicBezTo>
                  <a:pt x="175524" y="228537"/>
                  <a:pt x="163902" y="258542"/>
                  <a:pt x="161530" y="293172"/>
                </a:cubicBezTo>
                <a:lnTo>
                  <a:pt x="309539" y="293172"/>
                </a:lnTo>
                <a:lnTo>
                  <a:pt x="309539" y="580653"/>
                </a:lnTo>
                <a:lnTo>
                  <a:pt x="0" y="580653"/>
                </a:lnTo>
                <a:lnTo>
                  <a:pt x="0" y="342272"/>
                </a:lnTo>
                <a:cubicBezTo>
                  <a:pt x="0" y="254510"/>
                  <a:pt x="18264" y="185249"/>
                  <a:pt x="54792" y="134489"/>
                </a:cubicBezTo>
                <a:cubicBezTo>
                  <a:pt x="91320" y="83729"/>
                  <a:pt x="153940" y="38900"/>
                  <a:pt x="2426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itle 6"/>
          <p:cNvSpPr txBox="1">
            <a:spLocks/>
          </p:cNvSpPr>
          <p:nvPr/>
        </p:nvSpPr>
        <p:spPr>
          <a:xfrm>
            <a:off x="496259" y="1513537"/>
            <a:ext cx="9327010" cy="9233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i="0" kern="1200" spc="300" dirty="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sz="4400" b="1" dirty="0" smtClean="0">
                <a:solidFill>
                  <a:schemeClr val="accent4"/>
                </a:solidFill>
              </a:rPr>
              <a:t>3. Proximal Nodes</a:t>
            </a:r>
            <a:endParaRPr lang="en-US" sz="4400" b="1" dirty="0">
              <a:solidFill>
                <a:schemeClr val="accent4"/>
              </a:solidFill>
            </a:endParaRPr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260737" y="2473613"/>
            <a:ext cx="7682966" cy="1338828"/>
          </a:xfrm>
        </p:spPr>
        <p:txBody>
          <a:bodyPr/>
          <a:lstStyle/>
          <a:p>
            <a:r>
              <a:rPr lang="en-US" sz="1800" dirty="0"/>
              <a:t>The </a:t>
            </a:r>
            <a:r>
              <a:rPr lang="en-US" sz="1800" b="1" dirty="0"/>
              <a:t>Proximal Node Model</a:t>
            </a:r>
            <a:r>
              <a:rPr lang="en-US" sz="1800" dirty="0"/>
              <a:t> is an information retrieval approach that identifies key nodes (e.g., entities, keywords, or concepts) closely related to a query within a network or graph, retrieves documents connected to these nodes, and ranks them based on their proximity and relevance to the query.</a:t>
            </a:r>
          </a:p>
        </p:txBody>
      </p:sp>
    </p:spTree>
    <p:extLst>
      <p:ext uri="{BB962C8B-B14F-4D97-AF65-F5344CB8AC3E}">
        <p14:creationId xmlns:p14="http://schemas.microsoft.com/office/powerpoint/2010/main" val="3336909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2688" y="243410"/>
            <a:ext cx="670312" cy="580653"/>
          </a:xfrm>
          <a:custGeom>
            <a:avLst/>
            <a:gdLst>
              <a:gd name="connsiteX0" fmla="*/ 603423 w 670312"/>
              <a:gd name="connsiteY0" fmla="*/ 0 h 580653"/>
              <a:gd name="connsiteX1" fmla="*/ 670312 w 670312"/>
              <a:gd name="connsiteY1" fmla="*/ 126662 h 580653"/>
              <a:gd name="connsiteX2" fmla="*/ 557170 w 670312"/>
              <a:gd name="connsiteY2" fmla="*/ 203157 h 580653"/>
              <a:gd name="connsiteX3" fmla="*/ 522302 w 670312"/>
              <a:gd name="connsiteY3" fmla="*/ 293172 h 580653"/>
              <a:gd name="connsiteX4" fmla="*/ 670312 w 670312"/>
              <a:gd name="connsiteY4" fmla="*/ 293172 h 580653"/>
              <a:gd name="connsiteX5" fmla="*/ 670312 w 670312"/>
              <a:gd name="connsiteY5" fmla="*/ 580653 h 580653"/>
              <a:gd name="connsiteX6" fmla="*/ 360772 w 670312"/>
              <a:gd name="connsiteY6" fmla="*/ 580653 h 580653"/>
              <a:gd name="connsiteX7" fmla="*/ 360772 w 670312"/>
              <a:gd name="connsiteY7" fmla="*/ 342272 h 580653"/>
              <a:gd name="connsiteX8" fmla="*/ 415564 w 670312"/>
              <a:gd name="connsiteY8" fmla="*/ 134489 h 580653"/>
              <a:gd name="connsiteX9" fmla="*/ 603423 w 670312"/>
              <a:gd name="connsiteY9" fmla="*/ 0 h 580653"/>
              <a:gd name="connsiteX10" fmla="*/ 242650 w 670312"/>
              <a:gd name="connsiteY10" fmla="*/ 0 h 580653"/>
              <a:gd name="connsiteX11" fmla="*/ 309539 w 670312"/>
              <a:gd name="connsiteY11" fmla="*/ 126662 h 580653"/>
              <a:gd name="connsiteX12" fmla="*/ 196397 w 670312"/>
              <a:gd name="connsiteY12" fmla="*/ 203157 h 580653"/>
              <a:gd name="connsiteX13" fmla="*/ 161530 w 670312"/>
              <a:gd name="connsiteY13" fmla="*/ 293172 h 580653"/>
              <a:gd name="connsiteX14" fmla="*/ 309539 w 670312"/>
              <a:gd name="connsiteY14" fmla="*/ 293172 h 580653"/>
              <a:gd name="connsiteX15" fmla="*/ 309539 w 670312"/>
              <a:gd name="connsiteY15" fmla="*/ 580653 h 580653"/>
              <a:gd name="connsiteX16" fmla="*/ 0 w 670312"/>
              <a:gd name="connsiteY16" fmla="*/ 580653 h 580653"/>
              <a:gd name="connsiteX17" fmla="*/ 0 w 670312"/>
              <a:gd name="connsiteY17" fmla="*/ 342272 h 580653"/>
              <a:gd name="connsiteX18" fmla="*/ 54792 w 670312"/>
              <a:gd name="connsiteY18" fmla="*/ 134489 h 580653"/>
              <a:gd name="connsiteX19" fmla="*/ 242650 w 670312"/>
              <a:gd name="connsiteY19" fmla="*/ 0 h 58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0312" h="580653">
                <a:moveTo>
                  <a:pt x="603423" y="0"/>
                </a:moveTo>
                <a:lnTo>
                  <a:pt x="670312" y="126662"/>
                </a:lnTo>
                <a:cubicBezTo>
                  <a:pt x="615757" y="152279"/>
                  <a:pt x="578043" y="177777"/>
                  <a:pt x="557170" y="203157"/>
                </a:cubicBezTo>
                <a:cubicBezTo>
                  <a:pt x="536297" y="228537"/>
                  <a:pt x="524674" y="258542"/>
                  <a:pt x="522302" y="293172"/>
                </a:cubicBezTo>
                <a:lnTo>
                  <a:pt x="670312" y="293172"/>
                </a:lnTo>
                <a:lnTo>
                  <a:pt x="670312" y="580653"/>
                </a:lnTo>
                <a:lnTo>
                  <a:pt x="360772" y="580653"/>
                </a:lnTo>
                <a:lnTo>
                  <a:pt x="360772" y="342272"/>
                </a:lnTo>
                <a:cubicBezTo>
                  <a:pt x="360772" y="254510"/>
                  <a:pt x="379036" y="185249"/>
                  <a:pt x="415564" y="134489"/>
                </a:cubicBezTo>
                <a:cubicBezTo>
                  <a:pt x="452092" y="83729"/>
                  <a:pt x="514712" y="38900"/>
                  <a:pt x="603423" y="0"/>
                </a:cubicBezTo>
                <a:close/>
                <a:moveTo>
                  <a:pt x="242650" y="0"/>
                </a:moveTo>
                <a:lnTo>
                  <a:pt x="309539" y="126662"/>
                </a:lnTo>
                <a:cubicBezTo>
                  <a:pt x="254985" y="152279"/>
                  <a:pt x="217271" y="177777"/>
                  <a:pt x="196397" y="203157"/>
                </a:cubicBezTo>
                <a:cubicBezTo>
                  <a:pt x="175524" y="228537"/>
                  <a:pt x="163902" y="258542"/>
                  <a:pt x="161530" y="293172"/>
                </a:cubicBezTo>
                <a:lnTo>
                  <a:pt x="309539" y="293172"/>
                </a:lnTo>
                <a:lnTo>
                  <a:pt x="309539" y="580653"/>
                </a:lnTo>
                <a:lnTo>
                  <a:pt x="0" y="580653"/>
                </a:lnTo>
                <a:lnTo>
                  <a:pt x="0" y="342272"/>
                </a:lnTo>
                <a:cubicBezTo>
                  <a:pt x="0" y="254510"/>
                  <a:pt x="18264" y="185249"/>
                  <a:pt x="54792" y="134489"/>
                </a:cubicBezTo>
                <a:cubicBezTo>
                  <a:pt x="91320" y="83729"/>
                  <a:pt x="153940" y="38900"/>
                  <a:pt x="2426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itle 6"/>
          <p:cNvSpPr txBox="1">
            <a:spLocks/>
          </p:cNvSpPr>
          <p:nvPr/>
        </p:nvSpPr>
        <p:spPr>
          <a:xfrm>
            <a:off x="496259" y="1513537"/>
            <a:ext cx="8969958" cy="9233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i="0" kern="1200" spc="300" dirty="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sz="4400" dirty="0" smtClean="0">
                <a:solidFill>
                  <a:schemeClr val="accent4"/>
                </a:solidFill>
              </a:rPr>
              <a:t>3. Proximal Nodes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7" name="Title 6"/>
          <p:cNvSpPr txBox="1">
            <a:spLocks/>
          </p:cNvSpPr>
          <p:nvPr/>
        </p:nvSpPr>
        <p:spPr>
          <a:xfrm>
            <a:off x="1213725" y="2393322"/>
            <a:ext cx="7535026" cy="4634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i="0" kern="1200" spc="300" dirty="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sz="3200" dirty="0" smtClean="0">
                <a:solidFill>
                  <a:schemeClr val="accent4"/>
                </a:solidFill>
              </a:rPr>
              <a:t>Layman Example: 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213725" y="3126341"/>
            <a:ext cx="7831015" cy="1477328"/>
          </a:xfrm>
        </p:spPr>
        <p:txBody>
          <a:bodyPr/>
          <a:lstStyle/>
          <a:p>
            <a:r>
              <a:rPr lang="en-US" sz="1800" b="1" dirty="0"/>
              <a:t> </a:t>
            </a:r>
            <a:r>
              <a:rPr lang="en-US" sz="1800" b="1" dirty="0" smtClean="0"/>
              <a:t>   </a:t>
            </a:r>
            <a:r>
              <a:rPr lang="en-US" sz="1800" dirty="0" smtClean="0"/>
              <a:t>If </a:t>
            </a:r>
            <a:r>
              <a:rPr lang="en-US" sz="1800" dirty="0"/>
              <a:t>you're looking for a place to have breakfast, you might begin by identifying </a:t>
            </a:r>
            <a:r>
              <a:rPr lang="en-US" sz="1800" b="1" dirty="0"/>
              <a:t>nearby cafes</a:t>
            </a:r>
            <a:r>
              <a:rPr lang="en-US" sz="1800" dirty="0"/>
              <a:t> as proximal nodes</a:t>
            </a:r>
            <a:r>
              <a:rPr lang="en-US" sz="1800" dirty="0" smtClean="0"/>
              <a:t>. </a:t>
            </a:r>
          </a:p>
          <a:p>
            <a:endParaRPr lang="en-US" sz="1800" dirty="0" smtClean="0"/>
          </a:p>
          <a:p>
            <a:r>
              <a:rPr lang="en-US" sz="1800" b="1" dirty="0"/>
              <a:t> </a:t>
            </a:r>
            <a:r>
              <a:rPr lang="en-US" sz="1800" b="1" dirty="0" smtClean="0"/>
              <a:t>   Proximal </a:t>
            </a:r>
            <a:r>
              <a:rPr lang="en-US" sz="1800" b="1" dirty="0"/>
              <a:t>Nodes</a:t>
            </a:r>
            <a:r>
              <a:rPr lang="en-US" sz="1800" dirty="0"/>
              <a:t>: "Local cafes," which are closely related to your search for a place to eat breakfast.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1478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2688" y="243410"/>
            <a:ext cx="670312" cy="580653"/>
          </a:xfrm>
          <a:custGeom>
            <a:avLst/>
            <a:gdLst>
              <a:gd name="connsiteX0" fmla="*/ 603423 w 670312"/>
              <a:gd name="connsiteY0" fmla="*/ 0 h 580653"/>
              <a:gd name="connsiteX1" fmla="*/ 670312 w 670312"/>
              <a:gd name="connsiteY1" fmla="*/ 126662 h 580653"/>
              <a:gd name="connsiteX2" fmla="*/ 557170 w 670312"/>
              <a:gd name="connsiteY2" fmla="*/ 203157 h 580653"/>
              <a:gd name="connsiteX3" fmla="*/ 522302 w 670312"/>
              <a:gd name="connsiteY3" fmla="*/ 293172 h 580653"/>
              <a:gd name="connsiteX4" fmla="*/ 670312 w 670312"/>
              <a:gd name="connsiteY4" fmla="*/ 293172 h 580653"/>
              <a:gd name="connsiteX5" fmla="*/ 670312 w 670312"/>
              <a:gd name="connsiteY5" fmla="*/ 580653 h 580653"/>
              <a:gd name="connsiteX6" fmla="*/ 360772 w 670312"/>
              <a:gd name="connsiteY6" fmla="*/ 580653 h 580653"/>
              <a:gd name="connsiteX7" fmla="*/ 360772 w 670312"/>
              <a:gd name="connsiteY7" fmla="*/ 342272 h 580653"/>
              <a:gd name="connsiteX8" fmla="*/ 415564 w 670312"/>
              <a:gd name="connsiteY8" fmla="*/ 134489 h 580653"/>
              <a:gd name="connsiteX9" fmla="*/ 603423 w 670312"/>
              <a:gd name="connsiteY9" fmla="*/ 0 h 580653"/>
              <a:gd name="connsiteX10" fmla="*/ 242650 w 670312"/>
              <a:gd name="connsiteY10" fmla="*/ 0 h 580653"/>
              <a:gd name="connsiteX11" fmla="*/ 309539 w 670312"/>
              <a:gd name="connsiteY11" fmla="*/ 126662 h 580653"/>
              <a:gd name="connsiteX12" fmla="*/ 196397 w 670312"/>
              <a:gd name="connsiteY12" fmla="*/ 203157 h 580653"/>
              <a:gd name="connsiteX13" fmla="*/ 161530 w 670312"/>
              <a:gd name="connsiteY13" fmla="*/ 293172 h 580653"/>
              <a:gd name="connsiteX14" fmla="*/ 309539 w 670312"/>
              <a:gd name="connsiteY14" fmla="*/ 293172 h 580653"/>
              <a:gd name="connsiteX15" fmla="*/ 309539 w 670312"/>
              <a:gd name="connsiteY15" fmla="*/ 580653 h 580653"/>
              <a:gd name="connsiteX16" fmla="*/ 0 w 670312"/>
              <a:gd name="connsiteY16" fmla="*/ 580653 h 580653"/>
              <a:gd name="connsiteX17" fmla="*/ 0 w 670312"/>
              <a:gd name="connsiteY17" fmla="*/ 342272 h 580653"/>
              <a:gd name="connsiteX18" fmla="*/ 54792 w 670312"/>
              <a:gd name="connsiteY18" fmla="*/ 134489 h 580653"/>
              <a:gd name="connsiteX19" fmla="*/ 242650 w 670312"/>
              <a:gd name="connsiteY19" fmla="*/ 0 h 58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0312" h="580653">
                <a:moveTo>
                  <a:pt x="603423" y="0"/>
                </a:moveTo>
                <a:lnTo>
                  <a:pt x="670312" y="126662"/>
                </a:lnTo>
                <a:cubicBezTo>
                  <a:pt x="615757" y="152279"/>
                  <a:pt x="578043" y="177777"/>
                  <a:pt x="557170" y="203157"/>
                </a:cubicBezTo>
                <a:cubicBezTo>
                  <a:pt x="536297" y="228537"/>
                  <a:pt x="524674" y="258542"/>
                  <a:pt x="522302" y="293172"/>
                </a:cubicBezTo>
                <a:lnTo>
                  <a:pt x="670312" y="293172"/>
                </a:lnTo>
                <a:lnTo>
                  <a:pt x="670312" y="580653"/>
                </a:lnTo>
                <a:lnTo>
                  <a:pt x="360772" y="580653"/>
                </a:lnTo>
                <a:lnTo>
                  <a:pt x="360772" y="342272"/>
                </a:lnTo>
                <a:cubicBezTo>
                  <a:pt x="360772" y="254510"/>
                  <a:pt x="379036" y="185249"/>
                  <a:pt x="415564" y="134489"/>
                </a:cubicBezTo>
                <a:cubicBezTo>
                  <a:pt x="452092" y="83729"/>
                  <a:pt x="514712" y="38900"/>
                  <a:pt x="603423" y="0"/>
                </a:cubicBezTo>
                <a:close/>
                <a:moveTo>
                  <a:pt x="242650" y="0"/>
                </a:moveTo>
                <a:lnTo>
                  <a:pt x="309539" y="126662"/>
                </a:lnTo>
                <a:cubicBezTo>
                  <a:pt x="254985" y="152279"/>
                  <a:pt x="217271" y="177777"/>
                  <a:pt x="196397" y="203157"/>
                </a:cubicBezTo>
                <a:cubicBezTo>
                  <a:pt x="175524" y="228537"/>
                  <a:pt x="163902" y="258542"/>
                  <a:pt x="161530" y="293172"/>
                </a:cubicBezTo>
                <a:lnTo>
                  <a:pt x="309539" y="293172"/>
                </a:lnTo>
                <a:lnTo>
                  <a:pt x="309539" y="580653"/>
                </a:lnTo>
                <a:lnTo>
                  <a:pt x="0" y="580653"/>
                </a:lnTo>
                <a:lnTo>
                  <a:pt x="0" y="342272"/>
                </a:lnTo>
                <a:cubicBezTo>
                  <a:pt x="0" y="254510"/>
                  <a:pt x="18264" y="185249"/>
                  <a:pt x="54792" y="134489"/>
                </a:cubicBezTo>
                <a:cubicBezTo>
                  <a:pt x="91320" y="83729"/>
                  <a:pt x="153940" y="38900"/>
                  <a:pt x="2426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itle 6"/>
          <p:cNvSpPr txBox="1">
            <a:spLocks/>
          </p:cNvSpPr>
          <p:nvPr/>
        </p:nvSpPr>
        <p:spPr>
          <a:xfrm>
            <a:off x="496259" y="1513537"/>
            <a:ext cx="8969958" cy="9233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i="0" kern="1200" spc="300" dirty="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sz="4400" dirty="0" smtClean="0">
                <a:solidFill>
                  <a:schemeClr val="accent4"/>
                </a:solidFill>
              </a:rPr>
              <a:t>3. Proximal Nodes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7" name="Title 6"/>
          <p:cNvSpPr txBox="1">
            <a:spLocks/>
          </p:cNvSpPr>
          <p:nvPr/>
        </p:nvSpPr>
        <p:spPr>
          <a:xfrm>
            <a:off x="1213725" y="2393322"/>
            <a:ext cx="7535026" cy="4634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i="0" kern="1200" spc="300" dirty="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sz="3200" dirty="0" smtClean="0">
                <a:solidFill>
                  <a:schemeClr val="accent4"/>
                </a:solidFill>
              </a:rPr>
              <a:t>Computer Example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219200" y="2906897"/>
            <a:ext cx="7831015" cy="2980047"/>
          </a:xfrm>
        </p:spPr>
        <p:txBody>
          <a:bodyPr/>
          <a:lstStyle/>
          <a:p>
            <a:r>
              <a:rPr lang="en-US" sz="1800" b="1" dirty="0"/>
              <a:t>1. Computer Example: For "Space Exploration," Nodes like “NASA” and “Mars”</a:t>
            </a:r>
          </a:p>
          <a:p>
            <a:r>
              <a:rPr lang="en-US" sz="1800" b="1" dirty="0"/>
              <a:t>Explanation</a:t>
            </a:r>
            <a:r>
              <a:rPr lang="en-US" sz="1800" dirty="0"/>
              <a:t>: When a user queries for "space exploration," the system identifies relevant entities (nodes) like "NASA" and "Mars" because these are key concepts or entities directly associated with space exploration.</a:t>
            </a:r>
          </a:p>
          <a:p>
            <a:pPr lvl="1"/>
            <a:r>
              <a:rPr lang="en-US" sz="1800" dirty="0"/>
              <a:t>NASA: A major organization involved in space exploration.</a:t>
            </a:r>
          </a:p>
          <a:p>
            <a:pPr lvl="1"/>
            <a:r>
              <a:rPr lang="en-US" sz="1800" dirty="0"/>
              <a:t>Mars: A key target in space exploration missions, often mentioned in related documents.</a:t>
            </a:r>
          </a:p>
          <a:p>
            <a:r>
              <a:rPr lang="en-US" sz="1800" b="1" dirty="0"/>
              <a:t>Outcome</a:t>
            </a:r>
            <a:r>
              <a:rPr lang="en-US" sz="1800" dirty="0"/>
              <a:t>: The system then explores documents, articles, or websites linked to these nodes (NASA and Mars) to retrieve information related to space exploration.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39171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44881" y="2662267"/>
            <a:ext cx="4332514" cy="1255728"/>
          </a:xfrm>
        </p:spPr>
        <p:txBody>
          <a:bodyPr/>
          <a:lstStyle/>
          <a:p>
            <a:r>
              <a:rPr lang="en-US" dirty="0"/>
              <a:t>Revealing key points </a:t>
            </a:r>
            <a:br>
              <a:rPr lang="en-US" dirty="0"/>
            </a:br>
            <a:r>
              <a:rPr lang="en-US" dirty="0"/>
              <a:t>one at a time enhances comprehension.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292149"/>
          </a:xfrm>
        </p:spPr>
        <p:txBody>
          <a:bodyPr/>
          <a:lstStyle/>
          <a:p>
            <a:r>
              <a:rPr lang="en-US" dirty="0"/>
              <a:t>Our mission</a:t>
            </a:r>
          </a:p>
          <a:p>
            <a:pPr lvl="1"/>
            <a:r>
              <a:rPr lang="en-US" dirty="0"/>
              <a:t>To help people easily create </a:t>
            </a:r>
            <a:br>
              <a:rPr lang="en-US" dirty="0"/>
            </a:br>
            <a:r>
              <a:rPr lang="en-US" dirty="0"/>
              <a:t>compelling presentations </a:t>
            </a:r>
            <a:br>
              <a:rPr lang="en-US" dirty="0"/>
            </a:br>
            <a:r>
              <a:rPr lang="en-US" dirty="0"/>
              <a:t>using templates.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914096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INTRODUCTION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596847"/>
          </a:xfrm>
        </p:spPr>
        <p:txBody>
          <a:bodyPr/>
          <a:lstStyle/>
          <a:p>
            <a:r>
              <a:rPr lang="en-US" dirty="0"/>
              <a:t>Let us share some favorite tips</a:t>
            </a:r>
            <a:br>
              <a:rPr lang="en-US" dirty="0"/>
            </a:br>
            <a:r>
              <a:rPr lang="en-US" dirty="0"/>
              <a:t>for telling your story effectively. </a:t>
            </a:r>
          </a:p>
          <a:p>
            <a:pPr lvl="1"/>
            <a:r>
              <a:rPr lang="en-US" dirty="0"/>
              <a:t>Select from a rich assortment of animated slide layouts to consistently convey the right message and make the right impression.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397032"/>
          </a:xfrm>
        </p:spPr>
        <p:txBody>
          <a:bodyPr/>
          <a:lstStyle/>
          <a:p>
            <a:r>
              <a:rPr lang="en-US" dirty="0"/>
              <a:t>What story do you want to tell?</a:t>
            </a:r>
          </a:p>
        </p:txBody>
      </p:sp>
    </p:spTree>
    <p:extLst>
      <p:ext uri="{BB962C8B-B14F-4D97-AF65-F5344CB8AC3E}">
        <p14:creationId xmlns:p14="http://schemas.microsoft.com/office/powerpoint/2010/main" val="22180498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1.11111E-6 L 1.45833E-6 1.11111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15" grpId="0"/>
      <p:bldP spid="32" grpId="0"/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3"/>
            <a:extLst>
              <a:ext uri="{FF2B5EF4-FFF2-40B4-BE49-F238E27FC236}">
                <a16:creationId xmlns:a16="http://schemas.microsoft.com/office/drawing/2014/main" id="{F9E614A3-5E40-404B-8708-53509CCEC514}"/>
              </a:ext>
            </a:extLst>
          </p:cNvPr>
          <p:cNvSpPr txBox="1"/>
          <p:nvPr/>
        </p:nvSpPr>
        <p:spPr>
          <a:xfrm>
            <a:off x="4961284" y="93791"/>
            <a:ext cx="2269433" cy="31651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Learn more</a:t>
            </a:r>
          </a:p>
        </p:txBody>
      </p:sp>
    </p:spTree>
    <p:extLst>
      <p:ext uri="{BB962C8B-B14F-4D97-AF65-F5344CB8AC3E}">
        <p14:creationId xmlns:p14="http://schemas.microsoft.com/office/powerpoint/2010/main" val="3579851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932085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“How much text </a:t>
            </a:r>
            <a:br>
              <a:rPr lang="en-US" dirty="0"/>
            </a:br>
            <a:r>
              <a:rPr lang="en-US" dirty="0"/>
              <a:t>should I use?”</a:t>
            </a:r>
          </a:p>
          <a:p>
            <a:pPr lvl="1"/>
            <a:r>
              <a:rPr lang="en-US" dirty="0"/>
              <a:t>Consider when you give </a:t>
            </a:r>
            <a:br>
              <a:rPr lang="en-US" dirty="0"/>
            </a:br>
            <a:r>
              <a:rPr lang="en-US" dirty="0"/>
              <a:t>a paper handout in a </a:t>
            </a:r>
            <a:br>
              <a:rPr lang="en-US" dirty="0"/>
            </a:br>
            <a:r>
              <a:rPr lang="en-US" dirty="0"/>
              <a:t>meeting—everyone’s head </a:t>
            </a:r>
            <a:br>
              <a:rPr lang="en-US" dirty="0"/>
            </a:br>
            <a:r>
              <a:rPr lang="en-US" dirty="0"/>
              <a:t>goes down and they read, </a:t>
            </a:r>
            <a:br>
              <a:rPr lang="en-US" dirty="0"/>
            </a:br>
            <a:r>
              <a:rPr lang="en-US" dirty="0"/>
              <a:t>rather than staying </a:t>
            </a:r>
            <a:br>
              <a:rPr lang="en-US" dirty="0"/>
            </a:br>
            <a:r>
              <a:rPr lang="en-US" dirty="0"/>
              <a:t>heads-up and listening.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024144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“But this is important to the understanding of the story”</a:t>
            </a:r>
          </a:p>
          <a:p>
            <a:pPr lvl="1"/>
            <a:r>
              <a:rPr lang="en-US" dirty="0"/>
              <a:t>Avoid using sentences </a:t>
            </a:r>
            <a:br>
              <a:rPr lang="en-US" dirty="0"/>
            </a:br>
            <a:r>
              <a:rPr lang="en-US" dirty="0"/>
              <a:t>that will already be used </a:t>
            </a:r>
            <a:br>
              <a:rPr lang="en-US" dirty="0"/>
            </a:br>
            <a:r>
              <a:rPr lang="en-US" dirty="0"/>
              <a:t>when talking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024144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“More words, </a:t>
            </a:r>
            <a:br>
              <a:rPr lang="en-US" dirty="0"/>
            </a:br>
            <a:r>
              <a:rPr lang="en-US" dirty="0"/>
              <a:t>less sentences”</a:t>
            </a:r>
          </a:p>
          <a:p>
            <a:pPr lvl="1"/>
            <a:r>
              <a:rPr lang="en-US" dirty="0"/>
              <a:t>Focus on action words </a:t>
            </a:r>
            <a:br>
              <a:rPr lang="en-US" dirty="0"/>
            </a:br>
            <a:r>
              <a:rPr lang="en-US" dirty="0"/>
              <a:t>that will enhance the </a:t>
            </a:r>
            <a:br>
              <a:rPr lang="en-US" dirty="0"/>
            </a:br>
            <a:r>
              <a:rPr lang="en-US" dirty="0"/>
              <a:t>viewer experience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757130"/>
          </a:xfrm>
        </p:spPr>
        <p:txBody>
          <a:bodyPr/>
          <a:lstStyle/>
          <a:p>
            <a:r>
              <a:rPr lang="en-US" dirty="0"/>
              <a:t>Build your story first, then define which layouts and graphics will best help visualize each slide’s message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4375511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86838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35056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4"/>
          </p:nvPr>
        </p:nvSpPr>
        <p:spPr>
          <a:xfrm>
            <a:off x="11432913" y="6316156"/>
            <a:ext cx="498402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168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1.04167E-6 -4.44444E-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3 -4.44444E-6 L 3.95833E-6 -4.44444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8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8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8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8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-2.5E-6 -4.44444E-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uiExpand="1" build="p"/>
      <p:bldP spid="18" grpId="0" uiExpand="1" build="p"/>
      <p:bldP spid="9" grpId="0" animBg="1"/>
      <p:bldP spid="9" grpId="1" animBg="1"/>
      <p:bldP spid="15" grpId="0" animBg="1"/>
      <p:bldP spid="15" grpId="1" animBg="1"/>
      <p:bldP spid="13" grpId="0" animBg="1"/>
      <p:bldP spid="1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TRANSITIONS </a:t>
            </a:r>
            <a:br>
              <a:rPr lang="en-US" dirty="0"/>
            </a:br>
            <a:r>
              <a:rPr lang="en-US" dirty="0"/>
              <a:t>&amp; SECTION DIVIDERS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TIP </a:t>
            </a:r>
          </a:p>
          <a:p>
            <a:pPr lvl="1"/>
            <a:r>
              <a:rPr lang="en-US" dirty="0"/>
              <a:t>To keep the audience focused, always use the same transition before a new topic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Consistency helps viewer see connections in the story – </a:t>
            </a:r>
            <a:br>
              <a:rPr lang="en-US" dirty="0"/>
            </a:br>
            <a:r>
              <a:rPr lang="en-US" dirty="0"/>
              <a:t>use same layout and design for individual sections and </a:t>
            </a:r>
            <a:br>
              <a:rPr lang="en-US" dirty="0"/>
            </a:br>
            <a:r>
              <a:rPr lang="en-US" dirty="0"/>
              <a:t>give your audience a mental check-point.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37079039"/>
      </p:ext>
    </p:extLst>
  </p:cSld>
  <p:clrMapOvr>
    <a:masterClrMapping/>
  </p:clrMapOvr>
  <p:transition spd="slow">
    <p:push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</a:t>
            </a:r>
            <a:br>
              <a:rPr lang="en-US" dirty="0"/>
            </a:br>
            <a:r>
              <a:rPr lang="en-US" dirty="0"/>
              <a:t>your brand </a:t>
            </a:r>
            <a:br>
              <a:rPr lang="en-US" dirty="0"/>
            </a:br>
            <a:r>
              <a:rPr lang="en-US" dirty="0"/>
              <a:t>and audience; speak in an authentic voice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Get your facts straight with </a:t>
            </a:r>
            <a:br>
              <a:rPr lang="en-US" dirty="0"/>
            </a:br>
            <a:r>
              <a:rPr lang="en-US" dirty="0"/>
              <a:t>5 W’s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The power </a:t>
            </a:r>
            <a:br>
              <a:rPr lang="en-US" dirty="0"/>
            </a:br>
            <a:r>
              <a:rPr lang="en-US" dirty="0"/>
              <a:t>of specifics, details, and imagery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Show, </a:t>
            </a:r>
            <a:br>
              <a:rPr lang="en-US" dirty="0"/>
            </a:br>
            <a:r>
              <a:rPr lang="en-US" dirty="0"/>
              <a:t>don’t tell</a:t>
            </a:r>
          </a:p>
          <a:p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/>
              <a:t>Know the </a:t>
            </a:r>
            <a:br>
              <a:rPr lang="en-US" dirty="0"/>
            </a:br>
            <a:r>
              <a:rPr lang="en-US" dirty="0"/>
              <a:t>end at the beginning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STAGE HAS BEEN SET</a:t>
            </a:r>
            <a:br>
              <a:rPr lang="en-US" dirty="0"/>
            </a:br>
            <a:r>
              <a:rPr lang="en-US" dirty="0"/>
              <a:t>go ahead and follow the basic 5 steps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8" name="Content Placeholder 47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9" name="Content Placeholder 48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50" name="Content Placeholder 49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51" name="Content Placeholder 50"/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438" y="6450449"/>
            <a:ext cx="74975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Reference : The basics you can find anywhere 5 Steps To Successful Storytelling Published on April 5, 2014 Featured in: Marketing &amp; Advertising</a:t>
            </a:r>
          </a:p>
        </p:txBody>
      </p:sp>
    </p:spTree>
    <p:extLst>
      <p:ext uri="{BB962C8B-B14F-4D97-AF65-F5344CB8AC3E}">
        <p14:creationId xmlns:p14="http://schemas.microsoft.com/office/powerpoint/2010/main" val="21612569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VISUALS ADD A COMPONENT TO STORYTELLING THAT TEXT CANNOT | </a:t>
            </a:r>
            <a:r>
              <a:rPr lang="en-US" sz="3600" dirty="0">
                <a:solidFill>
                  <a:schemeClr val="accent1"/>
                </a:solidFill>
              </a:rPr>
              <a:t>SPEED.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Images are another element that can drive your point home even more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5737094" y="499736"/>
            <a:ext cx="792205" cy="1200329"/>
          </a:xfrm>
        </p:spPr>
        <p:txBody>
          <a:bodyPr/>
          <a:lstStyle/>
          <a:p>
            <a:r>
              <a:rPr lang="en-US" dirty="0"/>
              <a:t>FACT</a:t>
            </a:r>
          </a:p>
        </p:txBody>
      </p:sp>
    </p:spTree>
    <p:extLst>
      <p:ext uri="{BB962C8B-B14F-4D97-AF65-F5344CB8AC3E}">
        <p14:creationId xmlns:p14="http://schemas.microsoft.com/office/powerpoint/2010/main" val="324801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418011" y="2169997"/>
            <a:ext cx="10624458" cy="3194721"/>
          </a:xfrm>
        </p:spPr>
        <p:txBody>
          <a:bodyPr/>
          <a:lstStyle/>
          <a:p>
            <a:pPr marL="0" lvl="0" indent="0" algn="just"/>
            <a:r>
              <a:rPr lang="en-US" sz="3200" dirty="0"/>
              <a:t>Implement document retrieval system to retrieve documents with</a:t>
            </a:r>
            <a:r>
              <a:rPr lang="en-US" sz="3200" dirty="0" smtClean="0"/>
              <a:t>:</a:t>
            </a:r>
          </a:p>
          <a:p>
            <a:pPr marL="0" lvl="0" indent="0" algn="just"/>
            <a:endParaRPr lang="en-US" sz="3200" dirty="0"/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Probabilistic Model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Non-Overlapped List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Proximal Nodes</a:t>
            </a:r>
          </a:p>
          <a:p>
            <a:pPr lvl="0" algn="just"/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2688" y="243410"/>
            <a:ext cx="670312" cy="580653"/>
          </a:xfrm>
          <a:custGeom>
            <a:avLst/>
            <a:gdLst>
              <a:gd name="connsiteX0" fmla="*/ 603423 w 670312"/>
              <a:gd name="connsiteY0" fmla="*/ 0 h 580653"/>
              <a:gd name="connsiteX1" fmla="*/ 670312 w 670312"/>
              <a:gd name="connsiteY1" fmla="*/ 126662 h 580653"/>
              <a:gd name="connsiteX2" fmla="*/ 557170 w 670312"/>
              <a:gd name="connsiteY2" fmla="*/ 203157 h 580653"/>
              <a:gd name="connsiteX3" fmla="*/ 522302 w 670312"/>
              <a:gd name="connsiteY3" fmla="*/ 293172 h 580653"/>
              <a:gd name="connsiteX4" fmla="*/ 670312 w 670312"/>
              <a:gd name="connsiteY4" fmla="*/ 293172 h 580653"/>
              <a:gd name="connsiteX5" fmla="*/ 670312 w 670312"/>
              <a:gd name="connsiteY5" fmla="*/ 580653 h 580653"/>
              <a:gd name="connsiteX6" fmla="*/ 360772 w 670312"/>
              <a:gd name="connsiteY6" fmla="*/ 580653 h 580653"/>
              <a:gd name="connsiteX7" fmla="*/ 360772 w 670312"/>
              <a:gd name="connsiteY7" fmla="*/ 342272 h 580653"/>
              <a:gd name="connsiteX8" fmla="*/ 415564 w 670312"/>
              <a:gd name="connsiteY8" fmla="*/ 134489 h 580653"/>
              <a:gd name="connsiteX9" fmla="*/ 603423 w 670312"/>
              <a:gd name="connsiteY9" fmla="*/ 0 h 580653"/>
              <a:gd name="connsiteX10" fmla="*/ 242650 w 670312"/>
              <a:gd name="connsiteY10" fmla="*/ 0 h 580653"/>
              <a:gd name="connsiteX11" fmla="*/ 309539 w 670312"/>
              <a:gd name="connsiteY11" fmla="*/ 126662 h 580653"/>
              <a:gd name="connsiteX12" fmla="*/ 196397 w 670312"/>
              <a:gd name="connsiteY12" fmla="*/ 203157 h 580653"/>
              <a:gd name="connsiteX13" fmla="*/ 161530 w 670312"/>
              <a:gd name="connsiteY13" fmla="*/ 293172 h 580653"/>
              <a:gd name="connsiteX14" fmla="*/ 309539 w 670312"/>
              <a:gd name="connsiteY14" fmla="*/ 293172 h 580653"/>
              <a:gd name="connsiteX15" fmla="*/ 309539 w 670312"/>
              <a:gd name="connsiteY15" fmla="*/ 580653 h 580653"/>
              <a:gd name="connsiteX16" fmla="*/ 0 w 670312"/>
              <a:gd name="connsiteY16" fmla="*/ 580653 h 580653"/>
              <a:gd name="connsiteX17" fmla="*/ 0 w 670312"/>
              <a:gd name="connsiteY17" fmla="*/ 342272 h 580653"/>
              <a:gd name="connsiteX18" fmla="*/ 54792 w 670312"/>
              <a:gd name="connsiteY18" fmla="*/ 134489 h 580653"/>
              <a:gd name="connsiteX19" fmla="*/ 242650 w 670312"/>
              <a:gd name="connsiteY19" fmla="*/ 0 h 58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0312" h="580653">
                <a:moveTo>
                  <a:pt x="603423" y="0"/>
                </a:moveTo>
                <a:lnTo>
                  <a:pt x="670312" y="126662"/>
                </a:lnTo>
                <a:cubicBezTo>
                  <a:pt x="615757" y="152279"/>
                  <a:pt x="578043" y="177777"/>
                  <a:pt x="557170" y="203157"/>
                </a:cubicBezTo>
                <a:cubicBezTo>
                  <a:pt x="536297" y="228537"/>
                  <a:pt x="524674" y="258542"/>
                  <a:pt x="522302" y="293172"/>
                </a:cubicBezTo>
                <a:lnTo>
                  <a:pt x="670312" y="293172"/>
                </a:lnTo>
                <a:lnTo>
                  <a:pt x="670312" y="580653"/>
                </a:lnTo>
                <a:lnTo>
                  <a:pt x="360772" y="580653"/>
                </a:lnTo>
                <a:lnTo>
                  <a:pt x="360772" y="342272"/>
                </a:lnTo>
                <a:cubicBezTo>
                  <a:pt x="360772" y="254510"/>
                  <a:pt x="379036" y="185249"/>
                  <a:pt x="415564" y="134489"/>
                </a:cubicBezTo>
                <a:cubicBezTo>
                  <a:pt x="452092" y="83729"/>
                  <a:pt x="514712" y="38900"/>
                  <a:pt x="603423" y="0"/>
                </a:cubicBezTo>
                <a:close/>
                <a:moveTo>
                  <a:pt x="242650" y="0"/>
                </a:moveTo>
                <a:lnTo>
                  <a:pt x="309539" y="126662"/>
                </a:lnTo>
                <a:cubicBezTo>
                  <a:pt x="254985" y="152279"/>
                  <a:pt x="217271" y="177777"/>
                  <a:pt x="196397" y="203157"/>
                </a:cubicBezTo>
                <a:cubicBezTo>
                  <a:pt x="175524" y="228537"/>
                  <a:pt x="163902" y="258542"/>
                  <a:pt x="161530" y="293172"/>
                </a:cubicBezTo>
                <a:lnTo>
                  <a:pt x="309539" y="293172"/>
                </a:lnTo>
                <a:lnTo>
                  <a:pt x="309539" y="580653"/>
                </a:lnTo>
                <a:lnTo>
                  <a:pt x="0" y="580653"/>
                </a:lnTo>
                <a:lnTo>
                  <a:pt x="0" y="342272"/>
                </a:lnTo>
                <a:cubicBezTo>
                  <a:pt x="0" y="254510"/>
                  <a:pt x="18264" y="185249"/>
                  <a:pt x="54792" y="134489"/>
                </a:cubicBezTo>
                <a:cubicBezTo>
                  <a:pt x="91320" y="83729"/>
                  <a:pt x="153940" y="38900"/>
                  <a:pt x="2426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itle 6"/>
          <p:cNvSpPr txBox="1">
            <a:spLocks/>
          </p:cNvSpPr>
          <p:nvPr/>
        </p:nvSpPr>
        <p:spPr>
          <a:xfrm>
            <a:off x="496259" y="1513537"/>
            <a:ext cx="8804365" cy="9233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i="0" kern="1200" spc="300" dirty="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AS" sz="4400" dirty="0">
                <a:solidFill>
                  <a:schemeClr val="accent4"/>
                </a:solidFill>
              </a:rPr>
              <a:t>Scope of the </a:t>
            </a:r>
            <a:r>
              <a:rPr lang="en-AS" sz="4400" dirty="0" smtClean="0">
                <a:solidFill>
                  <a:schemeClr val="accent4"/>
                </a:solidFill>
              </a:rPr>
              <a:t>project</a:t>
            </a:r>
            <a:r>
              <a:rPr lang="en-US" sz="4400" dirty="0">
                <a:solidFill>
                  <a:schemeClr val="accent4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76105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8ECCAF6-0CDC-4B30-AC61-AF80C50E60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PREPARE</a:t>
            </a:r>
          </a:p>
          <a:p>
            <a:pPr lvl="2"/>
            <a:r>
              <a:rPr lang="en-US" dirty="0"/>
              <a:t>Why does this matter to your audience?</a:t>
            </a:r>
          </a:p>
          <a:p>
            <a:pPr lvl="3"/>
            <a:r>
              <a:rPr lang="en-US" dirty="0"/>
              <a:t>Where are you taking them?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Understand your brand </a:t>
            </a:r>
            <a:br>
              <a:rPr lang="en-US" dirty="0"/>
            </a:br>
            <a:r>
              <a:rPr lang="en-US" dirty="0"/>
              <a:t>and audience; speak in </a:t>
            </a:r>
            <a:br>
              <a:rPr lang="en-US" dirty="0"/>
            </a:br>
            <a:r>
              <a:rPr lang="en-US" dirty="0"/>
              <a:t>an authentic voice</a:t>
            </a:r>
          </a:p>
        </p:txBody>
      </p:sp>
    </p:spTree>
    <p:extLst>
      <p:ext uri="{BB962C8B-B14F-4D97-AF65-F5344CB8AC3E}">
        <p14:creationId xmlns:p14="http://schemas.microsoft.com/office/powerpoint/2010/main" val="2441306458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cture Placeholder 4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0" name="Text Placeholder 2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DEFINE</a:t>
            </a:r>
          </a:p>
          <a:p>
            <a:pPr lvl="2"/>
            <a:r>
              <a:rPr lang="en-US" dirty="0"/>
              <a:t>Who | What | Where | When | Why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Get your facts straight </a:t>
            </a:r>
            <a:br>
              <a:rPr lang="en-US" dirty="0"/>
            </a:br>
            <a:r>
              <a:rPr lang="en-US" dirty="0"/>
              <a:t>with 5 W’s</a:t>
            </a:r>
          </a:p>
        </p:txBody>
      </p:sp>
      <p:sp>
        <p:nvSpPr>
          <p:cNvPr id="40" name="Content Placeholder 39"/>
          <p:cNvSpPr>
            <a:spLocks noGrp="1"/>
          </p:cNvSpPr>
          <p:nvPr>
            <p:ph idx="18"/>
          </p:nvPr>
        </p:nvSpPr>
        <p:spPr>
          <a:xfrm>
            <a:off x="7954500" y="419100"/>
            <a:ext cx="2377440" cy="84023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91647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icture Placeholder 80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753512" y="6484937"/>
            <a:ext cx="419776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-2882" y="0"/>
            <a:ext cx="10412974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3000"/>
                </a:schemeClr>
              </a:gs>
              <a:gs pos="97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idx="18"/>
          </p:nvPr>
        </p:nvSpPr>
        <p:spPr>
          <a:xfrm>
            <a:off x="2053947" y="419100"/>
            <a:ext cx="2377440" cy="84023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302185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SUPPORT</a:t>
            </a:r>
          </a:p>
          <a:p>
            <a:pPr lvl="1">
              <a:spcAft>
                <a:spcPts val="1200"/>
              </a:spcAft>
            </a:pPr>
            <a:r>
              <a:rPr lang="en-US" sz="2400" dirty="0">
                <a:solidFill>
                  <a:schemeClr val="bg1"/>
                </a:solidFill>
              </a:rPr>
              <a:t>We perceive the world through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more than our eyes and ears;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we smell, we touch, and we taste. </a:t>
            </a:r>
            <a:endParaRPr lang="en-US" dirty="0">
              <a:solidFill>
                <a:schemeClr val="bg1"/>
              </a:solidFill>
            </a:endParaRPr>
          </a:p>
          <a:p>
            <a:pPr lvl="3"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Put your audience in that place and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provide them a point of reference;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the imagination will do the rest.</a:t>
            </a:r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19"/>
          </p:nvPr>
        </p:nvSpPr>
        <p:spPr>
          <a:xfrm>
            <a:off x="304800" y="1554164"/>
            <a:ext cx="5875734" cy="108952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Images are a great tool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for showing context</a:t>
            </a:r>
          </a:p>
        </p:txBody>
      </p:sp>
    </p:spTree>
    <p:extLst>
      <p:ext uri="{BB962C8B-B14F-4D97-AF65-F5344CB8AC3E}">
        <p14:creationId xmlns:p14="http://schemas.microsoft.com/office/powerpoint/2010/main" val="2488226301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cture Placeholder 4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66616" y="6492875"/>
            <a:ext cx="393567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38" cy="2983894"/>
          </a:xfrm>
        </p:spPr>
        <p:txBody>
          <a:bodyPr/>
          <a:lstStyle/>
          <a:p>
            <a:r>
              <a:rPr lang="en-US" dirty="0"/>
              <a:t>ENGAGE</a:t>
            </a:r>
          </a:p>
          <a:p>
            <a:pPr lvl="1"/>
            <a:r>
              <a:rPr lang="en-US" sz="2400" dirty="0"/>
              <a:t>Visualize key messages</a:t>
            </a:r>
          </a:p>
          <a:p>
            <a:pPr lvl="3"/>
            <a:r>
              <a:rPr lang="en-US" dirty="0"/>
              <a:t>A picture is worth a thousand words…</a:t>
            </a:r>
          </a:p>
          <a:p>
            <a:pPr lvl="1"/>
            <a:r>
              <a:rPr lang="en-US" sz="2400" dirty="0"/>
              <a:t>Make a statement</a:t>
            </a:r>
          </a:p>
          <a:p>
            <a:pPr lvl="3"/>
            <a:r>
              <a:rPr lang="en-US" dirty="0"/>
              <a:t>Using graphics, charts, and infographics</a:t>
            </a:r>
          </a:p>
          <a:p>
            <a:pPr lvl="1"/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169069" y="1554163"/>
            <a:ext cx="5791200" cy="590931"/>
          </a:xfrm>
        </p:spPr>
        <p:txBody>
          <a:bodyPr/>
          <a:lstStyle/>
          <a:p>
            <a:r>
              <a:rPr lang="en-US" dirty="0"/>
              <a:t>Show, don’t tell</a:t>
            </a:r>
          </a:p>
        </p:txBody>
      </p:sp>
    </p:spTree>
    <p:extLst>
      <p:ext uri="{BB962C8B-B14F-4D97-AF65-F5344CB8AC3E}">
        <p14:creationId xmlns:p14="http://schemas.microsoft.com/office/powerpoint/2010/main" val="686721801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6726" y="6484937"/>
            <a:ext cx="533348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096000" y="3429000"/>
            <a:ext cx="6096000" cy="2791533"/>
          </a:xfrm>
        </p:spPr>
        <p:txBody>
          <a:bodyPr/>
          <a:lstStyle/>
          <a:p>
            <a:r>
              <a:rPr lang="en-US" dirty="0"/>
              <a:t>LEAD</a:t>
            </a:r>
          </a:p>
          <a:p>
            <a:pPr lvl="2"/>
            <a:r>
              <a:rPr lang="en-US" dirty="0"/>
              <a:t>Start your story with an outline, </a:t>
            </a:r>
            <a:br>
              <a:rPr lang="en-US" dirty="0"/>
            </a:br>
            <a:r>
              <a:rPr lang="en-US" dirty="0"/>
              <a:t>a framework of points you </a:t>
            </a:r>
            <a:br>
              <a:rPr lang="en-US" dirty="0"/>
            </a:br>
            <a:r>
              <a:rPr lang="en-US" dirty="0"/>
              <a:t>need to have to tell your story, </a:t>
            </a:r>
            <a:br>
              <a:rPr lang="en-US" dirty="0"/>
            </a:br>
            <a:r>
              <a:rPr lang="en-US" dirty="0"/>
              <a:t>always moving forward to </a:t>
            </a:r>
            <a:br>
              <a:rPr lang="en-US" dirty="0"/>
            </a:br>
            <a:r>
              <a:rPr lang="en-US" dirty="0"/>
              <a:t>the conclusion or action points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Know the end </a:t>
            </a:r>
            <a:br>
              <a:rPr lang="en-US" dirty="0"/>
            </a:br>
            <a:r>
              <a:rPr lang="en-US" dirty="0"/>
              <a:t>at the beginning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094443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18218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096000" y="1636201"/>
            <a:ext cx="6096000" cy="3585597"/>
          </a:xfrm>
        </p:spPr>
        <p:txBody>
          <a:bodyPr/>
          <a:lstStyle/>
          <a:p>
            <a:r>
              <a:rPr lang="en-US" dirty="0"/>
              <a:t>TAKEAWAY</a:t>
            </a:r>
          </a:p>
          <a:p>
            <a:pPr lvl="4"/>
            <a:r>
              <a:rPr lang="en-US" dirty="0"/>
              <a:t>What do you want them to remember?</a:t>
            </a:r>
          </a:p>
          <a:p>
            <a:r>
              <a:rPr lang="en-US" dirty="0"/>
              <a:t>INSPIRE</a:t>
            </a:r>
          </a:p>
          <a:p>
            <a:pPr lvl="4"/>
            <a:r>
              <a:rPr lang="en-US" dirty="0"/>
              <a:t>Get them excited about what’s to come</a:t>
            </a:r>
          </a:p>
          <a:p>
            <a:r>
              <a:rPr lang="en-US" dirty="0"/>
              <a:t>ACTION</a:t>
            </a:r>
          </a:p>
          <a:p>
            <a:pPr lvl="4"/>
            <a:r>
              <a:rPr lang="en-US" dirty="0"/>
              <a:t>Build your presentation and give us your feedback </a:t>
            </a:r>
            <a:br>
              <a:rPr lang="en-US" dirty="0"/>
            </a:br>
            <a:r>
              <a:rPr lang="en-US" dirty="0"/>
              <a:t>if this was helpful to you.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44463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47687" y="6492875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—LEVAR BURTON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BECAUSE STORYTELLING, </a:t>
            </a:r>
            <a:br>
              <a:rPr lang="en-US" dirty="0"/>
            </a:br>
            <a:r>
              <a:rPr lang="en-US" dirty="0"/>
              <a:t>AND VISUAL STORYTELLING, </a:t>
            </a:r>
            <a:br>
              <a:rPr lang="en-US" dirty="0"/>
            </a:br>
            <a:r>
              <a:rPr lang="en-US" dirty="0"/>
              <a:t>WAS PUT IN THE HANDS OF EVERYBODY,</a:t>
            </a:r>
          </a:p>
          <a:p>
            <a:pPr lvl="1"/>
            <a:r>
              <a:rPr lang="en-US" dirty="0"/>
              <a:t>WE HAVE ALL NOW BECOME STORYTELLERS.</a:t>
            </a:r>
          </a:p>
        </p:txBody>
      </p:sp>
    </p:spTree>
    <p:extLst>
      <p:ext uri="{BB962C8B-B14F-4D97-AF65-F5344CB8AC3E}">
        <p14:creationId xmlns:p14="http://schemas.microsoft.com/office/powerpoint/2010/main" val="62731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POWERFUL PRESENTATIONS!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34BDD74C-5263-464C-AA3C-D945D23978FF}"/>
              </a:ext>
            </a:extLst>
          </p:cNvPr>
          <p:cNvSpPr txBox="1">
            <a:spLocks/>
          </p:cNvSpPr>
          <p:nvPr/>
        </p:nvSpPr>
        <p:spPr>
          <a:xfrm>
            <a:off x="4433852" y="4256429"/>
            <a:ext cx="5756957" cy="927824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8B99DC0F-548E-4A58-81EB-85144506AC7B}"/>
              </a:ext>
            </a:extLst>
          </p:cNvPr>
          <p:cNvSpPr txBox="1"/>
          <p:nvPr/>
        </p:nvSpPr>
        <p:spPr>
          <a:xfrm>
            <a:off x="9005881" y="6316156"/>
            <a:ext cx="2466220" cy="3678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100" noProof="0" dirty="0">
                <a:solidFill>
                  <a:schemeClr val="tx1"/>
                </a:solidFill>
              </a:rPr>
              <a:t>Neal Creative</a:t>
            </a:r>
            <a:r>
              <a:rPr lang="en-US" sz="1100" baseline="0" noProof="0" dirty="0">
                <a:solidFill>
                  <a:schemeClr val="tx1"/>
                </a:solidFill>
              </a:rPr>
              <a:t>  | click &amp; </a:t>
            </a:r>
            <a:r>
              <a:rPr lang="en-US" sz="1100" b="1" baseline="0" noProof="0" dirty="0">
                <a:solidFill>
                  <a:schemeClr val="tx1"/>
                </a:solidFill>
              </a:rPr>
              <a:t>Learn more</a:t>
            </a:r>
            <a:endParaRPr lang="en-US" sz="1100" b="1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8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496259" y="2605537"/>
            <a:ext cx="10624458" cy="646331"/>
          </a:xfrm>
        </p:spPr>
        <p:txBody>
          <a:bodyPr/>
          <a:lstStyle/>
          <a:p>
            <a:pPr algn="just"/>
            <a:r>
              <a:rPr lang="en-GB" sz="2000" dirty="0"/>
              <a:t>The probabilistic model </a:t>
            </a:r>
            <a:r>
              <a:rPr lang="en-US" sz="2000" dirty="0"/>
              <a:t>rank documents based on their likelihood of relevance to a </a:t>
            </a:r>
            <a:r>
              <a:rPr lang="en-US" sz="2000" dirty="0" smtClean="0"/>
              <a:t>user’s query.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2688" y="243410"/>
            <a:ext cx="670312" cy="580653"/>
          </a:xfrm>
          <a:custGeom>
            <a:avLst/>
            <a:gdLst>
              <a:gd name="connsiteX0" fmla="*/ 603423 w 670312"/>
              <a:gd name="connsiteY0" fmla="*/ 0 h 580653"/>
              <a:gd name="connsiteX1" fmla="*/ 670312 w 670312"/>
              <a:gd name="connsiteY1" fmla="*/ 126662 h 580653"/>
              <a:gd name="connsiteX2" fmla="*/ 557170 w 670312"/>
              <a:gd name="connsiteY2" fmla="*/ 203157 h 580653"/>
              <a:gd name="connsiteX3" fmla="*/ 522302 w 670312"/>
              <a:gd name="connsiteY3" fmla="*/ 293172 h 580653"/>
              <a:gd name="connsiteX4" fmla="*/ 670312 w 670312"/>
              <a:gd name="connsiteY4" fmla="*/ 293172 h 580653"/>
              <a:gd name="connsiteX5" fmla="*/ 670312 w 670312"/>
              <a:gd name="connsiteY5" fmla="*/ 580653 h 580653"/>
              <a:gd name="connsiteX6" fmla="*/ 360772 w 670312"/>
              <a:gd name="connsiteY6" fmla="*/ 580653 h 580653"/>
              <a:gd name="connsiteX7" fmla="*/ 360772 w 670312"/>
              <a:gd name="connsiteY7" fmla="*/ 342272 h 580653"/>
              <a:gd name="connsiteX8" fmla="*/ 415564 w 670312"/>
              <a:gd name="connsiteY8" fmla="*/ 134489 h 580653"/>
              <a:gd name="connsiteX9" fmla="*/ 603423 w 670312"/>
              <a:gd name="connsiteY9" fmla="*/ 0 h 580653"/>
              <a:gd name="connsiteX10" fmla="*/ 242650 w 670312"/>
              <a:gd name="connsiteY10" fmla="*/ 0 h 580653"/>
              <a:gd name="connsiteX11" fmla="*/ 309539 w 670312"/>
              <a:gd name="connsiteY11" fmla="*/ 126662 h 580653"/>
              <a:gd name="connsiteX12" fmla="*/ 196397 w 670312"/>
              <a:gd name="connsiteY12" fmla="*/ 203157 h 580653"/>
              <a:gd name="connsiteX13" fmla="*/ 161530 w 670312"/>
              <a:gd name="connsiteY13" fmla="*/ 293172 h 580653"/>
              <a:gd name="connsiteX14" fmla="*/ 309539 w 670312"/>
              <a:gd name="connsiteY14" fmla="*/ 293172 h 580653"/>
              <a:gd name="connsiteX15" fmla="*/ 309539 w 670312"/>
              <a:gd name="connsiteY15" fmla="*/ 580653 h 580653"/>
              <a:gd name="connsiteX16" fmla="*/ 0 w 670312"/>
              <a:gd name="connsiteY16" fmla="*/ 580653 h 580653"/>
              <a:gd name="connsiteX17" fmla="*/ 0 w 670312"/>
              <a:gd name="connsiteY17" fmla="*/ 342272 h 580653"/>
              <a:gd name="connsiteX18" fmla="*/ 54792 w 670312"/>
              <a:gd name="connsiteY18" fmla="*/ 134489 h 580653"/>
              <a:gd name="connsiteX19" fmla="*/ 242650 w 670312"/>
              <a:gd name="connsiteY19" fmla="*/ 0 h 58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0312" h="580653">
                <a:moveTo>
                  <a:pt x="603423" y="0"/>
                </a:moveTo>
                <a:lnTo>
                  <a:pt x="670312" y="126662"/>
                </a:lnTo>
                <a:cubicBezTo>
                  <a:pt x="615757" y="152279"/>
                  <a:pt x="578043" y="177777"/>
                  <a:pt x="557170" y="203157"/>
                </a:cubicBezTo>
                <a:cubicBezTo>
                  <a:pt x="536297" y="228537"/>
                  <a:pt x="524674" y="258542"/>
                  <a:pt x="522302" y="293172"/>
                </a:cubicBezTo>
                <a:lnTo>
                  <a:pt x="670312" y="293172"/>
                </a:lnTo>
                <a:lnTo>
                  <a:pt x="670312" y="580653"/>
                </a:lnTo>
                <a:lnTo>
                  <a:pt x="360772" y="580653"/>
                </a:lnTo>
                <a:lnTo>
                  <a:pt x="360772" y="342272"/>
                </a:lnTo>
                <a:cubicBezTo>
                  <a:pt x="360772" y="254510"/>
                  <a:pt x="379036" y="185249"/>
                  <a:pt x="415564" y="134489"/>
                </a:cubicBezTo>
                <a:cubicBezTo>
                  <a:pt x="452092" y="83729"/>
                  <a:pt x="514712" y="38900"/>
                  <a:pt x="603423" y="0"/>
                </a:cubicBezTo>
                <a:close/>
                <a:moveTo>
                  <a:pt x="242650" y="0"/>
                </a:moveTo>
                <a:lnTo>
                  <a:pt x="309539" y="126662"/>
                </a:lnTo>
                <a:cubicBezTo>
                  <a:pt x="254985" y="152279"/>
                  <a:pt x="217271" y="177777"/>
                  <a:pt x="196397" y="203157"/>
                </a:cubicBezTo>
                <a:cubicBezTo>
                  <a:pt x="175524" y="228537"/>
                  <a:pt x="163902" y="258542"/>
                  <a:pt x="161530" y="293172"/>
                </a:cubicBezTo>
                <a:lnTo>
                  <a:pt x="309539" y="293172"/>
                </a:lnTo>
                <a:lnTo>
                  <a:pt x="309539" y="580653"/>
                </a:lnTo>
                <a:lnTo>
                  <a:pt x="0" y="580653"/>
                </a:lnTo>
                <a:lnTo>
                  <a:pt x="0" y="342272"/>
                </a:lnTo>
                <a:cubicBezTo>
                  <a:pt x="0" y="254510"/>
                  <a:pt x="18264" y="185249"/>
                  <a:pt x="54792" y="134489"/>
                </a:cubicBezTo>
                <a:cubicBezTo>
                  <a:pt x="91320" y="83729"/>
                  <a:pt x="153940" y="38900"/>
                  <a:pt x="2426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itle 6"/>
          <p:cNvSpPr txBox="1">
            <a:spLocks/>
          </p:cNvSpPr>
          <p:nvPr/>
        </p:nvSpPr>
        <p:spPr>
          <a:xfrm>
            <a:off x="496259" y="1513537"/>
            <a:ext cx="8804365" cy="9233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i="0" kern="1200" spc="300" dirty="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sz="4400" dirty="0" smtClean="0">
                <a:solidFill>
                  <a:schemeClr val="accent4"/>
                </a:solidFill>
              </a:rPr>
              <a:t>1. Probabilistic Model: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7" name="Title 6"/>
          <p:cNvSpPr txBox="1">
            <a:spLocks/>
          </p:cNvSpPr>
          <p:nvPr/>
        </p:nvSpPr>
        <p:spPr>
          <a:xfrm>
            <a:off x="779288" y="3420538"/>
            <a:ext cx="7711569" cy="4634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i="0" kern="1200" spc="300" dirty="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sz="3200" dirty="0" smtClean="0">
                <a:solidFill>
                  <a:schemeClr val="accent4"/>
                </a:solidFill>
              </a:rPr>
              <a:t>BIM: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779288" y="3965290"/>
            <a:ext cx="8408255" cy="1117229"/>
          </a:xfrm>
        </p:spPr>
        <p:txBody>
          <a:bodyPr/>
          <a:lstStyle/>
          <a:p>
            <a:r>
              <a:rPr lang="en-US" sz="2000" dirty="0" smtClean="0"/>
              <a:t>BIM is a probabilistic model, </a:t>
            </a:r>
            <a:r>
              <a:rPr lang="en-US" sz="1800" dirty="0"/>
              <a:t>BIM assumes that terms in documents </a:t>
            </a:r>
            <a:r>
              <a:rPr lang="en-US" sz="1800" dirty="0" smtClean="0"/>
              <a:t>and queries </a:t>
            </a:r>
            <a:r>
              <a:rPr lang="en-US" sz="1800" dirty="0"/>
              <a:t>are independent of each other (hence "independence</a:t>
            </a:r>
            <a:r>
              <a:rPr lang="en-US" sz="1800" dirty="0" smtClean="0"/>
              <a:t>").</a:t>
            </a:r>
          </a:p>
          <a:p>
            <a:endParaRPr lang="en-US" sz="1800" dirty="0" smtClean="0"/>
          </a:p>
          <a:p>
            <a:r>
              <a:rPr lang="en-US" sz="1800" dirty="0" smtClean="0"/>
              <a:t>Suitable for Binary relevance, Either document is relevant (1) or not (0).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28073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2688" y="243410"/>
            <a:ext cx="670312" cy="580653"/>
          </a:xfrm>
          <a:custGeom>
            <a:avLst/>
            <a:gdLst>
              <a:gd name="connsiteX0" fmla="*/ 603423 w 670312"/>
              <a:gd name="connsiteY0" fmla="*/ 0 h 580653"/>
              <a:gd name="connsiteX1" fmla="*/ 670312 w 670312"/>
              <a:gd name="connsiteY1" fmla="*/ 126662 h 580653"/>
              <a:gd name="connsiteX2" fmla="*/ 557170 w 670312"/>
              <a:gd name="connsiteY2" fmla="*/ 203157 h 580653"/>
              <a:gd name="connsiteX3" fmla="*/ 522302 w 670312"/>
              <a:gd name="connsiteY3" fmla="*/ 293172 h 580653"/>
              <a:gd name="connsiteX4" fmla="*/ 670312 w 670312"/>
              <a:gd name="connsiteY4" fmla="*/ 293172 h 580653"/>
              <a:gd name="connsiteX5" fmla="*/ 670312 w 670312"/>
              <a:gd name="connsiteY5" fmla="*/ 580653 h 580653"/>
              <a:gd name="connsiteX6" fmla="*/ 360772 w 670312"/>
              <a:gd name="connsiteY6" fmla="*/ 580653 h 580653"/>
              <a:gd name="connsiteX7" fmla="*/ 360772 w 670312"/>
              <a:gd name="connsiteY7" fmla="*/ 342272 h 580653"/>
              <a:gd name="connsiteX8" fmla="*/ 415564 w 670312"/>
              <a:gd name="connsiteY8" fmla="*/ 134489 h 580653"/>
              <a:gd name="connsiteX9" fmla="*/ 603423 w 670312"/>
              <a:gd name="connsiteY9" fmla="*/ 0 h 580653"/>
              <a:gd name="connsiteX10" fmla="*/ 242650 w 670312"/>
              <a:gd name="connsiteY10" fmla="*/ 0 h 580653"/>
              <a:gd name="connsiteX11" fmla="*/ 309539 w 670312"/>
              <a:gd name="connsiteY11" fmla="*/ 126662 h 580653"/>
              <a:gd name="connsiteX12" fmla="*/ 196397 w 670312"/>
              <a:gd name="connsiteY12" fmla="*/ 203157 h 580653"/>
              <a:gd name="connsiteX13" fmla="*/ 161530 w 670312"/>
              <a:gd name="connsiteY13" fmla="*/ 293172 h 580653"/>
              <a:gd name="connsiteX14" fmla="*/ 309539 w 670312"/>
              <a:gd name="connsiteY14" fmla="*/ 293172 h 580653"/>
              <a:gd name="connsiteX15" fmla="*/ 309539 w 670312"/>
              <a:gd name="connsiteY15" fmla="*/ 580653 h 580653"/>
              <a:gd name="connsiteX16" fmla="*/ 0 w 670312"/>
              <a:gd name="connsiteY16" fmla="*/ 580653 h 580653"/>
              <a:gd name="connsiteX17" fmla="*/ 0 w 670312"/>
              <a:gd name="connsiteY17" fmla="*/ 342272 h 580653"/>
              <a:gd name="connsiteX18" fmla="*/ 54792 w 670312"/>
              <a:gd name="connsiteY18" fmla="*/ 134489 h 580653"/>
              <a:gd name="connsiteX19" fmla="*/ 242650 w 670312"/>
              <a:gd name="connsiteY19" fmla="*/ 0 h 58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0312" h="580653">
                <a:moveTo>
                  <a:pt x="603423" y="0"/>
                </a:moveTo>
                <a:lnTo>
                  <a:pt x="670312" y="126662"/>
                </a:lnTo>
                <a:cubicBezTo>
                  <a:pt x="615757" y="152279"/>
                  <a:pt x="578043" y="177777"/>
                  <a:pt x="557170" y="203157"/>
                </a:cubicBezTo>
                <a:cubicBezTo>
                  <a:pt x="536297" y="228537"/>
                  <a:pt x="524674" y="258542"/>
                  <a:pt x="522302" y="293172"/>
                </a:cubicBezTo>
                <a:lnTo>
                  <a:pt x="670312" y="293172"/>
                </a:lnTo>
                <a:lnTo>
                  <a:pt x="670312" y="580653"/>
                </a:lnTo>
                <a:lnTo>
                  <a:pt x="360772" y="580653"/>
                </a:lnTo>
                <a:lnTo>
                  <a:pt x="360772" y="342272"/>
                </a:lnTo>
                <a:cubicBezTo>
                  <a:pt x="360772" y="254510"/>
                  <a:pt x="379036" y="185249"/>
                  <a:pt x="415564" y="134489"/>
                </a:cubicBezTo>
                <a:cubicBezTo>
                  <a:pt x="452092" y="83729"/>
                  <a:pt x="514712" y="38900"/>
                  <a:pt x="603423" y="0"/>
                </a:cubicBezTo>
                <a:close/>
                <a:moveTo>
                  <a:pt x="242650" y="0"/>
                </a:moveTo>
                <a:lnTo>
                  <a:pt x="309539" y="126662"/>
                </a:lnTo>
                <a:cubicBezTo>
                  <a:pt x="254985" y="152279"/>
                  <a:pt x="217271" y="177777"/>
                  <a:pt x="196397" y="203157"/>
                </a:cubicBezTo>
                <a:cubicBezTo>
                  <a:pt x="175524" y="228537"/>
                  <a:pt x="163902" y="258542"/>
                  <a:pt x="161530" y="293172"/>
                </a:cubicBezTo>
                <a:lnTo>
                  <a:pt x="309539" y="293172"/>
                </a:lnTo>
                <a:lnTo>
                  <a:pt x="309539" y="580653"/>
                </a:lnTo>
                <a:lnTo>
                  <a:pt x="0" y="580653"/>
                </a:lnTo>
                <a:lnTo>
                  <a:pt x="0" y="342272"/>
                </a:lnTo>
                <a:cubicBezTo>
                  <a:pt x="0" y="254510"/>
                  <a:pt x="18264" y="185249"/>
                  <a:pt x="54792" y="134489"/>
                </a:cubicBezTo>
                <a:cubicBezTo>
                  <a:pt x="91320" y="83729"/>
                  <a:pt x="153940" y="38900"/>
                  <a:pt x="2426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itle 6"/>
          <p:cNvSpPr txBox="1">
            <a:spLocks/>
          </p:cNvSpPr>
          <p:nvPr/>
        </p:nvSpPr>
        <p:spPr>
          <a:xfrm>
            <a:off x="496259" y="1513537"/>
            <a:ext cx="8804365" cy="9233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i="0" kern="1200" spc="300" dirty="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sz="4400" dirty="0" smtClean="0">
                <a:solidFill>
                  <a:schemeClr val="accent4"/>
                </a:solidFill>
              </a:rPr>
              <a:t>1. Probabilistic Model: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7" name="Title 6"/>
          <p:cNvSpPr txBox="1">
            <a:spLocks/>
          </p:cNvSpPr>
          <p:nvPr/>
        </p:nvSpPr>
        <p:spPr>
          <a:xfrm>
            <a:off x="1219200" y="2205124"/>
            <a:ext cx="7535026" cy="4634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i="0" kern="1200" spc="300" dirty="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sz="3200" dirty="0" smtClean="0">
                <a:solidFill>
                  <a:schemeClr val="accent4"/>
                </a:solidFill>
              </a:rPr>
              <a:t>Examples: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12688" y="2830875"/>
            <a:ext cx="7831015" cy="954954"/>
          </a:xfrm>
        </p:spPr>
        <p:txBody>
          <a:bodyPr/>
          <a:lstStyle/>
          <a:p>
            <a:pPr algn="just"/>
            <a:r>
              <a:rPr lang="en-US" sz="1800" b="1" dirty="0" smtClean="0"/>
              <a:t>1. Computer </a:t>
            </a:r>
            <a:r>
              <a:rPr lang="en-US" sz="1800" b="1" dirty="0"/>
              <a:t>Example</a:t>
            </a:r>
            <a:r>
              <a:rPr lang="en-US" sz="1800" dirty="0"/>
              <a:t>: Flagging emails as “important” by matching specific keywords (e.g., “urgent,” “meeting”).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12688" y="3785829"/>
            <a:ext cx="7752638" cy="831174"/>
          </a:xfrm>
        </p:spPr>
        <p:txBody>
          <a:bodyPr/>
          <a:lstStyle/>
          <a:p>
            <a:pPr algn="just"/>
            <a:r>
              <a:rPr lang="en-US" sz="1800" b="1" dirty="0" smtClean="0"/>
              <a:t>2. Layman </a:t>
            </a:r>
            <a:r>
              <a:rPr lang="en-US" sz="1800" b="1" dirty="0"/>
              <a:t>Example</a:t>
            </a:r>
            <a:r>
              <a:rPr lang="en-US" sz="1800" dirty="0"/>
              <a:t>: Checking food in the fridge and marking items as “edible” (1) or “expired” (0).</a:t>
            </a:r>
          </a:p>
        </p:txBody>
      </p:sp>
    </p:spTree>
    <p:extLst>
      <p:ext uri="{BB962C8B-B14F-4D97-AF65-F5344CB8AC3E}">
        <p14:creationId xmlns:p14="http://schemas.microsoft.com/office/powerpoint/2010/main" val="4152772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2688" y="243410"/>
            <a:ext cx="670312" cy="580653"/>
          </a:xfrm>
          <a:custGeom>
            <a:avLst/>
            <a:gdLst>
              <a:gd name="connsiteX0" fmla="*/ 603423 w 670312"/>
              <a:gd name="connsiteY0" fmla="*/ 0 h 580653"/>
              <a:gd name="connsiteX1" fmla="*/ 670312 w 670312"/>
              <a:gd name="connsiteY1" fmla="*/ 126662 h 580653"/>
              <a:gd name="connsiteX2" fmla="*/ 557170 w 670312"/>
              <a:gd name="connsiteY2" fmla="*/ 203157 h 580653"/>
              <a:gd name="connsiteX3" fmla="*/ 522302 w 670312"/>
              <a:gd name="connsiteY3" fmla="*/ 293172 h 580653"/>
              <a:gd name="connsiteX4" fmla="*/ 670312 w 670312"/>
              <a:gd name="connsiteY4" fmla="*/ 293172 h 580653"/>
              <a:gd name="connsiteX5" fmla="*/ 670312 w 670312"/>
              <a:gd name="connsiteY5" fmla="*/ 580653 h 580653"/>
              <a:gd name="connsiteX6" fmla="*/ 360772 w 670312"/>
              <a:gd name="connsiteY6" fmla="*/ 580653 h 580653"/>
              <a:gd name="connsiteX7" fmla="*/ 360772 w 670312"/>
              <a:gd name="connsiteY7" fmla="*/ 342272 h 580653"/>
              <a:gd name="connsiteX8" fmla="*/ 415564 w 670312"/>
              <a:gd name="connsiteY8" fmla="*/ 134489 h 580653"/>
              <a:gd name="connsiteX9" fmla="*/ 603423 w 670312"/>
              <a:gd name="connsiteY9" fmla="*/ 0 h 580653"/>
              <a:gd name="connsiteX10" fmla="*/ 242650 w 670312"/>
              <a:gd name="connsiteY10" fmla="*/ 0 h 580653"/>
              <a:gd name="connsiteX11" fmla="*/ 309539 w 670312"/>
              <a:gd name="connsiteY11" fmla="*/ 126662 h 580653"/>
              <a:gd name="connsiteX12" fmla="*/ 196397 w 670312"/>
              <a:gd name="connsiteY12" fmla="*/ 203157 h 580653"/>
              <a:gd name="connsiteX13" fmla="*/ 161530 w 670312"/>
              <a:gd name="connsiteY13" fmla="*/ 293172 h 580653"/>
              <a:gd name="connsiteX14" fmla="*/ 309539 w 670312"/>
              <a:gd name="connsiteY14" fmla="*/ 293172 h 580653"/>
              <a:gd name="connsiteX15" fmla="*/ 309539 w 670312"/>
              <a:gd name="connsiteY15" fmla="*/ 580653 h 580653"/>
              <a:gd name="connsiteX16" fmla="*/ 0 w 670312"/>
              <a:gd name="connsiteY16" fmla="*/ 580653 h 580653"/>
              <a:gd name="connsiteX17" fmla="*/ 0 w 670312"/>
              <a:gd name="connsiteY17" fmla="*/ 342272 h 580653"/>
              <a:gd name="connsiteX18" fmla="*/ 54792 w 670312"/>
              <a:gd name="connsiteY18" fmla="*/ 134489 h 580653"/>
              <a:gd name="connsiteX19" fmla="*/ 242650 w 670312"/>
              <a:gd name="connsiteY19" fmla="*/ 0 h 58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0312" h="580653">
                <a:moveTo>
                  <a:pt x="603423" y="0"/>
                </a:moveTo>
                <a:lnTo>
                  <a:pt x="670312" y="126662"/>
                </a:lnTo>
                <a:cubicBezTo>
                  <a:pt x="615757" y="152279"/>
                  <a:pt x="578043" y="177777"/>
                  <a:pt x="557170" y="203157"/>
                </a:cubicBezTo>
                <a:cubicBezTo>
                  <a:pt x="536297" y="228537"/>
                  <a:pt x="524674" y="258542"/>
                  <a:pt x="522302" y="293172"/>
                </a:cubicBezTo>
                <a:lnTo>
                  <a:pt x="670312" y="293172"/>
                </a:lnTo>
                <a:lnTo>
                  <a:pt x="670312" y="580653"/>
                </a:lnTo>
                <a:lnTo>
                  <a:pt x="360772" y="580653"/>
                </a:lnTo>
                <a:lnTo>
                  <a:pt x="360772" y="342272"/>
                </a:lnTo>
                <a:cubicBezTo>
                  <a:pt x="360772" y="254510"/>
                  <a:pt x="379036" y="185249"/>
                  <a:pt x="415564" y="134489"/>
                </a:cubicBezTo>
                <a:cubicBezTo>
                  <a:pt x="452092" y="83729"/>
                  <a:pt x="514712" y="38900"/>
                  <a:pt x="603423" y="0"/>
                </a:cubicBezTo>
                <a:close/>
                <a:moveTo>
                  <a:pt x="242650" y="0"/>
                </a:moveTo>
                <a:lnTo>
                  <a:pt x="309539" y="126662"/>
                </a:lnTo>
                <a:cubicBezTo>
                  <a:pt x="254985" y="152279"/>
                  <a:pt x="217271" y="177777"/>
                  <a:pt x="196397" y="203157"/>
                </a:cubicBezTo>
                <a:cubicBezTo>
                  <a:pt x="175524" y="228537"/>
                  <a:pt x="163902" y="258542"/>
                  <a:pt x="161530" y="293172"/>
                </a:cubicBezTo>
                <a:lnTo>
                  <a:pt x="309539" y="293172"/>
                </a:lnTo>
                <a:lnTo>
                  <a:pt x="309539" y="580653"/>
                </a:lnTo>
                <a:lnTo>
                  <a:pt x="0" y="580653"/>
                </a:lnTo>
                <a:lnTo>
                  <a:pt x="0" y="342272"/>
                </a:lnTo>
                <a:cubicBezTo>
                  <a:pt x="0" y="254510"/>
                  <a:pt x="18264" y="185249"/>
                  <a:pt x="54792" y="134489"/>
                </a:cubicBezTo>
                <a:cubicBezTo>
                  <a:pt x="91320" y="83729"/>
                  <a:pt x="153940" y="38900"/>
                  <a:pt x="2426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itle 6"/>
          <p:cNvSpPr txBox="1">
            <a:spLocks/>
          </p:cNvSpPr>
          <p:nvPr/>
        </p:nvSpPr>
        <p:spPr>
          <a:xfrm>
            <a:off x="496259" y="1513537"/>
            <a:ext cx="8804365" cy="9233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i="0" kern="1200" spc="300" dirty="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sz="4400" dirty="0" smtClean="0">
                <a:solidFill>
                  <a:schemeClr val="accent4"/>
                </a:solidFill>
              </a:rPr>
              <a:t>1. Probabilistic Model: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7" name="Title 6"/>
          <p:cNvSpPr txBox="1">
            <a:spLocks/>
          </p:cNvSpPr>
          <p:nvPr/>
        </p:nvSpPr>
        <p:spPr>
          <a:xfrm>
            <a:off x="1251662" y="2205124"/>
            <a:ext cx="7711569" cy="4634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i="0" kern="1200" spc="300" dirty="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sz="3200" dirty="0" smtClean="0">
                <a:solidFill>
                  <a:schemeClr val="accent4"/>
                </a:solidFill>
              </a:rPr>
              <a:t>Working with Example: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30406" y="2885235"/>
            <a:ext cx="7395584" cy="2322174"/>
          </a:xfrm>
        </p:spPr>
        <p:txBody>
          <a:bodyPr/>
          <a:lstStyle/>
          <a:p>
            <a:r>
              <a:rPr lang="en-US" sz="1600" b="1" dirty="0"/>
              <a:t>Consider a collection of documents with terms [‘AI,’ ‘ML,’ ‘Data,’ ‘Cloud</a:t>
            </a:r>
            <a:r>
              <a:rPr lang="en-US" sz="1600" b="1" dirty="0" smtClean="0"/>
              <a:t>’].</a:t>
            </a:r>
          </a:p>
          <a:p>
            <a:endParaRPr lang="en-US" sz="1600" b="1" dirty="0"/>
          </a:p>
          <a:p>
            <a:r>
              <a:rPr lang="en-US" sz="1600" dirty="0"/>
              <a:t>A document may be represented as a vector based on the </a:t>
            </a:r>
            <a:r>
              <a:rPr lang="en-US" sz="1600" b="1" dirty="0"/>
              <a:t>presence (1) or absence (0) </a:t>
            </a:r>
            <a:r>
              <a:rPr lang="en-US" sz="1600" dirty="0"/>
              <a:t>of these terms.</a:t>
            </a:r>
          </a:p>
          <a:p>
            <a:r>
              <a:rPr lang="en-US" sz="1600" b="1" dirty="0"/>
              <a:t>Document Vector: [0, 1, 1, 0]</a:t>
            </a:r>
          </a:p>
          <a:p>
            <a:pPr lvl="1"/>
            <a:r>
              <a:rPr lang="en-US" sz="1700" b="0" dirty="0"/>
              <a:t>Here, the document includes "ML" and "Data" but not "AI" or "Cloud."</a:t>
            </a:r>
          </a:p>
          <a:p>
            <a:r>
              <a:rPr lang="en-US" sz="1600" b="1" dirty="0"/>
              <a:t>Query Vector: [1, 0, 1, 0]</a:t>
            </a:r>
          </a:p>
          <a:p>
            <a:pPr lvl="1"/>
            <a:r>
              <a:rPr lang="en-US" sz="1600" b="0" dirty="0"/>
              <a:t>The query searches for "AI" and "Data</a:t>
            </a:r>
            <a:r>
              <a:rPr lang="en-US" sz="1600" b="0" dirty="0" smtClean="0"/>
              <a:t>.“</a:t>
            </a:r>
          </a:p>
          <a:p>
            <a:pPr lvl="1"/>
            <a:endParaRPr lang="en-US" sz="1600" b="0" dirty="0" smtClean="0"/>
          </a:p>
          <a:p>
            <a:r>
              <a:rPr lang="en-US" sz="1600" dirty="0" smtClean="0"/>
              <a:t>Binary term weighting allows us to match query terms to document terms easily.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63940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Oval 9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mpd="thinThick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2105166" y="3020645"/>
            <a:ext cx="9858233" cy="757130"/>
          </a:xfrm>
        </p:spPr>
        <p:txBody>
          <a:bodyPr/>
          <a:lstStyle/>
          <a:p>
            <a:r>
              <a:rPr lang="en-US" sz="4800" dirty="0" smtClean="0"/>
              <a:t>Non-Overlapped List Model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2688" y="243410"/>
            <a:ext cx="670312" cy="580653"/>
          </a:xfrm>
          <a:custGeom>
            <a:avLst/>
            <a:gdLst>
              <a:gd name="connsiteX0" fmla="*/ 603423 w 670312"/>
              <a:gd name="connsiteY0" fmla="*/ 0 h 580653"/>
              <a:gd name="connsiteX1" fmla="*/ 670312 w 670312"/>
              <a:gd name="connsiteY1" fmla="*/ 126662 h 580653"/>
              <a:gd name="connsiteX2" fmla="*/ 557170 w 670312"/>
              <a:gd name="connsiteY2" fmla="*/ 203157 h 580653"/>
              <a:gd name="connsiteX3" fmla="*/ 522302 w 670312"/>
              <a:gd name="connsiteY3" fmla="*/ 293172 h 580653"/>
              <a:gd name="connsiteX4" fmla="*/ 670312 w 670312"/>
              <a:gd name="connsiteY4" fmla="*/ 293172 h 580653"/>
              <a:gd name="connsiteX5" fmla="*/ 670312 w 670312"/>
              <a:gd name="connsiteY5" fmla="*/ 580653 h 580653"/>
              <a:gd name="connsiteX6" fmla="*/ 360772 w 670312"/>
              <a:gd name="connsiteY6" fmla="*/ 580653 h 580653"/>
              <a:gd name="connsiteX7" fmla="*/ 360772 w 670312"/>
              <a:gd name="connsiteY7" fmla="*/ 342272 h 580653"/>
              <a:gd name="connsiteX8" fmla="*/ 415564 w 670312"/>
              <a:gd name="connsiteY8" fmla="*/ 134489 h 580653"/>
              <a:gd name="connsiteX9" fmla="*/ 603423 w 670312"/>
              <a:gd name="connsiteY9" fmla="*/ 0 h 580653"/>
              <a:gd name="connsiteX10" fmla="*/ 242650 w 670312"/>
              <a:gd name="connsiteY10" fmla="*/ 0 h 580653"/>
              <a:gd name="connsiteX11" fmla="*/ 309539 w 670312"/>
              <a:gd name="connsiteY11" fmla="*/ 126662 h 580653"/>
              <a:gd name="connsiteX12" fmla="*/ 196397 w 670312"/>
              <a:gd name="connsiteY12" fmla="*/ 203157 h 580653"/>
              <a:gd name="connsiteX13" fmla="*/ 161530 w 670312"/>
              <a:gd name="connsiteY13" fmla="*/ 293172 h 580653"/>
              <a:gd name="connsiteX14" fmla="*/ 309539 w 670312"/>
              <a:gd name="connsiteY14" fmla="*/ 293172 h 580653"/>
              <a:gd name="connsiteX15" fmla="*/ 309539 w 670312"/>
              <a:gd name="connsiteY15" fmla="*/ 580653 h 580653"/>
              <a:gd name="connsiteX16" fmla="*/ 0 w 670312"/>
              <a:gd name="connsiteY16" fmla="*/ 580653 h 580653"/>
              <a:gd name="connsiteX17" fmla="*/ 0 w 670312"/>
              <a:gd name="connsiteY17" fmla="*/ 342272 h 580653"/>
              <a:gd name="connsiteX18" fmla="*/ 54792 w 670312"/>
              <a:gd name="connsiteY18" fmla="*/ 134489 h 580653"/>
              <a:gd name="connsiteX19" fmla="*/ 242650 w 670312"/>
              <a:gd name="connsiteY19" fmla="*/ 0 h 58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0312" h="580653">
                <a:moveTo>
                  <a:pt x="603423" y="0"/>
                </a:moveTo>
                <a:lnTo>
                  <a:pt x="670312" y="126662"/>
                </a:lnTo>
                <a:cubicBezTo>
                  <a:pt x="615757" y="152279"/>
                  <a:pt x="578043" y="177777"/>
                  <a:pt x="557170" y="203157"/>
                </a:cubicBezTo>
                <a:cubicBezTo>
                  <a:pt x="536297" y="228537"/>
                  <a:pt x="524674" y="258542"/>
                  <a:pt x="522302" y="293172"/>
                </a:cubicBezTo>
                <a:lnTo>
                  <a:pt x="670312" y="293172"/>
                </a:lnTo>
                <a:lnTo>
                  <a:pt x="670312" y="580653"/>
                </a:lnTo>
                <a:lnTo>
                  <a:pt x="360772" y="580653"/>
                </a:lnTo>
                <a:lnTo>
                  <a:pt x="360772" y="342272"/>
                </a:lnTo>
                <a:cubicBezTo>
                  <a:pt x="360772" y="254510"/>
                  <a:pt x="379036" y="185249"/>
                  <a:pt x="415564" y="134489"/>
                </a:cubicBezTo>
                <a:cubicBezTo>
                  <a:pt x="452092" y="83729"/>
                  <a:pt x="514712" y="38900"/>
                  <a:pt x="603423" y="0"/>
                </a:cubicBezTo>
                <a:close/>
                <a:moveTo>
                  <a:pt x="242650" y="0"/>
                </a:moveTo>
                <a:lnTo>
                  <a:pt x="309539" y="126662"/>
                </a:lnTo>
                <a:cubicBezTo>
                  <a:pt x="254985" y="152279"/>
                  <a:pt x="217271" y="177777"/>
                  <a:pt x="196397" y="203157"/>
                </a:cubicBezTo>
                <a:cubicBezTo>
                  <a:pt x="175524" y="228537"/>
                  <a:pt x="163902" y="258542"/>
                  <a:pt x="161530" y="293172"/>
                </a:cubicBezTo>
                <a:lnTo>
                  <a:pt x="309539" y="293172"/>
                </a:lnTo>
                <a:lnTo>
                  <a:pt x="309539" y="580653"/>
                </a:lnTo>
                <a:lnTo>
                  <a:pt x="0" y="580653"/>
                </a:lnTo>
                <a:lnTo>
                  <a:pt x="0" y="342272"/>
                </a:lnTo>
                <a:cubicBezTo>
                  <a:pt x="0" y="254510"/>
                  <a:pt x="18264" y="185249"/>
                  <a:pt x="54792" y="134489"/>
                </a:cubicBezTo>
                <a:cubicBezTo>
                  <a:pt x="91320" y="83729"/>
                  <a:pt x="153940" y="38900"/>
                  <a:pt x="2426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itle 6"/>
          <p:cNvSpPr txBox="1">
            <a:spLocks/>
          </p:cNvSpPr>
          <p:nvPr/>
        </p:nvSpPr>
        <p:spPr>
          <a:xfrm>
            <a:off x="496259" y="1513537"/>
            <a:ext cx="9327010" cy="9233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i="0" kern="1200" spc="300" dirty="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sz="4400" b="1" dirty="0">
                <a:solidFill>
                  <a:schemeClr val="accent4"/>
                </a:solidFill>
              </a:rPr>
              <a:t>2</a:t>
            </a:r>
            <a:r>
              <a:rPr lang="en-US" sz="4400" b="1" dirty="0" smtClean="0">
                <a:solidFill>
                  <a:schemeClr val="accent4"/>
                </a:solidFill>
              </a:rPr>
              <a:t>. Non-Overlapped List Model </a:t>
            </a:r>
            <a:endParaRPr lang="en-US" sz="4400" b="1" dirty="0">
              <a:solidFill>
                <a:schemeClr val="accent4"/>
              </a:solidFill>
            </a:endParaRPr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260737" y="2598263"/>
            <a:ext cx="7682966" cy="1089529"/>
          </a:xfrm>
        </p:spPr>
        <p:txBody>
          <a:bodyPr/>
          <a:lstStyle/>
          <a:p>
            <a:r>
              <a:rPr lang="en-US" sz="1800" dirty="0"/>
              <a:t>The </a:t>
            </a:r>
            <a:r>
              <a:rPr lang="en-US" sz="1800" b="1" dirty="0"/>
              <a:t>Non-Overlapped List Model</a:t>
            </a:r>
            <a:r>
              <a:rPr lang="en-US" sz="1800" dirty="0"/>
              <a:t> is an information retrieval approach that combines document lists for multiple query terms into a single, non-redundant set by removing duplicates, ensuring each document appears only once in the final results.</a:t>
            </a:r>
          </a:p>
        </p:txBody>
      </p:sp>
    </p:spTree>
    <p:extLst>
      <p:ext uri="{BB962C8B-B14F-4D97-AF65-F5344CB8AC3E}">
        <p14:creationId xmlns:p14="http://schemas.microsoft.com/office/powerpoint/2010/main" val="3804002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2688" y="243410"/>
            <a:ext cx="670312" cy="580653"/>
          </a:xfrm>
          <a:custGeom>
            <a:avLst/>
            <a:gdLst>
              <a:gd name="connsiteX0" fmla="*/ 603423 w 670312"/>
              <a:gd name="connsiteY0" fmla="*/ 0 h 580653"/>
              <a:gd name="connsiteX1" fmla="*/ 670312 w 670312"/>
              <a:gd name="connsiteY1" fmla="*/ 126662 h 580653"/>
              <a:gd name="connsiteX2" fmla="*/ 557170 w 670312"/>
              <a:gd name="connsiteY2" fmla="*/ 203157 h 580653"/>
              <a:gd name="connsiteX3" fmla="*/ 522302 w 670312"/>
              <a:gd name="connsiteY3" fmla="*/ 293172 h 580653"/>
              <a:gd name="connsiteX4" fmla="*/ 670312 w 670312"/>
              <a:gd name="connsiteY4" fmla="*/ 293172 h 580653"/>
              <a:gd name="connsiteX5" fmla="*/ 670312 w 670312"/>
              <a:gd name="connsiteY5" fmla="*/ 580653 h 580653"/>
              <a:gd name="connsiteX6" fmla="*/ 360772 w 670312"/>
              <a:gd name="connsiteY6" fmla="*/ 580653 h 580653"/>
              <a:gd name="connsiteX7" fmla="*/ 360772 w 670312"/>
              <a:gd name="connsiteY7" fmla="*/ 342272 h 580653"/>
              <a:gd name="connsiteX8" fmla="*/ 415564 w 670312"/>
              <a:gd name="connsiteY8" fmla="*/ 134489 h 580653"/>
              <a:gd name="connsiteX9" fmla="*/ 603423 w 670312"/>
              <a:gd name="connsiteY9" fmla="*/ 0 h 580653"/>
              <a:gd name="connsiteX10" fmla="*/ 242650 w 670312"/>
              <a:gd name="connsiteY10" fmla="*/ 0 h 580653"/>
              <a:gd name="connsiteX11" fmla="*/ 309539 w 670312"/>
              <a:gd name="connsiteY11" fmla="*/ 126662 h 580653"/>
              <a:gd name="connsiteX12" fmla="*/ 196397 w 670312"/>
              <a:gd name="connsiteY12" fmla="*/ 203157 h 580653"/>
              <a:gd name="connsiteX13" fmla="*/ 161530 w 670312"/>
              <a:gd name="connsiteY13" fmla="*/ 293172 h 580653"/>
              <a:gd name="connsiteX14" fmla="*/ 309539 w 670312"/>
              <a:gd name="connsiteY14" fmla="*/ 293172 h 580653"/>
              <a:gd name="connsiteX15" fmla="*/ 309539 w 670312"/>
              <a:gd name="connsiteY15" fmla="*/ 580653 h 580653"/>
              <a:gd name="connsiteX16" fmla="*/ 0 w 670312"/>
              <a:gd name="connsiteY16" fmla="*/ 580653 h 580653"/>
              <a:gd name="connsiteX17" fmla="*/ 0 w 670312"/>
              <a:gd name="connsiteY17" fmla="*/ 342272 h 580653"/>
              <a:gd name="connsiteX18" fmla="*/ 54792 w 670312"/>
              <a:gd name="connsiteY18" fmla="*/ 134489 h 580653"/>
              <a:gd name="connsiteX19" fmla="*/ 242650 w 670312"/>
              <a:gd name="connsiteY19" fmla="*/ 0 h 58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0312" h="580653">
                <a:moveTo>
                  <a:pt x="603423" y="0"/>
                </a:moveTo>
                <a:lnTo>
                  <a:pt x="670312" y="126662"/>
                </a:lnTo>
                <a:cubicBezTo>
                  <a:pt x="615757" y="152279"/>
                  <a:pt x="578043" y="177777"/>
                  <a:pt x="557170" y="203157"/>
                </a:cubicBezTo>
                <a:cubicBezTo>
                  <a:pt x="536297" y="228537"/>
                  <a:pt x="524674" y="258542"/>
                  <a:pt x="522302" y="293172"/>
                </a:cubicBezTo>
                <a:lnTo>
                  <a:pt x="670312" y="293172"/>
                </a:lnTo>
                <a:lnTo>
                  <a:pt x="670312" y="580653"/>
                </a:lnTo>
                <a:lnTo>
                  <a:pt x="360772" y="580653"/>
                </a:lnTo>
                <a:lnTo>
                  <a:pt x="360772" y="342272"/>
                </a:lnTo>
                <a:cubicBezTo>
                  <a:pt x="360772" y="254510"/>
                  <a:pt x="379036" y="185249"/>
                  <a:pt x="415564" y="134489"/>
                </a:cubicBezTo>
                <a:cubicBezTo>
                  <a:pt x="452092" y="83729"/>
                  <a:pt x="514712" y="38900"/>
                  <a:pt x="603423" y="0"/>
                </a:cubicBezTo>
                <a:close/>
                <a:moveTo>
                  <a:pt x="242650" y="0"/>
                </a:moveTo>
                <a:lnTo>
                  <a:pt x="309539" y="126662"/>
                </a:lnTo>
                <a:cubicBezTo>
                  <a:pt x="254985" y="152279"/>
                  <a:pt x="217271" y="177777"/>
                  <a:pt x="196397" y="203157"/>
                </a:cubicBezTo>
                <a:cubicBezTo>
                  <a:pt x="175524" y="228537"/>
                  <a:pt x="163902" y="258542"/>
                  <a:pt x="161530" y="293172"/>
                </a:cubicBezTo>
                <a:lnTo>
                  <a:pt x="309539" y="293172"/>
                </a:lnTo>
                <a:lnTo>
                  <a:pt x="309539" y="580653"/>
                </a:lnTo>
                <a:lnTo>
                  <a:pt x="0" y="580653"/>
                </a:lnTo>
                <a:lnTo>
                  <a:pt x="0" y="342272"/>
                </a:lnTo>
                <a:cubicBezTo>
                  <a:pt x="0" y="254510"/>
                  <a:pt x="18264" y="185249"/>
                  <a:pt x="54792" y="134489"/>
                </a:cubicBezTo>
                <a:cubicBezTo>
                  <a:pt x="91320" y="83729"/>
                  <a:pt x="153940" y="38900"/>
                  <a:pt x="2426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itle 6"/>
          <p:cNvSpPr txBox="1">
            <a:spLocks/>
          </p:cNvSpPr>
          <p:nvPr/>
        </p:nvSpPr>
        <p:spPr>
          <a:xfrm>
            <a:off x="496259" y="1513537"/>
            <a:ext cx="8969958" cy="9233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i="0" kern="1200" spc="300" dirty="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sz="4400" dirty="0">
                <a:solidFill>
                  <a:schemeClr val="accent4"/>
                </a:solidFill>
              </a:rPr>
              <a:t>2</a:t>
            </a:r>
            <a:r>
              <a:rPr lang="en-US" sz="4400" dirty="0" smtClean="0">
                <a:solidFill>
                  <a:schemeClr val="accent4"/>
                </a:solidFill>
              </a:rPr>
              <a:t>. </a:t>
            </a:r>
            <a:r>
              <a:rPr lang="en-US" sz="4400" b="1" dirty="0">
                <a:solidFill>
                  <a:schemeClr val="accent4"/>
                </a:solidFill>
              </a:rPr>
              <a:t>Non-Overlapped List Model 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7" name="Title 6"/>
          <p:cNvSpPr txBox="1">
            <a:spLocks/>
          </p:cNvSpPr>
          <p:nvPr/>
        </p:nvSpPr>
        <p:spPr>
          <a:xfrm>
            <a:off x="1213725" y="2436867"/>
            <a:ext cx="7535026" cy="4634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i="0" kern="1200" spc="300" dirty="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sz="3200" dirty="0" smtClean="0">
                <a:solidFill>
                  <a:schemeClr val="accent4"/>
                </a:solidFill>
              </a:rPr>
              <a:t>Lay man Example: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219200" y="3131960"/>
            <a:ext cx="7831015" cy="2529923"/>
          </a:xfrm>
        </p:spPr>
        <p:txBody>
          <a:bodyPr/>
          <a:lstStyle/>
          <a:p>
            <a:r>
              <a:rPr lang="en-US" sz="1600" dirty="0"/>
              <a:t>Layman Example: Listing favorite pizza toppings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Scenario: </a:t>
            </a:r>
            <a:r>
              <a:rPr lang="en-US" sz="1600" dirty="0"/>
              <a:t>You’re listing your favorite pizza toppings</a:t>
            </a:r>
            <a:r>
              <a:rPr lang="en-US" sz="1600" dirty="0" smtClean="0"/>
              <a:t>.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Steps</a:t>
            </a:r>
            <a:r>
              <a:rPr lang="en-US" sz="1600" b="1" dirty="0" smtClean="0"/>
              <a:t>:</a:t>
            </a:r>
            <a:endParaRPr lang="en-US" sz="1600" b="1" dirty="0"/>
          </a:p>
          <a:p>
            <a:pPr lvl="1">
              <a:buFont typeface="+mj-lt"/>
              <a:buAutoNum type="arabicPeriod"/>
            </a:pPr>
            <a:r>
              <a:rPr lang="en-US" sz="1600" dirty="0"/>
              <a:t>You ask two friends for their favorite toppings:</a:t>
            </a:r>
          </a:p>
          <a:p>
            <a:pPr lvl="1"/>
            <a:r>
              <a:rPr lang="en-US" sz="1600" dirty="0" smtClean="0"/>
              <a:t>     </a:t>
            </a:r>
            <a:r>
              <a:rPr lang="en-US" sz="1600" b="0" dirty="0" smtClean="0"/>
              <a:t>Friend </a:t>
            </a:r>
            <a:r>
              <a:rPr lang="en-US" sz="1600" b="0" dirty="0"/>
              <a:t>A’s list: Pepperoni, Olives, </a:t>
            </a:r>
            <a:r>
              <a:rPr lang="en-US" sz="1600" b="0" dirty="0" smtClean="0"/>
              <a:t>Mushrooms.</a:t>
            </a:r>
          </a:p>
          <a:p>
            <a:pPr lvl="1"/>
            <a:r>
              <a:rPr lang="en-US" sz="1600" b="0" dirty="0"/>
              <a:t> </a:t>
            </a:r>
            <a:r>
              <a:rPr lang="en-US" sz="1600" b="0" dirty="0" smtClean="0"/>
              <a:t>    Friend </a:t>
            </a:r>
            <a:r>
              <a:rPr lang="en-US" sz="1600" b="0" dirty="0"/>
              <a:t>B’s list: Mushrooms, Onions, </a:t>
            </a:r>
            <a:r>
              <a:rPr lang="en-US" sz="1600" b="0" dirty="0" smtClean="0"/>
              <a:t>Jalapeños</a:t>
            </a:r>
            <a:endParaRPr lang="en-US" sz="1600" b="0" dirty="0"/>
          </a:p>
          <a:p>
            <a:pPr lvl="1"/>
            <a:r>
              <a:rPr lang="en-US" sz="1600" dirty="0" smtClean="0"/>
              <a:t>2.You </a:t>
            </a:r>
            <a:r>
              <a:rPr lang="en-US" sz="1600" dirty="0"/>
              <a:t>combine both lists into a single set:</a:t>
            </a:r>
          </a:p>
          <a:p>
            <a:pPr lvl="1"/>
            <a:r>
              <a:rPr lang="en-US" sz="1600" b="0" dirty="0" smtClean="0"/>
              <a:t>    Combined </a:t>
            </a:r>
            <a:r>
              <a:rPr lang="en-US" sz="1600" b="0" dirty="0"/>
              <a:t>List: Pepperoni, Olives, Mushrooms, Onions, Jalapeños.</a:t>
            </a:r>
          </a:p>
          <a:p>
            <a:pPr lvl="1"/>
            <a:r>
              <a:rPr lang="en-US" sz="1600" dirty="0" smtClean="0"/>
              <a:t>3.Any </a:t>
            </a:r>
            <a:r>
              <a:rPr lang="en-US" sz="1600" dirty="0"/>
              <a:t>duplicates, like "Mushrooms," are included only once.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Outcome: You get a complete list of favorite toppings with no repetitions, which simplifies the decision-making process.</a:t>
            </a:r>
          </a:p>
        </p:txBody>
      </p:sp>
    </p:spTree>
    <p:extLst>
      <p:ext uri="{BB962C8B-B14F-4D97-AF65-F5344CB8AC3E}">
        <p14:creationId xmlns:p14="http://schemas.microsoft.com/office/powerpoint/2010/main" val="1687692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2688" y="243410"/>
            <a:ext cx="670312" cy="580653"/>
          </a:xfrm>
          <a:custGeom>
            <a:avLst/>
            <a:gdLst>
              <a:gd name="connsiteX0" fmla="*/ 603423 w 670312"/>
              <a:gd name="connsiteY0" fmla="*/ 0 h 580653"/>
              <a:gd name="connsiteX1" fmla="*/ 670312 w 670312"/>
              <a:gd name="connsiteY1" fmla="*/ 126662 h 580653"/>
              <a:gd name="connsiteX2" fmla="*/ 557170 w 670312"/>
              <a:gd name="connsiteY2" fmla="*/ 203157 h 580653"/>
              <a:gd name="connsiteX3" fmla="*/ 522302 w 670312"/>
              <a:gd name="connsiteY3" fmla="*/ 293172 h 580653"/>
              <a:gd name="connsiteX4" fmla="*/ 670312 w 670312"/>
              <a:gd name="connsiteY4" fmla="*/ 293172 h 580653"/>
              <a:gd name="connsiteX5" fmla="*/ 670312 w 670312"/>
              <a:gd name="connsiteY5" fmla="*/ 580653 h 580653"/>
              <a:gd name="connsiteX6" fmla="*/ 360772 w 670312"/>
              <a:gd name="connsiteY6" fmla="*/ 580653 h 580653"/>
              <a:gd name="connsiteX7" fmla="*/ 360772 w 670312"/>
              <a:gd name="connsiteY7" fmla="*/ 342272 h 580653"/>
              <a:gd name="connsiteX8" fmla="*/ 415564 w 670312"/>
              <a:gd name="connsiteY8" fmla="*/ 134489 h 580653"/>
              <a:gd name="connsiteX9" fmla="*/ 603423 w 670312"/>
              <a:gd name="connsiteY9" fmla="*/ 0 h 580653"/>
              <a:gd name="connsiteX10" fmla="*/ 242650 w 670312"/>
              <a:gd name="connsiteY10" fmla="*/ 0 h 580653"/>
              <a:gd name="connsiteX11" fmla="*/ 309539 w 670312"/>
              <a:gd name="connsiteY11" fmla="*/ 126662 h 580653"/>
              <a:gd name="connsiteX12" fmla="*/ 196397 w 670312"/>
              <a:gd name="connsiteY12" fmla="*/ 203157 h 580653"/>
              <a:gd name="connsiteX13" fmla="*/ 161530 w 670312"/>
              <a:gd name="connsiteY13" fmla="*/ 293172 h 580653"/>
              <a:gd name="connsiteX14" fmla="*/ 309539 w 670312"/>
              <a:gd name="connsiteY14" fmla="*/ 293172 h 580653"/>
              <a:gd name="connsiteX15" fmla="*/ 309539 w 670312"/>
              <a:gd name="connsiteY15" fmla="*/ 580653 h 580653"/>
              <a:gd name="connsiteX16" fmla="*/ 0 w 670312"/>
              <a:gd name="connsiteY16" fmla="*/ 580653 h 580653"/>
              <a:gd name="connsiteX17" fmla="*/ 0 w 670312"/>
              <a:gd name="connsiteY17" fmla="*/ 342272 h 580653"/>
              <a:gd name="connsiteX18" fmla="*/ 54792 w 670312"/>
              <a:gd name="connsiteY18" fmla="*/ 134489 h 580653"/>
              <a:gd name="connsiteX19" fmla="*/ 242650 w 670312"/>
              <a:gd name="connsiteY19" fmla="*/ 0 h 58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0312" h="580653">
                <a:moveTo>
                  <a:pt x="603423" y="0"/>
                </a:moveTo>
                <a:lnTo>
                  <a:pt x="670312" y="126662"/>
                </a:lnTo>
                <a:cubicBezTo>
                  <a:pt x="615757" y="152279"/>
                  <a:pt x="578043" y="177777"/>
                  <a:pt x="557170" y="203157"/>
                </a:cubicBezTo>
                <a:cubicBezTo>
                  <a:pt x="536297" y="228537"/>
                  <a:pt x="524674" y="258542"/>
                  <a:pt x="522302" y="293172"/>
                </a:cubicBezTo>
                <a:lnTo>
                  <a:pt x="670312" y="293172"/>
                </a:lnTo>
                <a:lnTo>
                  <a:pt x="670312" y="580653"/>
                </a:lnTo>
                <a:lnTo>
                  <a:pt x="360772" y="580653"/>
                </a:lnTo>
                <a:lnTo>
                  <a:pt x="360772" y="342272"/>
                </a:lnTo>
                <a:cubicBezTo>
                  <a:pt x="360772" y="254510"/>
                  <a:pt x="379036" y="185249"/>
                  <a:pt x="415564" y="134489"/>
                </a:cubicBezTo>
                <a:cubicBezTo>
                  <a:pt x="452092" y="83729"/>
                  <a:pt x="514712" y="38900"/>
                  <a:pt x="603423" y="0"/>
                </a:cubicBezTo>
                <a:close/>
                <a:moveTo>
                  <a:pt x="242650" y="0"/>
                </a:moveTo>
                <a:lnTo>
                  <a:pt x="309539" y="126662"/>
                </a:lnTo>
                <a:cubicBezTo>
                  <a:pt x="254985" y="152279"/>
                  <a:pt x="217271" y="177777"/>
                  <a:pt x="196397" y="203157"/>
                </a:cubicBezTo>
                <a:cubicBezTo>
                  <a:pt x="175524" y="228537"/>
                  <a:pt x="163902" y="258542"/>
                  <a:pt x="161530" y="293172"/>
                </a:cubicBezTo>
                <a:lnTo>
                  <a:pt x="309539" y="293172"/>
                </a:lnTo>
                <a:lnTo>
                  <a:pt x="309539" y="580653"/>
                </a:lnTo>
                <a:lnTo>
                  <a:pt x="0" y="580653"/>
                </a:lnTo>
                <a:lnTo>
                  <a:pt x="0" y="342272"/>
                </a:lnTo>
                <a:cubicBezTo>
                  <a:pt x="0" y="254510"/>
                  <a:pt x="18264" y="185249"/>
                  <a:pt x="54792" y="134489"/>
                </a:cubicBezTo>
                <a:cubicBezTo>
                  <a:pt x="91320" y="83729"/>
                  <a:pt x="153940" y="38900"/>
                  <a:pt x="2426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itle 6"/>
          <p:cNvSpPr txBox="1">
            <a:spLocks/>
          </p:cNvSpPr>
          <p:nvPr/>
        </p:nvSpPr>
        <p:spPr>
          <a:xfrm>
            <a:off x="496259" y="1513537"/>
            <a:ext cx="8969958" cy="9233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i="0" kern="1200" spc="300" dirty="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sz="4400" dirty="0">
                <a:solidFill>
                  <a:schemeClr val="accent4"/>
                </a:solidFill>
              </a:rPr>
              <a:t>2</a:t>
            </a:r>
            <a:r>
              <a:rPr lang="en-US" sz="4400" dirty="0" smtClean="0">
                <a:solidFill>
                  <a:schemeClr val="accent4"/>
                </a:solidFill>
              </a:rPr>
              <a:t>. </a:t>
            </a:r>
            <a:r>
              <a:rPr lang="en-US" sz="4400" b="1" dirty="0">
                <a:solidFill>
                  <a:schemeClr val="accent4"/>
                </a:solidFill>
              </a:rPr>
              <a:t>Non-Overlapped List Model 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7" name="Title 6"/>
          <p:cNvSpPr txBox="1">
            <a:spLocks/>
          </p:cNvSpPr>
          <p:nvPr/>
        </p:nvSpPr>
        <p:spPr>
          <a:xfrm>
            <a:off x="1213725" y="2297530"/>
            <a:ext cx="7535026" cy="4634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i="0" kern="1200" spc="300" dirty="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sz="3200" dirty="0" smtClean="0">
                <a:solidFill>
                  <a:schemeClr val="accent4"/>
                </a:solidFill>
              </a:rPr>
              <a:t>Computer Example: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1314994" y="2907878"/>
            <a:ext cx="944009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Scenario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A user queries a document database for information on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"Artificial Intelligence" (AI)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"Machine Learning" (ML)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Steps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system retrieves two separate lists of documents: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AI-related documents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DAI_{\text{AI}}AI​ = {Doc1, Doc2, Doc3, Doc5}.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ML-related documents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DML_{\text{ML}}ML​ = {Doc3, Doc4, Doc6}.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system combines these lists using a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set union operation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Combined List: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DNonOverlap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​ = {Doc1, Doc2, Doc3, Doc4, Doc5, Doc6}.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Duplicates (e.g.,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Doc3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which appears in both lists) are removed, ensuring no document is repeated.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Outcome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user receives a single, consolidated, non-overlapping list of documents that relate to either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This improves efficiency and avoids redundancy in the search results.</a:t>
            </a:r>
          </a:p>
        </p:txBody>
      </p:sp>
    </p:spTree>
    <p:extLst>
      <p:ext uri="{BB962C8B-B14F-4D97-AF65-F5344CB8AC3E}">
        <p14:creationId xmlns:p14="http://schemas.microsoft.com/office/powerpoint/2010/main" val="2905029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torybuilding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425_Powerful Presentations_Win32_mlw - v2" id="{7CBB6D80-F69F-4458-A96A-A39B855A93D5}" vid="{827664DE-2D82-4B7F-8582-8671022436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480f6609812271f56e53f2aff7170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b48d77c16982ba2890c3fe2b4c067b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2E6351-E64A-42DD-A554-7DF75222212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30CA71C-6B24-463C-853F-076A02E27C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C2FF92-1ACE-4D23-9586-85906FF02F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Powerful Presentations</Template>
  <TotalTime>0</TotalTime>
  <Words>1736</Words>
  <Application>Microsoft Office PowerPoint</Application>
  <PresentationFormat>Widescreen</PresentationFormat>
  <Paragraphs>202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Arial Black</vt:lpstr>
      <vt:lpstr>Calibri</vt:lpstr>
      <vt:lpstr>Segoe UI</vt:lpstr>
      <vt:lpstr>Segoe UI Black</vt:lpstr>
      <vt:lpstr>Segoe UI Light</vt:lpstr>
      <vt:lpstr>Segoe UI Semibold</vt:lpstr>
      <vt:lpstr>Segoe UI Semilight</vt:lpstr>
      <vt:lpstr>Wingdings</vt:lpstr>
      <vt:lpstr>Storybuilding Neal Creative</vt:lpstr>
      <vt:lpstr>Information Retrieval</vt:lpstr>
      <vt:lpstr>PowerPoint Presentation</vt:lpstr>
      <vt:lpstr>PowerPoint Presentation</vt:lpstr>
      <vt:lpstr>PowerPoint Presentation</vt:lpstr>
      <vt:lpstr>PowerPoint Presentation</vt:lpstr>
      <vt:lpstr>Non-Overlapped List Model</vt:lpstr>
      <vt:lpstr>PowerPoint Presentation</vt:lpstr>
      <vt:lpstr>PowerPoint Presentation</vt:lpstr>
      <vt:lpstr>PowerPoint Presentation</vt:lpstr>
      <vt:lpstr>Proximal Nodes</vt:lpstr>
      <vt:lpstr>PowerPoint Presentation</vt:lpstr>
      <vt:lpstr>PowerPoint Presentation</vt:lpstr>
      <vt:lpstr>PowerPoint Presentation</vt:lpstr>
      <vt:lpstr>INTRODUCTION</vt:lpstr>
      <vt:lpstr>PowerPoint Presentation</vt:lpstr>
      <vt:lpstr>PREPARE</vt:lpstr>
      <vt:lpstr>USE TRANSITIONS  &amp; SECTION DIVIDERS</vt:lpstr>
      <vt:lpstr>PowerPoint Presentation</vt:lpstr>
      <vt:lpstr>VISUALS ADD A COMPONENT TO STORYTELLING THAT TEXT CANNOT | SPEED.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POWERFUL PRESENTATIONS!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2024-12-03T04:48:51Z</dcterms:created>
  <dcterms:modified xsi:type="dcterms:W3CDTF">2024-12-03T05:45:18Z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