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8" r:id="rId5"/>
    <p:sldId id="270" r:id="rId6"/>
    <p:sldId id="262" r:id="rId7"/>
    <p:sldId id="273" r:id="rId8"/>
    <p:sldId id="274" r:id="rId9"/>
    <p:sldId id="271" r:id="rId10"/>
    <p:sldId id="272" r:id="rId11"/>
    <p:sldId id="269"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p:restoredTop sz="94626"/>
  </p:normalViewPr>
  <p:slideViewPr>
    <p:cSldViewPr snapToGrid="0">
      <p:cViewPr varScale="1">
        <p:scale>
          <a:sx n="121" d="100"/>
          <a:sy n="121"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B26C67-C20E-F25D-6527-A8B09542C78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FBA8653-8D09-B9FA-202B-483C675FD8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929F8CE-5894-7496-CC2E-B7E32A904FD0}"/>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C2D28DB0-3747-710D-FAE4-C56000EA3F7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E770803-D312-E1F9-698F-516E231EC78E}"/>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250734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EB37F1-B984-D149-F0B9-CEDB2BADB65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DA7A700-C3CE-2EF5-9CC0-A4FEFC9AFEF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FC54E2C-B229-E98F-793D-0EF86968E37F}"/>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858288B2-BFEA-560D-DB94-17828833E42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0B9785E0-396D-D908-EDF9-3EB3BFFB3F50}"/>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153538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B1B8CE9-E680-2BF0-F409-68FADF6C730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4EED75F-3678-7A19-A3CE-2E4A0DD71BD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A4D68E-654B-F151-BB2F-368213936508}"/>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8FB05AC1-414D-4D4C-EB43-B347A8E74A8B}"/>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31C2056C-493C-FFCB-3DD7-85D8E576ACFC}"/>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5995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C4E57-8C49-4CCC-DA9F-3BEFCFA0786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5496485-3BF4-F816-BD3C-5B63498124E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79F2D82-A3D8-D721-5D47-D5E65AE80699}"/>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4002E596-8C85-6C49-8747-1415FE911819}"/>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D34BA3C-FFCF-9D2E-4CBF-DB6396E56230}"/>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240004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FC150-F312-5146-D82F-B352746A159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F5A0685-9F58-48D6-DF5C-2440F31EF1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1D3C2BC-FC19-6BAF-74E2-22EE83C9BE40}"/>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853385F5-7A64-7468-78F6-25FD1965D7A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9C8FD0D0-0C2A-D766-EA31-E363D9936533}"/>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352770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1ACE0-3C48-A029-631C-1763C74AB9B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D75A204-7668-C387-BA37-7E9C6CA0D72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7B7B969-1B60-7184-59E8-767EB5B0C2F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2135DA5-95D4-B611-FC26-309AD6FFAD39}"/>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6" name="Alt Bilgi Yer Tutucusu 5">
            <a:extLst>
              <a:ext uri="{FF2B5EF4-FFF2-40B4-BE49-F238E27FC236}">
                <a16:creationId xmlns:a16="http://schemas.microsoft.com/office/drawing/2014/main" id="{720E2FD2-D4C4-1401-E291-CCAA25DF37E5}"/>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E3D62CD2-CD25-4D80-9750-858F2540CD33}"/>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358874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C41149-B172-5B23-CE6E-440764566B9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0DBD78F-8069-9143-D488-BCBC5ADFA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D4FB8DB-1F15-56C5-7806-55262BC330E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56E9752-E2ED-DCAF-35B4-C060F9D26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2DA3A6C-A219-1227-BE79-AD0E9291C83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EDEC160-6713-FB6F-604C-5F61599A0E01}"/>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8" name="Alt Bilgi Yer Tutucusu 7">
            <a:extLst>
              <a:ext uri="{FF2B5EF4-FFF2-40B4-BE49-F238E27FC236}">
                <a16:creationId xmlns:a16="http://schemas.microsoft.com/office/drawing/2014/main" id="{1382993D-BB70-FE31-25D3-CAA7106BA9CA}"/>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1FBD3FD0-224C-1503-4A15-1B6404646E73}"/>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56789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3BD42-B1E3-C785-2770-5478AE47CE8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1D903B7-C80C-089E-E6F6-2EACCC36D799}"/>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4" name="Alt Bilgi Yer Tutucusu 3">
            <a:extLst>
              <a:ext uri="{FF2B5EF4-FFF2-40B4-BE49-F238E27FC236}">
                <a16:creationId xmlns:a16="http://schemas.microsoft.com/office/drawing/2014/main" id="{0B3A0333-8E77-47A2-55A9-925E31E57B88}"/>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8AF59BFC-0FF3-8496-DB59-A84F21F364BF}"/>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113184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B82FD2D-599F-B94F-3B29-46F13044294B}"/>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3" name="Alt Bilgi Yer Tutucusu 2">
            <a:extLst>
              <a:ext uri="{FF2B5EF4-FFF2-40B4-BE49-F238E27FC236}">
                <a16:creationId xmlns:a16="http://schemas.microsoft.com/office/drawing/2014/main" id="{0EEC81AF-77C7-4065-D0AD-A3B8F3ADA939}"/>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99C65DF6-966F-E36A-2157-655C961D2C47}"/>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33640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3F138E-BB68-989E-F31E-C9B0A0E184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9AD2694-556D-F3D9-9E31-C37C584CB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B7FF9CC-1D35-2689-83C5-7DA26B7D4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7A120A7-9815-9D23-7861-9065C029CCF8}"/>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6" name="Alt Bilgi Yer Tutucusu 5">
            <a:extLst>
              <a:ext uri="{FF2B5EF4-FFF2-40B4-BE49-F238E27FC236}">
                <a16:creationId xmlns:a16="http://schemas.microsoft.com/office/drawing/2014/main" id="{2C232A0C-C7AB-3A24-811C-2D172AC1FDB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B65FC9A-4EBD-29E4-775D-A2A2CAD81A4D}"/>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133059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DD1E4F-A232-0B37-4BCF-87F1632B85B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7A81E3A-2EC5-9A13-F54F-7D708F53C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0F521551-81AA-A4D1-E717-23B97C14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1FE103A-63A4-08AE-42D8-D7668FA3AFBF}"/>
              </a:ext>
            </a:extLst>
          </p:cNvPr>
          <p:cNvSpPr>
            <a:spLocks noGrp="1"/>
          </p:cNvSpPr>
          <p:nvPr>
            <p:ph type="dt" sz="half" idx="10"/>
          </p:nvPr>
        </p:nvSpPr>
        <p:spPr/>
        <p:txBody>
          <a:bodyPr/>
          <a:lstStyle/>
          <a:p>
            <a:fld id="{43E8BFD1-EB33-9648-B81B-C94C0A829890}" type="datetimeFigureOut">
              <a:rPr lang="tr-TR" smtClean="0"/>
              <a:t>6.06.2024</a:t>
            </a:fld>
            <a:endParaRPr lang="tr-TR" dirty="0"/>
          </a:p>
        </p:txBody>
      </p:sp>
      <p:sp>
        <p:nvSpPr>
          <p:cNvPr id="6" name="Alt Bilgi Yer Tutucusu 5">
            <a:extLst>
              <a:ext uri="{FF2B5EF4-FFF2-40B4-BE49-F238E27FC236}">
                <a16:creationId xmlns:a16="http://schemas.microsoft.com/office/drawing/2014/main" id="{8A764F9C-E28C-41E6-5301-E4CF5FEACA9D}"/>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C015386E-1238-FA94-4A18-B71E4D3B07BA}"/>
              </a:ext>
            </a:extLst>
          </p:cNvPr>
          <p:cNvSpPr>
            <a:spLocks noGrp="1"/>
          </p:cNvSpPr>
          <p:nvPr>
            <p:ph type="sldNum" sz="quarter" idx="12"/>
          </p:nvPr>
        </p:nvSpPr>
        <p:spPr/>
        <p:txBody>
          <a:bodyPr/>
          <a:lstStyle/>
          <a:p>
            <a:fld id="{2FF55FBB-8B48-F547-9A7E-CB64D723D42F}" type="slidenum">
              <a:rPr lang="tr-TR" smtClean="0"/>
              <a:t>‹#›</a:t>
            </a:fld>
            <a:endParaRPr lang="tr-TR" dirty="0"/>
          </a:p>
        </p:txBody>
      </p:sp>
    </p:spTree>
    <p:extLst>
      <p:ext uri="{BB962C8B-B14F-4D97-AF65-F5344CB8AC3E}">
        <p14:creationId xmlns:p14="http://schemas.microsoft.com/office/powerpoint/2010/main" val="258820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3FC8D82-7F60-E399-543C-8A1CFC6B1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37CB8A9-2D1B-4D2E-4B67-79E12B035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445D29-8DD2-08DE-2D2B-E3E8A7C9E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E8BFD1-EB33-9648-B81B-C94C0A829890}" type="datetimeFigureOut">
              <a:rPr lang="tr-TR" smtClean="0"/>
              <a:t>6.06.2024</a:t>
            </a:fld>
            <a:endParaRPr lang="tr-TR" dirty="0"/>
          </a:p>
        </p:txBody>
      </p:sp>
      <p:sp>
        <p:nvSpPr>
          <p:cNvPr id="5" name="Alt Bilgi Yer Tutucusu 4">
            <a:extLst>
              <a:ext uri="{FF2B5EF4-FFF2-40B4-BE49-F238E27FC236}">
                <a16:creationId xmlns:a16="http://schemas.microsoft.com/office/drawing/2014/main" id="{DAD6A4A3-D8A9-6263-C7B3-B6950698A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dirty="0"/>
          </a:p>
        </p:txBody>
      </p:sp>
      <p:sp>
        <p:nvSpPr>
          <p:cNvPr id="6" name="Slayt Numarası Yer Tutucusu 5">
            <a:extLst>
              <a:ext uri="{FF2B5EF4-FFF2-40B4-BE49-F238E27FC236}">
                <a16:creationId xmlns:a16="http://schemas.microsoft.com/office/drawing/2014/main" id="{7BC6D47E-9E8F-9745-3CEA-D12DD52F4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F55FBB-8B48-F547-9A7E-CB64D723D42F}" type="slidenum">
              <a:rPr lang="tr-TR" smtClean="0"/>
              <a:t>‹#›</a:t>
            </a:fld>
            <a:endParaRPr lang="tr-TR" dirty="0"/>
          </a:p>
        </p:txBody>
      </p:sp>
    </p:spTree>
    <p:extLst>
      <p:ext uri="{BB962C8B-B14F-4D97-AF65-F5344CB8AC3E}">
        <p14:creationId xmlns:p14="http://schemas.microsoft.com/office/powerpoint/2010/main" val="171844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simge, sembol, yazı tipi, metin, sayı, numara içeren bir resim&#10;&#10;Açıklama otomatik olarak oluşturuldu">
            <a:extLst>
              <a:ext uri="{FF2B5EF4-FFF2-40B4-BE49-F238E27FC236}">
                <a16:creationId xmlns:a16="http://schemas.microsoft.com/office/drawing/2014/main" id="{62721902-83DE-13D0-76A4-0EE9750AF3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04800"/>
            <a:ext cx="2590800" cy="2590800"/>
          </a:xfrm>
          <a:prstGeom prst="rect">
            <a:avLst/>
          </a:prstGeom>
          <a:noFill/>
          <a:ln>
            <a:noFill/>
          </a:ln>
        </p:spPr>
      </p:pic>
      <p:sp>
        <p:nvSpPr>
          <p:cNvPr id="6" name="Metin kutusu 5">
            <a:extLst>
              <a:ext uri="{FF2B5EF4-FFF2-40B4-BE49-F238E27FC236}">
                <a16:creationId xmlns:a16="http://schemas.microsoft.com/office/drawing/2014/main" id="{BDB463B2-D015-E06E-154F-C7CCD6DDA3A6}"/>
              </a:ext>
            </a:extLst>
          </p:cNvPr>
          <p:cNvSpPr txBox="1"/>
          <p:nvPr/>
        </p:nvSpPr>
        <p:spPr>
          <a:xfrm>
            <a:off x="3046142" y="3429000"/>
            <a:ext cx="6099716" cy="2769989"/>
          </a:xfrm>
          <a:prstGeom prst="rect">
            <a:avLst/>
          </a:prstGeom>
          <a:noFill/>
        </p:spPr>
        <p:txBody>
          <a:bodyPr wrap="square">
            <a:spAutoFit/>
          </a:bodyPr>
          <a:lstStyle/>
          <a:p>
            <a:pPr algn="ctr"/>
            <a:r>
              <a:rPr lang="tr-TR" sz="1800" dirty="0">
                <a:effectLst/>
                <a:latin typeface="Aptos" panose="020B0004020202020204" pitchFamily="34" charset="0"/>
                <a:ea typeface="Aptos" panose="020B0004020202020204" pitchFamily="34" charset="0"/>
                <a:cs typeface="Times New Roman" panose="02020603050405020304" pitchFamily="18" charset="0"/>
              </a:rPr>
              <a:t>FIRAT ÜNİVERSİTESİ TEKNOLOJİ FAKÜLTESİ</a:t>
            </a:r>
            <a:endParaRPr lang="tr-TR" sz="16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tr-TR" sz="1800" dirty="0">
                <a:effectLst/>
                <a:latin typeface="Aptos" panose="020B0004020202020204" pitchFamily="34" charset="0"/>
                <a:ea typeface="Aptos" panose="020B0004020202020204" pitchFamily="34" charset="0"/>
                <a:cs typeface="Times New Roman" panose="02020603050405020304" pitchFamily="18" charset="0"/>
              </a:rPr>
              <a:t>YAZILIM MÜHENDİSLİĞİ</a:t>
            </a:r>
            <a:endParaRPr lang="tr-TR" sz="16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tr-TR" dirty="0">
              <a:latin typeface="Aptos" panose="020B0004020202020204" pitchFamily="34" charset="0"/>
              <a:ea typeface="Aptos" panose="020B0004020202020204" pitchFamily="34" charset="0"/>
              <a:cs typeface="Times New Roman" panose="02020603050405020304" pitchFamily="18" charset="0"/>
            </a:endParaRPr>
          </a:p>
          <a:p>
            <a:pPr algn="ctr"/>
            <a:r>
              <a:rPr lang="tr-TR" sz="1800" dirty="0">
                <a:effectLst/>
                <a:latin typeface="Aptos" panose="020B0004020202020204" pitchFamily="34" charset="0"/>
                <a:ea typeface="Aptos" panose="020B0004020202020204" pitchFamily="34" charset="0"/>
                <a:cs typeface="Times New Roman" panose="02020603050405020304" pitchFamily="18" charset="0"/>
              </a:rPr>
              <a:t>YAZILIM KALİTE VE GÜVENCE TESTİ</a:t>
            </a:r>
          </a:p>
          <a:p>
            <a:pPr algn="ctr"/>
            <a:r>
              <a:rPr lang="tr-TR" dirty="0"/>
              <a:t>İSTANBULKART DOLUM NOKTALARININ GÖRSELLERŞTİRİLMESİ</a:t>
            </a:r>
            <a:endParaRPr lang="en-US" dirty="0"/>
          </a:p>
          <a:p>
            <a:pPr algn="ctr"/>
            <a:endParaRPr lang="tr-TR" sz="16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tr-TR" sz="1800" dirty="0">
                <a:effectLst/>
                <a:latin typeface="Aptos" panose="020B0004020202020204" pitchFamily="34" charset="0"/>
                <a:ea typeface="Aptos" panose="020B0004020202020204" pitchFamily="34" charset="0"/>
                <a:cs typeface="Times New Roman" panose="02020603050405020304" pitchFamily="18" charset="0"/>
              </a:rPr>
              <a:t> MUSTAFA ŞENLİK – 215541304</a:t>
            </a:r>
          </a:p>
          <a:p>
            <a:pPr algn="ctr"/>
            <a:endParaRPr lang="tr-TR" sz="1600" dirty="0">
              <a:effectLst/>
              <a:latin typeface="Aptos" panose="020B0004020202020204" pitchFamily="34" charset="0"/>
              <a:ea typeface="Aptos" panose="020B0004020202020204" pitchFamily="34" charset="0"/>
              <a:cs typeface="Times New Roman" panose="02020603050405020304" pitchFamily="18" charset="0"/>
            </a:endParaRPr>
          </a:p>
          <a:p>
            <a:r>
              <a:rPr lang="tr-TR" sz="16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14693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Fonksiyonellik Testleri</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516304"/>
            <a:ext cx="10515600" cy="4351338"/>
          </a:xfrm>
        </p:spPr>
        <p:txBody>
          <a:bodyPr>
            <a:normAutofit/>
          </a:bodyPr>
          <a:lstStyle/>
          <a:p>
            <a:pPr marL="0" indent="0">
              <a:buNone/>
            </a:pPr>
            <a:r>
              <a:rPr lang="tr-TR" sz="1800" dirty="0">
                <a:solidFill>
                  <a:srgbClr val="000000"/>
                </a:solidFill>
                <a:effectLst/>
              </a:rPr>
              <a:t>Fonksiyonellik testleri, bir yazılımın belirlenen gereksinimlere ve işlevsel spesifikasyonlara uygun olarak çalışıp çalışmadığını doğrulamak amacıyla yapılan testlerdir. Bu testler, yazılımın tüm işlevlerinin doğru ve eksiksiz bir şekilde çalıştığını kontrol eder. </a:t>
            </a:r>
          </a:p>
          <a:p>
            <a:pPr marL="0" indent="0">
              <a:buNone/>
            </a:pPr>
            <a:r>
              <a:rPr lang="tr-TR" sz="1800" dirty="0">
                <a:solidFill>
                  <a:srgbClr val="000000"/>
                </a:solidFill>
                <a:effectLst/>
              </a:rPr>
              <a:t>Yapılan Testler: </a:t>
            </a:r>
          </a:p>
          <a:p>
            <a:pPr marL="0" indent="0">
              <a:buNone/>
            </a:pPr>
            <a:r>
              <a:rPr lang="tr-TR" sz="1800" dirty="0" err="1">
                <a:solidFill>
                  <a:srgbClr val="000000"/>
                </a:solidFill>
                <a:effectLst/>
              </a:rPr>
              <a:t>Postman</a:t>
            </a:r>
            <a:r>
              <a:rPr lang="tr-TR" sz="1800" dirty="0">
                <a:solidFill>
                  <a:srgbClr val="000000"/>
                </a:solidFill>
                <a:effectLst/>
              </a:rPr>
              <a:t> ile API Testleri: </a:t>
            </a:r>
          </a:p>
          <a:p>
            <a:r>
              <a:rPr lang="tr-TR" sz="1800" dirty="0">
                <a:solidFill>
                  <a:srgbClr val="000000"/>
                </a:solidFill>
                <a:effectLst/>
              </a:rPr>
              <a:t>Çeşitli API </a:t>
            </a:r>
            <a:r>
              <a:rPr lang="tr-TR" sz="1800" dirty="0" err="1">
                <a:solidFill>
                  <a:srgbClr val="000000"/>
                </a:solidFill>
                <a:effectLst/>
              </a:rPr>
              <a:t>endpoint'leri</a:t>
            </a:r>
            <a:r>
              <a:rPr lang="tr-TR" sz="1800" dirty="0">
                <a:solidFill>
                  <a:srgbClr val="000000"/>
                </a:solidFill>
                <a:effectLst/>
              </a:rPr>
              <a:t> test edildi. </a:t>
            </a:r>
          </a:p>
          <a:p>
            <a:r>
              <a:rPr lang="tr-TR" sz="1800" dirty="0">
                <a:solidFill>
                  <a:srgbClr val="000000"/>
                </a:solidFill>
                <a:effectLst/>
              </a:rPr>
              <a:t>Sonuç: API </a:t>
            </a:r>
            <a:r>
              <a:rPr lang="tr-TR" sz="1800" dirty="0" err="1">
                <a:solidFill>
                  <a:srgbClr val="000000"/>
                </a:solidFill>
                <a:effectLst/>
              </a:rPr>
              <a:t>endpoint'lerinin</a:t>
            </a:r>
            <a:r>
              <a:rPr lang="tr-TR" sz="1800" dirty="0">
                <a:solidFill>
                  <a:srgbClr val="000000"/>
                </a:solidFill>
                <a:effectLst/>
              </a:rPr>
              <a:t> beklenen çıktıları verdiği doğrulandı.</a:t>
            </a:r>
            <a:endParaRPr lang="tr-TR" sz="1200" dirty="0">
              <a:solidFill>
                <a:srgbClr val="000000"/>
              </a:solidFill>
              <a:effectLst/>
              <a:latin typeface="Helvetica" pitchFamily="2" charset="0"/>
            </a:endParaRPr>
          </a:p>
        </p:txBody>
      </p:sp>
      <p:pic>
        <p:nvPicPr>
          <p:cNvPr id="6" name="Resim 5" descr="metin, ekran görüntüsü, yazılım, multimedya yazılımı içeren bir resim&#10;&#10;Açıklama otomatik olarak oluşturuldu">
            <a:extLst>
              <a:ext uri="{FF2B5EF4-FFF2-40B4-BE49-F238E27FC236}">
                <a16:creationId xmlns:a16="http://schemas.microsoft.com/office/drawing/2014/main" id="{882AF4B8-A1C9-1BF8-4D55-DD55EFDC9A51}"/>
              </a:ext>
            </a:extLst>
          </p:cNvPr>
          <p:cNvPicPr>
            <a:picLocks noChangeAspect="1"/>
          </p:cNvPicPr>
          <p:nvPr/>
        </p:nvPicPr>
        <p:blipFill>
          <a:blip r:embed="rId2"/>
          <a:stretch>
            <a:fillRect/>
          </a:stretch>
        </p:blipFill>
        <p:spPr>
          <a:xfrm>
            <a:off x="2662516" y="3849072"/>
            <a:ext cx="6710837" cy="2985247"/>
          </a:xfrm>
          <a:prstGeom prst="rect">
            <a:avLst/>
          </a:prstGeom>
        </p:spPr>
      </p:pic>
    </p:spTree>
    <p:extLst>
      <p:ext uri="{BB962C8B-B14F-4D97-AF65-F5344CB8AC3E}">
        <p14:creationId xmlns:p14="http://schemas.microsoft.com/office/powerpoint/2010/main" val="267553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825625"/>
            <a:ext cx="8673662" cy="4351338"/>
          </a:xfrm>
        </p:spPr>
        <p:txBody>
          <a:bodyPr>
            <a:normAutofit/>
          </a:bodyPr>
          <a:lstStyle/>
          <a:p>
            <a:pPr marL="0" indent="0">
              <a:buNone/>
            </a:pPr>
            <a:r>
              <a:rPr lang="tr-TR" sz="1800" dirty="0">
                <a:solidFill>
                  <a:srgbClr val="000000"/>
                </a:solidFill>
                <a:effectLst/>
              </a:rPr>
              <a:t>Proje başarıyla tamamlanmış ve tüm testlerden geçmiştir. </a:t>
            </a:r>
          </a:p>
          <a:p>
            <a:pPr marL="0" indent="0">
              <a:buNone/>
            </a:pPr>
            <a:r>
              <a:rPr lang="tr-TR" sz="1800" dirty="0">
                <a:solidFill>
                  <a:srgbClr val="000000"/>
                </a:solidFill>
                <a:effectLst/>
              </a:rPr>
              <a:t>Yük testleri, sistemin </a:t>
            </a:r>
            <a:r>
              <a:rPr lang="tr-TR" sz="1800">
                <a:solidFill>
                  <a:srgbClr val="000000"/>
                </a:solidFill>
                <a:effectLst/>
              </a:rPr>
              <a:t>saniyede </a:t>
            </a:r>
            <a:r>
              <a:rPr lang="tr-TR" sz="1800">
                <a:solidFill>
                  <a:srgbClr val="000000"/>
                </a:solidFill>
              </a:rPr>
              <a:t>850</a:t>
            </a:r>
            <a:r>
              <a:rPr lang="tr-TR" sz="1800">
                <a:solidFill>
                  <a:srgbClr val="000000"/>
                </a:solidFill>
                <a:effectLst/>
              </a:rPr>
              <a:t> </a:t>
            </a:r>
            <a:r>
              <a:rPr lang="tr-TR" sz="1800" dirty="0">
                <a:solidFill>
                  <a:srgbClr val="000000"/>
                </a:solidFill>
                <a:effectLst/>
              </a:rPr>
              <a:t>isteği işleyebildiğini göstermiştir. </a:t>
            </a:r>
          </a:p>
          <a:p>
            <a:pPr marL="0" indent="0">
              <a:buNone/>
            </a:pPr>
            <a:r>
              <a:rPr lang="tr-TR" sz="1800" dirty="0">
                <a:solidFill>
                  <a:srgbClr val="000000"/>
                </a:solidFill>
                <a:effectLst/>
              </a:rPr>
              <a:t>Güvenlik testleri sonucunda tespit edilen güvenlik açıkları kapatılmış ve sistemin güvenli olduğu doğrulanmıştır. </a:t>
            </a:r>
          </a:p>
          <a:p>
            <a:pPr marL="0" indent="0">
              <a:buNone/>
            </a:pPr>
            <a:r>
              <a:rPr lang="tr-TR" sz="1800" dirty="0">
                <a:solidFill>
                  <a:srgbClr val="000000"/>
                </a:solidFill>
                <a:effectLst/>
              </a:rPr>
              <a:t>Prometheus ve </a:t>
            </a:r>
            <a:r>
              <a:rPr lang="tr-TR" sz="1800" dirty="0" err="1">
                <a:solidFill>
                  <a:srgbClr val="000000"/>
                </a:solidFill>
                <a:effectLst/>
              </a:rPr>
              <a:t>Grafana</a:t>
            </a:r>
            <a:r>
              <a:rPr lang="tr-TR" sz="1800" dirty="0">
                <a:solidFill>
                  <a:srgbClr val="000000"/>
                </a:solidFill>
                <a:effectLst/>
              </a:rPr>
              <a:t> ile yapılan izleme, sistem performansının sürekli ve detaylı bir şekilde takip edilmesini sağlamıştır. Kullanıcıların uygulama ile etkileşimleri sorunsuz ve hızlı bir şekilde gerçekleştirilebilmektedir.</a:t>
            </a:r>
            <a:endParaRPr lang="tr-TR" sz="1200" dirty="0">
              <a:solidFill>
                <a:srgbClr val="000000"/>
              </a:solidFill>
              <a:effectLst/>
              <a:latin typeface="Helvetica" pitchFamily="2" charset="0"/>
            </a:endParaRPr>
          </a:p>
        </p:txBody>
      </p:sp>
    </p:spTree>
    <p:extLst>
      <p:ext uri="{BB962C8B-B14F-4D97-AF65-F5344CB8AC3E}">
        <p14:creationId xmlns:p14="http://schemas.microsoft.com/office/powerpoint/2010/main" val="64779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8AEE59-7783-DADC-3011-E2902EF76924}"/>
              </a:ext>
            </a:extLst>
          </p:cNvPr>
          <p:cNvSpPr>
            <a:spLocks noGrp="1"/>
          </p:cNvSpPr>
          <p:nvPr>
            <p:ph type="title"/>
          </p:nvPr>
        </p:nvSpPr>
        <p:spPr/>
        <p:txBody>
          <a:bodyPr/>
          <a:lstStyle/>
          <a:p>
            <a:r>
              <a:rPr lang="tr-TR" sz="4400" dirty="0">
                <a:effectLst/>
                <a:latin typeface="Aptos" panose="020B0004020202020204" pitchFamily="34" charset="0"/>
                <a:ea typeface="Aptos" panose="020B0004020202020204" pitchFamily="34" charset="0"/>
                <a:cs typeface="Times New Roman" panose="02020603050405020304" pitchFamily="18" charset="0"/>
              </a:rPr>
              <a:t>GİRİŞ</a:t>
            </a:r>
            <a:br>
              <a:rPr lang="tr-TR" sz="4400" dirty="0">
                <a:effectLst/>
                <a:latin typeface="Aptos" panose="020B0004020202020204" pitchFamily="34" charset="0"/>
                <a:ea typeface="Aptos" panose="020B000402020202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4297493A-CD1B-2530-BE79-9CF593E215EF}"/>
              </a:ext>
            </a:extLst>
          </p:cNvPr>
          <p:cNvSpPr>
            <a:spLocks noGrp="1"/>
          </p:cNvSpPr>
          <p:nvPr>
            <p:ph idx="1"/>
          </p:nvPr>
        </p:nvSpPr>
        <p:spPr>
          <a:xfrm>
            <a:off x="838200" y="1520825"/>
            <a:ext cx="10515600" cy="4351338"/>
          </a:xfrm>
        </p:spPr>
        <p:txBody>
          <a:bodyPr>
            <a:normAutofit/>
          </a:bodyPr>
          <a:lstStyle/>
          <a:p>
            <a:pPr marL="0" indent="0">
              <a:buNone/>
            </a:pPr>
            <a:r>
              <a:rPr lang="tr-TR" sz="1800" dirty="0">
                <a:effectLst/>
                <a:latin typeface="Aptos" panose="020B0004020202020204" pitchFamily="34" charset="0"/>
                <a:ea typeface="Aptos" panose="020B0004020202020204" pitchFamily="34" charset="0"/>
                <a:cs typeface="Times New Roman" panose="02020603050405020304" pitchFamily="18" charset="0"/>
              </a:rPr>
              <a:t>Amaç</a:t>
            </a:r>
          </a:p>
          <a:p>
            <a:pPr marL="0" indent="0">
              <a:buNone/>
            </a:pPr>
            <a:r>
              <a:rPr lang="tr-TR" sz="1800" b="0" i="0" dirty="0">
                <a:effectLst/>
                <a:highlight>
                  <a:srgbClr val="FFFFFF"/>
                </a:highlight>
                <a:latin typeface="Aptos" panose="020B0004020202020204" pitchFamily="34" charset="0"/>
              </a:rPr>
              <a:t>Bu projenin ana amacı, İstanbul ilinde toplu taşıma kullanıcılarının </a:t>
            </a:r>
            <a:r>
              <a:rPr lang="tr-TR" sz="1800" b="0" i="0" dirty="0" err="1">
                <a:effectLst/>
                <a:highlight>
                  <a:srgbClr val="FFFFFF"/>
                </a:highlight>
                <a:latin typeface="Aptos" panose="020B0004020202020204" pitchFamily="34" charset="0"/>
              </a:rPr>
              <a:t>İstanbulKart</a:t>
            </a:r>
            <a:r>
              <a:rPr lang="tr-TR" sz="1800" b="0" i="0" dirty="0">
                <a:effectLst/>
                <a:highlight>
                  <a:srgbClr val="FFFFFF"/>
                </a:highlight>
                <a:latin typeface="Aptos" panose="020B0004020202020204" pitchFamily="34" charset="0"/>
              </a:rPr>
              <a:t> dolum noktalarına kolayca erişebilmesini sağlamaktır. </a:t>
            </a:r>
          </a:p>
          <a:p>
            <a:pPr marL="0" indent="0">
              <a:buNone/>
            </a:pPr>
            <a:r>
              <a:rPr lang="tr-TR" sz="1800" b="0" i="0" dirty="0">
                <a:effectLst/>
                <a:highlight>
                  <a:srgbClr val="FFFFFF"/>
                </a:highlight>
                <a:latin typeface="Aptos" panose="020B0004020202020204" pitchFamily="34" charset="0"/>
              </a:rPr>
              <a:t>Kullanıcıların mevcut otobüs hatları ve duraklar üzerindeki dolum noktalarını hızlıca bulmalarına yardımcı olmak, toplu taşıma kullanımını teşvik ederken, zaman ve enerji tasarrufu sağlamayı da amaçlamaktadır.</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r>
              <a:rPr lang="tr-TR" sz="1800" dirty="0">
                <a:effectLst/>
                <a:latin typeface="Aptos" panose="020B0004020202020204" pitchFamily="34" charset="0"/>
                <a:ea typeface="Aptos" panose="020B0004020202020204" pitchFamily="34" charset="0"/>
                <a:cs typeface="Times New Roman" panose="02020603050405020304" pitchFamily="18" charset="0"/>
              </a:rPr>
              <a:t>Kapsam</a:t>
            </a:r>
          </a:p>
          <a:p>
            <a:pPr marL="0" indent="0">
              <a:buNone/>
            </a:pPr>
            <a:r>
              <a:rPr lang="tr-TR" sz="1800" b="0" i="0" dirty="0">
                <a:effectLst/>
                <a:latin typeface="Aptos" panose="020B0004020202020204" pitchFamily="34" charset="0"/>
              </a:rPr>
              <a:t>Proje, İstanbul ilindeki tüm otobüs hatları ve durak bilgilerini kapsamaktadır. Kullanıcılar, başlangıç ve bitiş noktalarını belirleyerek güzergahlarını oluşturabilir ve bu güzergah üzerindeki en yakın dolum noktalarını harita üzerinde görebilirler. </a:t>
            </a:r>
          </a:p>
          <a:p>
            <a:pPr marL="0" indent="0">
              <a:buNone/>
            </a:pPr>
            <a:r>
              <a:rPr lang="tr-TR" sz="1800" b="0" i="0" dirty="0">
                <a:effectLst/>
                <a:latin typeface="Aptos" panose="020B0004020202020204" pitchFamily="34" charset="0"/>
              </a:rPr>
              <a:t>Proje, harita üzerinde görsel ve metinsel olarak dolum noktalarının yerlerini gösterir ve kullanıcıların en kısa mesafeyi seçmelerine olanak tanır.</a:t>
            </a:r>
            <a:endParaRPr lang="tr-TR" dirty="0"/>
          </a:p>
        </p:txBody>
      </p:sp>
    </p:spTree>
    <p:extLst>
      <p:ext uri="{BB962C8B-B14F-4D97-AF65-F5344CB8AC3E}">
        <p14:creationId xmlns:p14="http://schemas.microsoft.com/office/powerpoint/2010/main" val="143064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p:txBody>
          <a:bodyPr>
            <a:normAutofit/>
          </a:bodyPr>
          <a:lstStyle/>
          <a:p>
            <a:pPr marL="0" indent="0">
              <a:buNone/>
            </a:pPr>
            <a:endParaRPr lang="tr-TR" dirty="0"/>
          </a:p>
          <a:p>
            <a:pPr marL="0" indent="0">
              <a:buNone/>
            </a:pPr>
            <a:r>
              <a:rPr lang="tr-TR" sz="1800" dirty="0"/>
              <a:t>Projenin geliştirilmesinde aşağıdaki teknolojiler kullanılmıştır:</a:t>
            </a:r>
          </a:p>
          <a:p>
            <a:pPr marL="0" indent="0">
              <a:buNone/>
            </a:pPr>
            <a:endParaRPr lang="tr-TR" sz="1800" dirty="0"/>
          </a:p>
          <a:p>
            <a:pPr marL="342900" indent="-342900" algn="just">
              <a:buFont typeface="+mj-lt"/>
              <a:buAutoNum type="arabicPeriod"/>
            </a:pPr>
            <a:r>
              <a:rPr lang="en-US" sz="1800" dirty="0"/>
              <a:t>Backend </a:t>
            </a:r>
            <a:r>
              <a:rPr lang="en-US" sz="1800" dirty="0" err="1"/>
              <a:t>Geliştirme</a:t>
            </a:r>
            <a:r>
              <a:rPr lang="en-US" sz="1800" dirty="0"/>
              <a:t>: Python</a:t>
            </a:r>
          </a:p>
          <a:p>
            <a:pPr marL="342900" indent="-342900" algn="just">
              <a:buFont typeface="+mj-lt"/>
              <a:buAutoNum type="arabicPeriod"/>
            </a:pPr>
            <a:r>
              <a:rPr lang="en-US" sz="1800" dirty="0" err="1"/>
              <a:t>Veritabanı</a:t>
            </a:r>
            <a:r>
              <a:rPr lang="en-US" sz="1800" dirty="0"/>
              <a:t>: MySQL</a:t>
            </a:r>
          </a:p>
          <a:p>
            <a:pPr marL="342900" indent="-342900" algn="just">
              <a:buFont typeface="+mj-lt"/>
              <a:buAutoNum type="arabicPeriod"/>
            </a:pPr>
            <a:r>
              <a:rPr lang="en-US" sz="1800" dirty="0" err="1"/>
              <a:t>Birim</a:t>
            </a:r>
            <a:r>
              <a:rPr lang="en-US" sz="1800" dirty="0"/>
              <a:t> </a:t>
            </a:r>
            <a:r>
              <a:rPr lang="en-US" sz="1800" dirty="0" err="1"/>
              <a:t>Testleri</a:t>
            </a:r>
            <a:r>
              <a:rPr lang="en-US" sz="1800" dirty="0"/>
              <a:t>: Python </a:t>
            </a:r>
            <a:r>
              <a:rPr lang="en-US" sz="1800" dirty="0" err="1"/>
              <a:t>ve</a:t>
            </a:r>
            <a:r>
              <a:rPr lang="en-US" sz="1800" dirty="0"/>
              <a:t> </a:t>
            </a:r>
            <a:r>
              <a:rPr lang="en-US" sz="1800" dirty="0" err="1"/>
              <a:t>Unittest</a:t>
            </a:r>
            <a:r>
              <a:rPr lang="en-US" sz="1800" dirty="0"/>
              <a:t> </a:t>
            </a:r>
            <a:endParaRPr lang="en-US" sz="1000" dirty="0"/>
          </a:p>
          <a:p>
            <a:pPr marL="342900" indent="-342900" algn="just">
              <a:buFont typeface="+mj-lt"/>
              <a:buAutoNum type="arabicPeriod"/>
            </a:pPr>
            <a:r>
              <a:rPr lang="en-US" sz="1800" dirty="0" err="1"/>
              <a:t>Fonksiyonellik</a:t>
            </a:r>
            <a:r>
              <a:rPr lang="en-US" sz="1800" dirty="0"/>
              <a:t> </a:t>
            </a:r>
            <a:r>
              <a:rPr lang="en-US" sz="1800" dirty="0" err="1"/>
              <a:t>ve</a:t>
            </a:r>
            <a:r>
              <a:rPr lang="en-US" sz="1800" dirty="0"/>
              <a:t> </a:t>
            </a:r>
            <a:r>
              <a:rPr lang="en-US" sz="1800" dirty="0" err="1"/>
              <a:t>Entegrasyon</a:t>
            </a:r>
            <a:r>
              <a:rPr lang="en-US" sz="1800" dirty="0"/>
              <a:t> </a:t>
            </a:r>
            <a:r>
              <a:rPr lang="en-US" sz="1800" dirty="0" err="1"/>
              <a:t>Testleri</a:t>
            </a:r>
            <a:r>
              <a:rPr lang="en-US" sz="1800" dirty="0"/>
              <a:t>: Postman</a:t>
            </a:r>
          </a:p>
          <a:p>
            <a:pPr marL="342900" indent="-342900" algn="just">
              <a:buFont typeface="+mj-lt"/>
              <a:buAutoNum type="arabicPeriod"/>
            </a:pPr>
            <a:r>
              <a:rPr lang="en-US" sz="1800" dirty="0" err="1"/>
              <a:t>Yük</a:t>
            </a:r>
            <a:r>
              <a:rPr lang="en-US" sz="1800" dirty="0"/>
              <a:t> </a:t>
            </a:r>
            <a:r>
              <a:rPr lang="en-US" sz="1800" dirty="0" err="1"/>
              <a:t>ve</a:t>
            </a:r>
            <a:r>
              <a:rPr lang="en-US" sz="1800" dirty="0"/>
              <a:t> </a:t>
            </a:r>
            <a:r>
              <a:rPr lang="en-US" sz="1800" dirty="0" err="1"/>
              <a:t>Performans</a:t>
            </a:r>
            <a:r>
              <a:rPr lang="en-US" sz="1800" dirty="0"/>
              <a:t> </a:t>
            </a:r>
            <a:r>
              <a:rPr lang="en-US" sz="1800" dirty="0" err="1"/>
              <a:t>Testleri</a:t>
            </a:r>
            <a:r>
              <a:rPr lang="en-US" sz="1800" dirty="0"/>
              <a:t>: Apache </a:t>
            </a:r>
            <a:r>
              <a:rPr lang="en-US" sz="1800" dirty="0" err="1"/>
              <a:t>Jmeter</a:t>
            </a:r>
            <a:r>
              <a:rPr lang="tr-TR" sz="1000" dirty="0"/>
              <a:t> </a:t>
            </a:r>
            <a:endParaRPr lang="en-US" sz="1000" dirty="0"/>
          </a:p>
          <a:p>
            <a:pPr marL="342900" indent="-342900" algn="just">
              <a:buFont typeface="+mj-lt"/>
              <a:buAutoNum type="arabicPeriod"/>
            </a:pPr>
            <a:r>
              <a:rPr lang="en-US" sz="1800" dirty="0" err="1"/>
              <a:t>Güvenlik</a:t>
            </a:r>
            <a:r>
              <a:rPr lang="en-US" sz="1800" dirty="0"/>
              <a:t> </a:t>
            </a:r>
            <a:r>
              <a:rPr lang="en-US" sz="1800" dirty="0" err="1"/>
              <a:t>Testleri</a:t>
            </a:r>
            <a:r>
              <a:rPr lang="en-US" sz="1800" dirty="0"/>
              <a:t>: OWASP ZAP</a:t>
            </a:r>
            <a:r>
              <a:rPr lang="tr-TR" sz="1800" dirty="0"/>
              <a:t> </a:t>
            </a:r>
            <a:endParaRPr lang="en-US" sz="1000" dirty="0"/>
          </a:p>
          <a:p>
            <a:pPr marL="342900" indent="-342900" algn="just">
              <a:buFont typeface="+mj-lt"/>
              <a:buAutoNum type="arabicPeriod"/>
            </a:pPr>
            <a:r>
              <a:rPr lang="en-US" sz="1800" dirty="0"/>
              <a:t>Monitoring:</a:t>
            </a:r>
            <a:r>
              <a:rPr lang="tr-TR" sz="1800" dirty="0"/>
              <a:t> </a:t>
            </a:r>
            <a:r>
              <a:rPr lang="en-US" sz="1800" dirty="0"/>
              <a:t>Prometheus</a:t>
            </a:r>
            <a:r>
              <a:rPr lang="tr-TR" sz="1800" dirty="0"/>
              <a:t> </a:t>
            </a:r>
            <a:r>
              <a:rPr lang="en-US" sz="1000" dirty="0"/>
              <a:t> </a:t>
            </a:r>
            <a:r>
              <a:rPr lang="en-US" sz="1800" dirty="0" err="1"/>
              <a:t>ve</a:t>
            </a:r>
            <a:r>
              <a:rPr lang="en-US" sz="1800" dirty="0"/>
              <a:t> Grafana</a:t>
            </a:r>
            <a:r>
              <a:rPr lang="tr-TR" sz="1800" dirty="0"/>
              <a:t> </a:t>
            </a:r>
            <a:endParaRPr lang="en-US" sz="1000" dirty="0"/>
          </a:p>
        </p:txBody>
      </p:sp>
    </p:spTree>
    <p:extLst>
      <p:ext uri="{BB962C8B-B14F-4D97-AF65-F5344CB8AC3E}">
        <p14:creationId xmlns:p14="http://schemas.microsoft.com/office/powerpoint/2010/main" val="420311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Birim Testler</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825625"/>
            <a:ext cx="8825753" cy="4351338"/>
          </a:xfrm>
        </p:spPr>
        <p:txBody>
          <a:bodyPr>
            <a:normAutofit/>
          </a:bodyPr>
          <a:lstStyle/>
          <a:p>
            <a:pPr marL="0" indent="0">
              <a:buNone/>
            </a:pPr>
            <a:r>
              <a:rPr lang="tr-TR" sz="1800" dirty="0">
                <a:solidFill>
                  <a:srgbClr val="000000"/>
                </a:solidFill>
                <a:effectLst/>
              </a:rPr>
              <a:t>Birim test, yazılım geliştirme sürecinde bir yazılımın en küçük parçası olan "</a:t>
            </a:r>
            <a:r>
              <a:rPr lang="tr-TR" sz="1800" dirty="0" err="1">
                <a:solidFill>
                  <a:srgbClr val="000000"/>
                </a:solidFill>
                <a:effectLst/>
              </a:rPr>
              <a:t>birim"in</a:t>
            </a:r>
            <a:r>
              <a:rPr lang="tr-TR" sz="1800" dirty="0">
                <a:solidFill>
                  <a:srgbClr val="000000"/>
                </a:solidFill>
                <a:effectLst/>
              </a:rPr>
              <a:t> (genellikle bir fonksiyon veya metot) doğru çalışıp çalışmadığını kontrol etmek amacıyla yapılan testlerdir. </a:t>
            </a:r>
          </a:p>
          <a:p>
            <a:pPr marL="0" indent="0">
              <a:buNone/>
            </a:pPr>
            <a:r>
              <a:rPr lang="tr-TR" sz="1800" dirty="0">
                <a:solidFill>
                  <a:srgbClr val="000000"/>
                </a:solidFill>
                <a:effectLst/>
              </a:rPr>
              <a:t>Bu testler, belirli bir girdiye karşılık beklenen çıktıyı verip vermediğini kontrol eder. Birim testler, kodun doğru çalıştığını doğrulamak ve gelecekte yapılacak değişikliklerin mevcut işlevselliği bozup bozmadığını tespit etmek için kullanılır.</a:t>
            </a:r>
            <a:endParaRPr lang="tr-TR" sz="1200" dirty="0">
              <a:solidFill>
                <a:srgbClr val="000000"/>
              </a:solidFill>
              <a:effectLst/>
              <a:latin typeface="Helvetica" pitchFamily="2" charset="0"/>
            </a:endParaRPr>
          </a:p>
        </p:txBody>
      </p:sp>
    </p:spTree>
    <p:extLst>
      <p:ext uri="{BB962C8B-B14F-4D97-AF65-F5344CB8AC3E}">
        <p14:creationId xmlns:p14="http://schemas.microsoft.com/office/powerpoint/2010/main" val="237917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Service Testi (</a:t>
            </a:r>
            <a:r>
              <a:rPr lang="tr-TR" dirty="0" err="1"/>
              <a:t>test_services.py</a:t>
            </a:r>
            <a:r>
              <a:rPr lang="tr-TR" dirty="0"/>
              <a:t>):</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351943"/>
            <a:ext cx="10933386" cy="4351338"/>
          </a:xfrm>
        </p:spPr>
        <p:txBody>
          <a:bodyPr>
            <a:normAutofit/>
          </a:bodyPr>
          <a:lstStyle/>
          <a:p>
            <a:pPr marL="0" indent="0">
              <a:buNone/>
            </a:pPr>
            <a:r>
              <a:rPr lang="tr-TR" sz="2000" dirty="0">
                <a:solidFill>
                  <a:srgbClr val="000000"/>
                </a:solidFill>
                <a:effectLst/>
              </a:rPr>
              <a:t>Bu test kodu, `</a:t>
            </a:r>
            <a:r>
              <a:rPr lang="tr-TR" sz="2000" dirty="0" err="1">
                <a:solidFill>
                  <a:srgbClr val="000000"/>
                </a:solidFill>
                <a:effectLst/>
              </a:rPr>
              <a:t>LocationService</a:t>
            </a:r>
            <a:r>
              <a:rPr lang="tr-TR" sz="2000" dirty="0">
                <a:solidFill>
                  <a:srgbClr val="000000"/>
                </a:solidFill>
                <a:effectLst/>
              </a:rPr>
              <a:t>` sınıfının `</a:t>
            </a:r>
            <a:r>
              <a:rPr lang="tr-TR" sz="2000" dirty="0" err="1">
                <a:solidFill>
                  <a:srgbClr val="000000"/>
                </a:solidFill>
                <a:effectLst/>
              </a:rPr>
              <a:t>find_nearest_locations</a:t>
            </a:r>
            <a:r>
              <a:rPr lang="tr-TR" sz="2000" dirty="0">
                <a:solidFill>
                  <a:srgbClr val="000000"/>
                </a:solidFill>
                <a:effectLst/>
              </a:rPr>
              <a:t>` fonksiyonunu test etmek için kullanılır. </a:t>
            </a:r>
          </a:p>
          <a:p>
            <a:pPr marL="0" indent="0">
              <a:buNone/>
            </a:pPr>
            <a:r>
              <a:rPr lang="tr-TR" sz="2000" dirty="0">
                <a:solidFill>
                  <a:srgbClr val="000000"/>
                </a:solidFill>
                <a:effectLst/>
              </a:rPr>
              <a:t>Test sırasında, `</a:t>
            </a:r>
            <a:r>
              <a:rPr lang="tr-TR" sz="2000" dirty="0" err="1">
                <a:solidFill>
                  <a:srgbClr val="000000"/>
                </a:solidFill>
                <a:effectLst/>
              </a:rPr>
              <a:t>get_all_filtered_locations</a:t>
            </a:r>
            <a:r>
              <a:rPr lang="tr-TR" sz="2000" dirty="0">
                <a:solidFill>
                  <a:srgbClr val="000000"/>
                </a:solidFill>
                <a:effectLst/>
              </a:rPr>
              <a:t>` fonksiyonu sahte verilerle değiştirilir. Bu sahte veriler, İstanbul, New York ve Paris'teki konumları içerir. </a:t>
            </a:r>
          </a:p>
          <a:p>
            <a:pPr marL="0" indent="0">
              <a:buNone/>
            </a:pPr>
            <a:r>
              <a:rPr lang="tr-TR" sz="2000" dirty="0">
                <a:solidFill>
                  <a:srgbClr val="000000"/>
                </a:solidFill>
                <a:effectLst/>
              </a:rPr>
              <a:t>Testte, İstanbul koordinatlarına en yakın iki dolum noktasını bulması beklenir. Test sonucunda, döndürülen iki konumun sayısı ve koordinatlarının doğruluğu kontrol edilir. Bu sayede, fonksiyonun doğru çalışıp çalışmadığı doğrulanır.</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D3F3825C-C8BC-C2CC-BEE8-0428193931E8}"/>
              </a:ext>
            </a:extLst>
          </p:cNvPr>
          <p:cNvPicPr>
            <a:picLocks noChangeAspect="1"/>
          </p:cNvPicPr>
          <p:nvPr/>
        </p:nvPicPr>
        <p:blipFill>
          <a:blip r:embed="rId2"/>
          <a:stretch>
            <a:fillRect/>
          </a:stretch>
        </p:blipFill>
        <p:spPr>
          <a:xfrm>
            <a:off x="5197032" y="3952065"/>
            <a:ext cx="6481824" cy="2871208"/>
          </a:xfrm>
          <a:prstGeom prst="rect">
            <a:avLst/>
          </a:prstGeom>
        </p:spPr>
      </p:pic>
      <p:pic>
        <p:nvPicPr>
          <p:cNvPr id="9" name="Resim 8" descr="metin, ekran görüntüsü, yazılım içeren bir resim&#10;&#10;Açıklama otomatik olarak oluşturuldu">
            <a:extLst>
              <a:ext uri="{FF2B5EF4-FFF2-40B4-BE49-F238E27FC236}">
                <a16:creationId xmlns:a16="http://schemas.microsoft.com/office/drawing/2014/main" id="{C38156C5-5F72-FB9C-E530-2F174BD03D75}"/>
              </a:ext>
            </a:extLst>
          </p:cNvPr>
          <p:cNvPicPr>
            <a:picLocks noChangeAspect="1"/>
          </p:cNvPicPr>
          <p:nvPr/>
        </p:nvPicPr>
        <p:blipFill>
          <a:blip r:embed="rId3"/>
          <a:stretch>
            <a:fillRect/>
          </a:stretch>
        </p:blipFill>
        <p:spPr>
          <a:xfrm>
            <a:off x="47879" y="3952220"/>
            <a:ext cx="4752377" cy="2905779"/>
          </a:xfrm>
          <a:prstGeom prst="rect">
            <a:avLst/>
          </a:prstGeom>
        </p:spPr>
      </p:pic>
    </p:spTree>
    <p:extLst>
      <p:ext uri="{BB962C8B-B14F-4D97-AF65-F5344CB8AC3E}">
        <p14:creationId xmlns:p14="http://schemas.microsoft.com/office/powerpoint/2010/main" val="46686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Controller Testi (</a:t>
            </a:r>
            <a:r>
              <a:rPr lang="tr-TR" dirty="0" err="1"/>
              <a:t>test_controllers.py</a:t>
            </a:r>
            <a:r>
              <a:rPr lang="tr-TR" dirty="0"/>
              <a:t>):</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351943"/>
            <a:ext cx="10933386" cy="4351338"/>
          </a:xfrm>
        </p:spPr>
        <p:txBody>
          <a:bodyPr>
            <a:normAutofit/>
          </a:bodyPr>
          <a:lstStyle/>
          <a:p>
            <a:pPr marL="0" indent="0">
              <a:buNone/>
            </a:pPr>
            <a:r>
              <a:rPr lang="tr-TR" sz="2000" dirty="0">
                <a:solidFill>
                  <a:srgbClr val="000000"/>
                </a:solidFill>
                <a:effectLst/>
              </a:rPr>
              <a:t>Bu test kodu, `</a:t>
            </a:r>
            <a:r>
              <a:rPr lang="tr-TR" sz="2000" dirty="0" err="1">
                <a:solidFill>
                  <a:srgbClr val="000000"/>
                </a:solidFill>
                <a:effectLst/>
              </a:rPr>
              <a:t>get_directions</a:t>
            </a:r>
            <a:r>
              <a:rPr lang="tr-TR" sz="2000" dirty="0">
                <a:solidFill>
                  <a:srgbClr val="000000"/>
                </a:solidFill>
                <a:effectLst/>
              </a:rPr>
              <a:t>` fonksiyonunu test etmek için kullanılır. `</a:t>
            </a:r>
            <a:r>
              <a:rPr lang="tr-TR" sz="2000" dirty="0" err="1">
                <a:solidFill>
                  <a:srgbClr val="000000"/>
                </a:solidFill>
                <a:effectLst/>
              </a:rPr>
              <a:t>unittest</a:t>
            </a:r>
            <a:r>
              <a:rPr lang="tr-TR" sz="2000" dirty="0">
                <a:solidFill>
                  <a:srgbClr val="000000"/>
                </a:solidFill>
                <a:effectLst/>
              </a:rPr>
              <a:t>` ve `</a:t>
            </a:r>
            <a:r>
              <a:rPr lang="tr-TR" sz="2000" dirty="0" err="1">
                <a:solidFill>
                  <a:srgbClr val="000000"/>
                </a:solidFill>
                <a:effectLst/>
              </a:rPr>
              <a:t>patch</a:t>
            </a:r>
            <a:r>
              <a:rPr lang="tr-TR" sz="2000" dirty="0">
                <a:solidFill>
                  <a:srgbClr val="000000"/>
                </a:solidFill>
                <a:effectLst/>
              </a:rPr>
              <a:t>` kütüphanelerini kullanarak, HTTP isteklerini taklit ederiz. `</a:t>
            </a:r>
            <a:r>
              <a:rPr lang="tr-TR" sz="2000" dirty="0" err="1">
                <a:solidFill>
                  <a:srgbClr val="000000"/>
                </a:solidFill>
                <a:effectLst/>
              </a:rPr>
              <a:t>mock_get</a:t>
            </a:r>
            <a:r>
              <a:rPr lang="tr-TR" sz="2000" dirty="0">
                <a:solidFill>
                  <a:srgbClr val="000000"/>
                </a:solidFill>
                <a:effectLst/>
              </a:rPr>
              <a:t>` ile taklit edilen HTTP yanıtında, mesafe olarak 10 km ve süre olarak 15 dakika döner. </a:t>
            </a:r>
          </a:p>
          <a:p>
            <a:pPr marL="0" indent="0">
              <a:buNone/>
            </a:pPr>
            <a:r>
              <a:rPr lang="tr-TR" sz="2000" dirty="0">
                <a:solidFill>
                  <a:srgbClr val="000000"/>
                </a:solidFill>
                <a:effectLst/>
              </a:rPr>
              <a:t>Testte, `</a:t>
            </a:r>
            <a:r>
              <a:rPr lang="tr-TR" sz="2000" dirty="0" err="1">
                <a:solidFill>
                  <a:srgbClr val="000000"/>
                </a:solidFill>
                <a:effectLst/>
              </a:rPr>
              <a:t>get_directions</a:t>
            </a:r>
            <a:r>
              <a:rPr lang="tr-TR" sz="2000" dirty="0">
                <a:solidFill>
                  <a:srgbClr val="000000"/>
                </a:solidFill>
                <a:effectLst/>
              </a:rPr>
              <a:t>` fonksiyonunun bu yanıtları doğru bir şekilde işleyip işlemediği kontrol edilir. Fonksiyonun döndürülen mesafe ve süre değerlerinin doğru olup olmadığını ve bir yönlendirme bilgisi döndürdüğünü doğrularız.</a:t>
            </a:r>
          </a:p>
        </p:txBody>
      </p:sp>
      <p:pic>
        <p:nvPicPr>
          <p:cNvPr id="6" name="Resim 5" descr="metin, ekran görüntüsü, yazılım, multimedya yazılımı içeren bir resim&#10;&#10;Açıklama otomatik olarak oluşturuldu">
            <a:extLst>
              <a:ext uri="{FF2B5EF4-FFF2-40B4-BE49-F238E27FC236}">
                <a16:creationId xmlns:a16="http://schemas.microsoft.com/office/drawing/2014/main" id="{D1DF75B3-5A12-F2C1-5804-851804E53F3D}"/>
              </a:ext>
            </a:extLst>
          </p:cNvPr>
          <p:cNvPicPr>
            <a:picLocks noChangeAspect="1"/>
          </p:cNvPicPr>
          <p:nvPr/>
        </p:nvPicPr>
        <p:blipFill>
          <a:blip r:embed="rId2"/>
          <a:stretch>
            <a:fillRect/>
          </a:stretch>
        </p:blipFill>
        <p:spPr>
          <a:xfrm>
            <a:off x="5874511" y="3743061"/>
            <a:ext cx="6207774" cy="2749814"/>
          </a:xfrm>
          <a:prstGeom prst="rect">
            <a:avLst/>
          </a:prstGeom>
        </p:spPr>
      </p:pic>
      <p:pic>
        <p:nvPicPr>
          <p:cNvPr id="8" name="Resim 7" descr="metin, ekran görüntüsü, yazılım, multimedya yazılımı içeren bir resim&#10;&#10;Açıklama otomatik olarak oluşturuldu">
            <a:extLst>
              <a:ext uri="{FF2B5EF4-FFF2-40B4-BE49-F238E27FC236}">
                <a16:creationId xmlns:a16="http://schemas.microsoft.com/office/drawing/2014/main" id="{82A59AA9-0A3D-7721-F7C6-E70776AD0ED8}"/>
              </a:ext>
            </a:extLst>
          </p:cNvPr>
          <p:cNvPicPr>
            <a:picLocks noChangeAspect="1"/>
          </p:cNvPicPr>
          <p:nvPr/>
        </p:nvPicPr>
        <p:blipFill>
          <a:blip r:embed="rId3"/>
          <a:stretch>
            <a:fillRect/>
          </a:stretch>
        </p:blipFill>
        <p:spPr>
          <a:xfrm>
            <a:off x="178367" y="3743061"/>
            <a:ext cx="5606497" cy="2749814"/>
          </a:xfrm>
          <a:prstGeom prst="rect">
            <a:avLst/>
          </a:prstGeom>
        </p:spPr>
      </p:pic>
    </p:spTree>
    <p:extLst>
      <p:ext uri="{BB962C8B-B14F-4D97-AF65-F5344CB8AC3E}">
        <p14:creationId xmlns:p14="http://schemas.microsoft.com/office/powerpoint/2010/main" val="171321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Yük Testleri</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516304"/>
            <a:ext cx="10515600" cy="4351338"/>
          </a:xfrm>
        </p:spPr>
        <p:txBody>
          <a:bodyPr>
            <a:normAutofit/>
          </a:bodyPr>
          <a:lstStyle/>
          <a:p>
            <a:pPr marL="0" indent="0">
              <a:buNone/>
            </a:pPr>
            <a:r>
              <a:rPr lang="tr-TR" sz="1800" dirty="0">
                <a:solidFill>
                  <a:srgbClr val="000000"/>
                </a:solidFill>
                <a:effectLst/>
              </a:rPr>
              <a:t>Yük testi, bir yazılımın veya sistemin belirli bir süre boyunca, belirli miktarda kullanıcı veya işlem yükü altında nasıl performans gösterdiğini değerlendirmek amacıyla yapılan testlerdir. Bu testlerin amacı, sistemin maksimum kapasitesini, performansını ve istikrarını belirlemektir. Ayrıca, yük testi sayesinde olası darboğazlar ve performans düşüklükleri tespit edilerek, sistemin iyileştirilmesi için gerekli önlemler alınabilir. </a:t>
            </a:r>
          </a:p>
          <a:p>
            <a:pPr marL="0" indent="0">
              <a:buNone/>
            </a:pPr>
            <a:r>
              <a:rPr lang="tr-TR" sz="1800" dirty="0">
                <a:solidFill>
                  <a:srgbClr val="000000"/>
                </a:solidFill>
                <a:effectLst/>
              </a:rPr>
              <a:t>Yapılan Testler: </a:t>
            </a:r>
          </a:p>
          <a:p>
            <a:pPr marL="0" indent="0">
              <a:buNone/>
            </a:pPr>
            <a:r>
              <a:rPr lang="tr-TR" sz="1800" dirty="0">
                <a:solidFill>
                  <a:srgbClr val="000000"/>
                </a:solidFill>
                <a:effectLst/>
              </a:rPr>
              <a:t>HTTP İstek Testleri: </a:t>
            </a:r>
          </a:p>
          <a:p>
            <a:pPr marL="0" indent="0">
              <a:buNone/>
            </a:pPr>
            <a:r>
              <a:rPr lang="tr-TR" sz="1800" dirty="0">
                <a:solidFill>
                  <a:srgbClr val="000000"/>
                </a:solidFill>
                <a:effectLst/>
              </a:rPr>
              <a:t>Belirli bir </a:t>
            </a:r>
            <a:r>
              <a:rPr lang="tr-TR" sz="1800" dirty="0" err="1">
                <a:solidFill>
                  <a:srgbClr val="000000"/>
                </a:solidFill>
                <a:effectLst/>
              </a:rPr>
              <a:t>endpoint'e</a:t>
            </a:r>
            <a:r>
              <a:rPr lang="tr-TR" sz="1800" dirty="0">
                <a:solidFill>
                  <a:srgbClr val="000000"/>
                </a:solidFill>
                <a:effectLst/>
              </a:rPr>
              <a:t> yapılan HTTP isteklerinin sayısı ve bu isteklerin karşılanma süreleri izlenmiştir. </a:t>
            </a:r>
          </a:p>
          <a:p>
            <a:pPr marL="0" indent="0">
              <a:buNone/>
            </a:pPr>
            <a:r>
              <a:rPr lang="tr-TR" sz="1800" dirty="0">
                <a:solidFill>
                  <a:srgbClr val="000000"/>
                </a:solidFill>
                <a:effectLst/>
              </a:rPr>
              <a:t>Sonuç: </a:t>
            </a:r>
          </a:p>
          <a:p>
            <a:r>
              <a:rPr lang="tr-TR" sz="1800" dirty="0">
                <a:solidFill>
                  <a:srgbClr val="000000"/>
                </a:solidFill>
                <a:effectLst/>
              </a:rPr>
              <a:t>Sistem, saniyede </a:t>
            </a:r>
            <a:r>
              <a:rPr lang="tr-TR" sz="1800" dirty="0">
                <a:solidFill>
                  <a:srgbClr val="000000"/>
                </a:solidFill>
              </a:rPr>
              <a:t>850</a:t>
            </a:r>
            <a:r>
              <a:rPr lang="tr-TR" sz="1800" dirty="0">
                <a:solidFill>
                  <a:srgbClr val="000000"/>
                </a:solidFill>
                <a:effectLst/>
              </a:rPr>
              <a:t> isteği işleyebildiği görülmüştür. </a:t>
            </a:r>
          </a:p>
          <a:p>
            <a:r>
              <a:rPr lang="tr-TR" sz="1800" dirty="0">
                <a:solidFill>
                  <a:srgbClr val="000000"/>
                </a:solidFill>
                <a:effectLst/>
              </a:rPr>
              <a:t>Yük altında sistemin performansı değerlendirilmiş ve olası performans sorunları tespit edilmiştir.</a:t>
            </a:r>
            <a:endParaRPr lang="tr-TR" sz="1200" dirty="0">
              <a:solidFill>
                <a:srgbClr val="000000"/>
              </a:solidFill>
              <a:effectLst/>
              <a:latin typeface="Helvetica" pitchFamily="2" charset="0"/>
            </a:endParaRPr>
          </a:p>
        </p:txBody>
      </p:sp>
    </p:spTree>
    <p:extLst>
      <p:ext uri="{BB962C8B-B14F-4D97-AF65-F5344CB8AC3E}">
        <p14:creationId xmlns:p14="http://schemas.microsoft.com/office/powerpoint/2010/main" val="189954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Yük Testleri</a:t>
            </a:r>
          </a:p>
        </p:txBody>
      </p:sp>
      <p:pic>
        <p:nvPicPr>
          <p:cNvPr id="5" name="İçerik Yer Tutucusu 4" descr="ekran görüntüsü, öykü gelişim çizgisi; kumpas; grafiğini çıkarma içeren bir resim&#10;&#10;Açıklama otomatik olarak oluşturuldu">
            <a:extLst>
              <a:ext uri="{FF2B5EF4-FFF2-40B4-BE49-F238E27FC236}">
                <a16:creationId xmlns:a16="http://schemas.microsoft.com/office/drawing/2014/main" id="{38D24FC7-2C64-976E-1826-04920D446CA5}"/>
              </a:ext>
            </a:extLst>
          </p:cNvPr>
          <p:cNvPicPr>
            <a:picLocks noGrp="1" noChangeAspect="1"/>
          </p:cNvPicPr>
          <p:nvPr>
            <p:ph idx="1"/>
          </p:nvPr>
        </p:nvPicPr>
        <p:blipFill>
          <a:blip r:embed="rId2"/>
          <a:stretch>
            <a:fillRect/>
          </a:stretch>
        </p:blipFill>
        <p:spPr>
          <a:xfrm>
            <a:off x="473519" y="4082869"/>
            <a:ext cx="5714217" cy="2317205"/>
          </a:xfrm>
        </p:spPr>
      </p:pic>
      <p:pic>
        <p:nvPicPr>
          <p:cNvPr id="7" name="Resim 6" descr="ekran görüntüsü, diyagram, öykü gelişim çizgisi; kumpas; grafiğini çıkarma içeren bir resim&#10;&#10;Açıklama otomatik olarak oluşturuldu">
            <a:extLst>
              <a:ext uri="{FF2B5EF4-FFF2-40B4-BE49-F238E27FC236}">
                <a16:creationId xmlns:a16="http://schemas.microsoft.com/office/drawing/2014/main" id="{15E28717-5F99-DB2B-CDBF-8F9ACDFF7427}"/>
              </a:ext>
            </a:extLst>
          </p:cNvPr>
          <p:cNvPicPr>
            <a:picLocks noChangeAspect="1"/>
          </p:cNvPicPr>
          <p:nvPr/>
        </p:nvPicPr>
        <p:blipFill>
          <a:blip r:embed="rId3"/>
          <a:stretch>
            <a:fillRect/>
          </a:stretch>
        </p:blipFill>
        <p:spPr>
          <a:xfrm>
            <a:off x="6655090" y="1566401"/>
            <a:ext cx="5499977" cy="2230328"/>
          </a:xfrm>
          <a:prstGeom prst="rect">
            <a:avLst/>
          </a:prstGeom>
        </p:spPr>
      </p:pic>
      <p:pic>
        <p:nvPicPr>
          <p:cNvPr id="13" name="Resim 12" descr="metin, ekran görüntüsü içeren bir resim&#10;&#10;Açıklama otomatik olarak oluşturuldu">
            <a:extLst>
              <a:ext uri="{FF2B5EF4-FFF2-40B4-BE49-F238E27FC236}">
                <a16:creationId xmlns:a16="http://schemas.microsoft.com/office/drawing/2014/main" id="{2BF004F9-6965-C0FF-1DD6-14B5E8972321}"/>
              </a:ext>
            </a:extLst>
          </p:cNvPr>
          <p:cNvPicPr>
            <a:picLocks noChangeAspect="1"/>
          </p:cNvPicPr>
          <p:nvPr/>
        </p:nvPicPr>
        <p:blipFill>
          <a:blip r:embed="rId4"/>
          <a:stretch>
            <a:fillRect/>
          </a:stretch>
        </p:blipFill>
        <p:spPr>
          <a:xfrm>
            <a:off x="6655090" y="4143608"/>
            <a:ext cx="5536910" cy="2279557"/>
          </a:xfrm>
          <a:prstGeom prst="rect">
            <a:avLst/>
          </a:prstGeom>
        </p:spPr>
      </p:pic>
      <p:pic>
        <p:nvPicPr>
          <p:cNvPr id="14" name="Resim 13" descr="metin, yazılım, multimedya yazılımı, ekran görüntüsü içeren bir resim&#10;&#10;Açıklama otomatik olarak oluşturuldu">
            <a:extLst>
              <a:ext uri="{FF2B5EF4-FFF2-40B4-BE49-F238E27FC236}">
                <a16:creationId xmlns:a16="http://schemas.microsoft.com/office/drawing/2014/main" id="{4AF7ED2E-F3E4-0F04-2E67-E17E2135F445}"/>
              </a:ext>
            </a:extLst>
          </p:cNvPr>
          <p:cNvPicPr>
            <a:picLocks noChangeAspect="1"/>
          </p:cNvPicPr>
          <p:nvPr/>
        </p:nvPicPr>
        <p:blipFill>
          <a:blip r:embed="rId5"/>
          <a:stretch>
            <a:fillRect/>
          </a:stretch>
        </p:blipFill>
        <p:spPr>
          <a:xfrm>
            <a:off x="473519" y="1566401"/>
            <a:ext cx="6024094" cy="2230328"/>
          </a:xfrm>
          <a:prstGeom prst="rect">
            <a:avLst/>
          </a:prstGeom>
        </p:spPr>
      </p:pic>
      <p:sp>
        <p:nvSpPr>
          <p:cNvPr id="16" name="Metin kutusu 15">
            <a:extLst>
              <a:ext uri="{FF2B5EF4-FFF2-40B4-BE49-F238E27FC236}">
                <a16:creationId xmlns:a16="http://schemas.microsoft.com/office/drawing/2014/main" id="{39F9C12B-1F3B-0114-3EE6-0E7865D2E202}"/>
              </a:ext>
            </a:extLst>
          </p:cNvPr>
          <p:cNvSpPr txBox="1"/>
          <p:nvPr/>
        </p:nvSpPr>
        <p:spPr>
          <a:xfrm>
            <a:off x="6687445" y="6453791"/>
            <a:ext cx="6098958" cy="246221"/>
          </a:xfrm>
          <a:prstGeom prst="rect">
            <a:avLst/>
          </a:prstGeom>
          <a:noFill/>
        </p:spPr>
        <p:txBody>
          <a:bodyPr wrap="square">
            <a:spAutoFit/>
          </a:bodyPr>
          <a:lstStyle/>
          <a:p>
            <a:r>
              <a:rPr lang="tr-TR" sz="1000" dirty="0">
                <a:solidFill>
                  <a:srgbClr val="000000"/>
                </a:solidFill>
                <a:effectLst/>
              </a:rPr>
              <a:t>500 adet istek grafik ile görüntülendi.</a:t>
            </a:r>
            <a:endParaRPr lang="tr-TR" sz="1000" dirty="0">
              <a:solidFill>
                <a:srgbClr val="000000"/>
              </a:solidFill>
              <a:effectLst/>
              <a:latin typeface="Helvetica" pitchFamily="2" charset="0"/>
            </a:endParaRPr>
          </a:p>
        </p:txBody>
      </p:sp>
      <p:sp>
        <p:nvSpPr>
          <p:cNvPr id="17" name="Metin kutusu 16">
            <a:extLst>
              <a:ext uri="{FF2B5EF4-FFF2-40B4-BE49-F238E27FC236}">
                <a16:creationId xmlns:a16="http://schemas.microsoft.com/office/drawing/2014/main" id="{CAB330A3-163A-4A3E-01F3-A44F301A6DA2}"/>
              </a:ext>
            </a:extLst>
          </p:cNvPr>
          <p:cNvSpPr txBox="1"/>
          <p:nvPr/>
        </p:nvSpPr>
        <p:spPr>
          <a:xfrm>
            <a:off x="436087" y="6407065"/>
            <a:ext cx="6098958" cy="246221"/>
          </a:xfrm>
          <a:prstGeom prst="rect">
            <a:avLst/>
          </a:prstGeom>
          <a:noFill/>
        </p:spPr>
        <p:txBody>
          <a:bodyPr wrap="square">
            <a:spAutoFit/>
          </a:bodyPr>
          <a:lstStyle/>
          <a:p>
            <a:r>
              <a:rPr lang="tr-TR" sz="1000" dirty="0">
                <a:solidFill>
                  <a:srgbClr val="000000"/>
                </a:solidFill>
                <a:effectLst/>
              </a:rPr>
              <a:t>Yapılan istekler sonucunda bellek kullanımı grafik ile görüntülendi.</a:t>
            </a:r>
            <a:endParaRPr lang="tr-TR" sz="1000" dirty="0">
              <a:solidFill>
                <a:srgbClr val="000000"/>
              </a:solidFill>
              <a:effectLst/>
              <a:latin typeface="Helvetica" pitchFamily="2" charset="0"/>
            </a:endParaRPr>
          </a:p>
        </p:txBody>
      </p:sp>
      <p:sp>
        <p:nvSpPr>
          <p:cNvPr id="18" name="Metin kutusu 17">
            <a:extLst>
              <a:ext uri="{FF2B5EF4-FFF2-40B4-BE49-F238E27FC236}">
                <a16:creationId xmlns:a16="http://schemas.microsoft.com/office/drawing/2014/main" id="{100D638E-2652-9130-3780-1437461D5A1A}"/>
              </a:ext>
            </a:extLst>
          </p:cNvPr>
          <p:cNvSpPr txBox="1"/>
          <p:nvPr/>
        </p:nvSpPr>
        <p:spPr>
          <a:xfrm>
            <a:off x="6655090" y="3793551"/>
            <a:ext cx="6098958" cy="246221"/>
          </a:xfrm>
          <a:prstGeom prst="rect">
            <a:avLst/>
          </a:prstGeom>
          <a:noFill/>
        </p:spPr>
        <p:txBody>
          <a:bodyPr wrap="square">
            <a:spAutoFit/>
          </a:bodyPr>
          <a:lstStyle/>
          <a:p>
            <a:r>
              <a:rPr lang="tr-TR" sz="1000" dirty="0">
                <a:solidFill>
                  <a:srgbClr val="000000"/>
                </a:solidFill>
                <a:effectLst/>
              </a:rPr>
              <a:t>Yapılan istekler sonucunda CPU kullanımı grafik ile görüntülendi.</a:t>
            </a:r>
            <a:endParaRPr lang="tr-TR" sz="1000" dirty="0">
              <a:solidFill>
                <a:srgbClr val="000000"/>
              </a:solidFill>
              <a:effectLst/>
              <a:latin typeface="Helvetica" pitchFamily="2" charset="0"/>
            </a:endParaRPr>
          </a:p>
        </p:txBody>
      </p:sp>
      <p:sp>
        <p:nvSpPr>
          <p:cNvPr id="19" name="Metin kutusu 18">
            <a:extLst>
              <a:ext uri="{FF2B5EF4-FFF2-40B4-BE49-F238E27FC236}">
                <a16:creationId xmlns:a16="http://schemas.microsoft.com/office/drawing/2014/main" id="{CC11582B-5DD1-B0DF-DDF0-5144CCA40171}"/>
              </a:ext>
            </a:extLst>
          </p:cNvPr>
          <p:cNvSpPr txBox="1"/>
          <p:nvPr/>
        </p:nvSpPr>
        <p:spPr>
          <a:xfrm>
            <a:off x="473519" y="3793550"/>
            <a:ext cx="6098958" cy="246221"/>
          </a:xfrm>
          <a:prstGeom prst="rect">
            <a:avLst/>
          </a:prstGeom>
          <a:noFill/>
        </p:spPr>
        <p:txBody>
          <a:bodyPr wrap="square">
            <a:spAutoFit/>
          </a:bodyPr>
          <a:lstStyle/>
          <a:p>
            <a:r>
              <a:rPr lang="tr-TR" sz="1000" dirty="0" err="1">
                <a:solidFill>
                  <a:srgbClr val="000000"/>
                </a:solidFill>
                <a:effectLst/>
              </a:rPr>
              <a:t>Jmeter</a:t>
            </a:r>
            <a:r>
              <a:rPr lang="tr-TR" sz="1000" dirty="0">
                <a:solidFill>
                  <a:srgbClr val="000000"/>
                </a:solidFill>
                <a:effectLst/>
              </a:rPr>
              <a:t> ile 500 adet istek yapıldı.</a:t>
            </a:r>
            <a:endParaRPr lang="tr-TR" sz="1000" dirty="0">
              <a:solidFill>
                <a:srgbClr val="000000"/>
              </a:solidFill>
              <a:effectLst/>
              <a:latin typeface="Helvetica" pitchFamily="2" charset="0"/>
            </a:endParaRPr>
          </a:p>
        </p:txBody>
      </p:sp>
    </p:spTree>
    <p:extLst>
      <p:ext uri="{BB962C8B-B14F-4D97-AF65-F5344CB8AC3E}">
        <p14:creationId xmlns:p14="http://schemas.microsoft.com/office/powerpoint/2010/main" val="70554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F63B5-992E-D805-BA03-37112B73E30D}"/>
              </a:ext>
            </a:extLst>
          </p:cNvPr>
          <p:cNvSpPr>
            <a:spLocks noGrp="1"/>
          </p:cNvSpPr>
          <p:nvPr>
            <p:ph type="title"/>
          </p:nvPr>
        </p:nvSpPr>
        <p:spPr/>
        <p:txBody>
          <a:bodyPr/>
          <a:lstStyle/>
          <a:p>
            <a:r>
              <a:rPr lang="tr-TR" dirty="0"/>
              <a:t>Saldırı Testleri</a:t>
            </a:r>
          </a:p>
        </p:txBody>
      </p:sp>
      <p:sp>
        <p:nvSpPr>
          <p:cNvPr id="3" name="İçerik Yer Tutucusu 2">
            <a:extLst>
              <a:ext uri="{FF2B5EF4-FFF2-40B4-BE49-F238E27FC236}">
                <a16:creationId xmlns:a16="http://schemas.microsoft.com/office/drawing/2014/main" id="{7E2579A5-BA8D-ADA4-9A42-E1C80B8F7321}"/>
              </a:ext>
            </a:extLst>
          </p:cNvPr>
          <p:cNvSpPr>
            <a:spLocks noGrp="1"/>
          </p:cNvSpPr>
          <p:nvPr>
            <p:ph idx="1"/>
          </p:nvPr>
        </p:nvSpPr>
        <p:spPr>
          <a:xfrm>
            <a:off x="838200" y="1516304"/>
            <a:ext cx="10515600" cy="4351338"/>
          </a:xfrm>
        </p:spPr>
        <p:txBody>
          <a:bodyPr>
            <a:normAutofit/>
          </a:bodyPr>
          <a:lstStyle/>
          <a:p>
            <a:pPr marL="0" indent="0">
              <a:buNone/>
            </a:pPr>
            <a:r>
              <a:rPr lang="tr-TR" sz="1800" dirty="0">
                <a:solidFill>
                  <a:srgbClr val="000000"/>
                </a:solidFill>
                <a:effectLst/>
              </a:rPr>
              <a:t>Saldırı testleri, bir yazılımın güvenlik açıklarını tespit etmek ve bu açıkları gidermek amacıyla yapılan testlerdir. OWASP ZAP kullanılarak yapılan güvenlik testleri, sistemin olası saldırılara karşı dayanıklılığını ve güvenliğini değerlendirmek için kullanılmıştır. </a:t>
            </a:r>
          </a:p>
          <a:p>
            <a:pPr marL="0" indent="0">
              <a:buNone/>
            </a:pPr>
            <a:r>
              <a:rPr lang="tr-TR" sz="1800" dirty="0">
                <a:solidFill>
                  <a:srgbClr val="000000"/>
                </a:solidFill>
                <a:effectLst/>
              </a:rPr>
              <a:t>Yapılan Testler: </a:t>
            </a:r>
          </a:p>
          <a:p>
            <a:pPr marL="0" indent="0">
              <a:buNone/>
            </a:pPr>
            <a:r>
              <a:rPr lang="tr-TR" sz="1800" dirty="0">
                <a:solidFill>
                  <a:srgbClr val="000000"/>
                </a:solidFill>
                <a:effectLst/>
              </a:rPr>
              <a:t>OWASP ZAP ile Güvenlik Testleri: </a:t>
            </a:r>
          </a:p>
          <a:p>
            <a:r>
              <a:rPr lang="tr-TR" sz="1800" dirty="0">
                <a:solidFill>
                  <a:srgbClr val="000000"/>
                </a:solidFill>
                <a:effectLst/>
              </a:rPr>
              <a:t>Uygulamanın çeşitli </a:t>
            </a:r>
            <a:r>
              <a:rPr lang="tr-TR" sz="1800" dirty="0" err="1">
                <a:solidFill>
                  <a:srgbClr val="000000"/>
                </a:solidFill>
                <a:effectLst/>
              </a:rPr>
              <a:t>endpoint'lerine</a:t>
            </a:r>
            <a:r>
              <a:rPr lang="tr-TR" sz="1800" dirty="0">
                <a:solidFill>
                  <a:srgbClr val="000000"/>
                </a:solidFill>
                <a:effectLst/>
              </a:rPr>
              <a:t> karşı saldırı senaryoları oluşturuldu ve olası güvenlik açıkları tespit edildi. </a:t>
            </a:r>
          </a:p>
          <a:p>
            <a:r>
              <a:rPr lang="tr-TR" sz="1800" dirty="0">
                <a:solidFill>
                  <a:srgbClr val="000000"/>
                </a:solidFill>
                <a:effectLst/>
              </a:rPr>
              <a:t>Sonuç: Tespit edilen güvenlik açıkları kapatıldı. </a:t>
            </a:r>
          </a:p>
          <a:p>
            <a:r>
              <a:rPr lang="tr-TR" sz="1800" dirty="0">
                <a:solidFill>
                  <a:srgbClr val="000000"/>
                </a:solidFill>
                <a:effectLst/>
              </a:rPr>
              <a:t>Sistem güvenli olduğu doğrulandı.</a:t>
            </a:r>
          </a:p>
          <a:p>
            <a:pPr marL="0" indent="0">
              <a:buNone/>
            </a:pPr>
            <a:endParaRPr lang="tr-TR" sz="1200" dirty="0">
              <a:solidFill>
                <a:srgbClr val="000000"/>
              </a:solidFill>
              <a:effectLst/>
              <a:latin typeface="Helvetica" pitchFamily="2" charset="0"/>
            </a:endParaRP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2F195D89-9CC2-D935-2D55-B1C157094442}"/>
              </a:ext>
            </a:extLst>
          </p:cNvPr>
          <p:cNvPicPr>
            <a:picLocks noChangeAspect="1"/>
          </p:cNvPicPr>
          <p:nvPr/>
        </p:nvPicPr>
        <p:blipFill>
          <a:blip r:embed="rId2"/>
          <a:stretch>
            <a:fillRect/>
          </a:stretch>
        </p:blipFill>
        <p:spPr>
          <a:xfrm>
            <a:off x="2858691" y="4517740"/>
            <a:ext cx="6168768" cy="2264757"/>
          </a:xfrm>
          <a:prstGeom prst="rect">
            <a:avLst/>
          </a:prstGeom>
        </p:spPr>
      </p:pic>
    </p:spTree>
    <p:extLst>
      <p:ext uri="{BB962C8B-B14F-4D97-AF65-F5344CB8AC3E}">
        <p14:creationId xmlns:p14="http://schemas.microsoft.com/office/powerpoint/2010/main" val="26206044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8678</TotalTime>
  <Words>758</Words>
  <Application>Microsoft Macintosh PowerPoint</Application>
  <PresentationFormat>Geniş ekran</PresentationFormat>
  <Paragraphs>68</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Aptos</vt:lpstr>
      <vt:lpstr>Aptos Display</vt:lpstr>
      <vt:lpstr>Arial</vt:lpstr>
      <vt:lpstr>Helvetica</vt:lpstr>
      <vt:lpstr>Office Teması</vt:lpstr>
      <vt:lpstr>PowerPoint Sunusu</vt:lpstr>
      <vt:lpstr>GİRİŞ </vt:lpstr>
      <vt:lpstr>Kullanılan Teknolojiler</vt:lpstr>
      <vt:lpstr>Birim Testler</vt:lpstr>
      <vt:lpstr>Service Testi (test_services.py):</vt:lpstr>
      <vt:lpstr>Controller Testi (test_controllers.py):</vt:lpstr>
      <vt:lpstr>Yük Testleri</vt:lpstr>
      <vt:lpstr>Yük Testleri</vt:lpstr>
      <vt:lpstr>Saldırı Testleri</vt:lpstr>
      <vt:lpstr>Fonksiyonellik Testleri</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Mustafa Şenlik</dc:creator>
  <cp:lastModifiedBy>Mustafa Şenlik</cp:lastModifiedBy>
  <cp:revision>26</cp:revision>
  <dcterms:created xsi:type="dcterms:W3CDTF">2024-04-15T23:38:33Z</dcterms:created>
  <dcterms:modified xsi:type="dcterms:W3CDTF">2024-06-06T16:46:11Z</dcterms:modified>
</cp:coreProperties>
</file>