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2" r:id="rId2"/>
  </p:sldMasterIdLst>
  <p:notesMasterIdLst>
    <p:notesMasterId r:id="rId4"/>
  </p:notesMasterIdLst>
  <p:sldIdLst>
    <p:sldId id="257" r:id="rId3"/>
  </p:sldIdLst>
  <p:sldSz cx="27432000" cy="19202400"/>
  <p:notesSz cx="6886575" cy="10018713"/>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1">
          <p15:clr>
            <a:srgbClr val="A4A3A4"/>
          </p15:clr>
        </p15:guide>
        <p15:guide id="2" orient="horz" pos="168">
          <p15:clr>
            <a:srgbClr val="A4A3A4"/>
          </p15:clr>
        </p15:guide>
        <p15:guide id="3" orient="horz" pos="11821">
          <p15:clr>
            <a:srgbClr val="A4A3A4"/>
          </p15:clr>
        </p15:guide>
        <p15:guide id="4" orient="horz">
          <p15:clr>
            <a:srgbClr val="A4A3A4"/>
          </p15:clr>
        </p15:guide>
        <p15:guide id="5" pos="363">
          <p15:clr>
            <a:srgbClr val="A4A3A4"/>
          </p15:clr>
        </p15:guide>
        <p15:guide id="6" pos="1691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764"/>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4" autoAdjust="0"/>
    <p:restoredTop sz="96341" autoAdjust="0"/>
  </p:normalViewPr>
  <p:slideViewPr>
    <p:cSldViewPr snapToGrid="0" snapToObjects="1" showGuides="1">
      <p:cViewPr>
        <p:scale>
          <a:sx n="109" d="100"/>
          <a:sy n="109" d="100"/>
        </p:scale>
        <p:origin x="-7080" y="-2248"/>
      </p:cViewPr>
      <p:guideLst>
        <p:guide orient="horz" pos="1981"/>
        <p:guide orient="horz" pos="168"/>
        <p:guide orient="horz" pos="11821"/>
        <p:guide orient="horz"/>
        <p:guide pos="363"/>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183" cy="500936"/>
          </a:xfrm>
          <a:prstGeom prst="rect">
            <a:avLst/>
          </a:prstGeom>
        </p:spPr>
        <p:txBody>
          <a:bodyPr vert="horz" lIns="96597" tIns="48299" rIns="96597" bIns="48299" rtlCol="0"/>
          <a:lstStyle>
            <a:lvl1pPr algn="l">
              <a:defRPr sz="1300"/>
            </a:lvl1pPr>
          </a:lstStyle>
          <a:p>
            <a:endParaRPr lang="en-US" dirty="0"/>
          </a:p>
        </p:txBody>
      </p:sp>
      <p:sp>
        <p:nvSpPr>
          <p:cNvPr id="3" name="Date Placeholder 2"/>
          <p:cNvSpPr>
            <a:spLocks noGrp="1"/>
          </p:cNvSpPr>
          <p:nvPr>
            <p:ph type="dt" idx="1"/>
          </p:nvPr>
        </p:nvSpPr>
        <p:spPr>
          <a:xfrm>
            <a:off x="3900799" y="0"/>
            <a:ext cx="2984183" cy="500936"/>
          </a:xfrm>
          <a:prstGeom prst="rect">
            <a:avLst/>
          </a:prstGeom>
        </p:spPr>
        <p:txBody>
          <a:bodyPr vert="horz" lIns="96597" tIns="48299" rIns="96597" bIns="48299" rtlCol="0"/>
          <a:lstStyle>
            <a:lvl1pPr algn="r">
              <a:defRPr sz="1300"/>
            </a:lvl1pPr>
          </a:lstStyle>
          <a:p>
            <a:fld id="{E6CC2317-6751-4CD4-9995-8782DD78E936}" type="datetimeFigureOut">
              <a:rPr lang="en-US" smtClean="0"/>
              <a:pPr/>
              <a:t>6/6/24</a:t>
            </a:fld>
            <a:endParaRPr lang="en-US" dirty="0"/>
          </a:p>
        </p:txBody>
      </p:sp>
      <p:sp>
        <p:nvSpPr>
          <p:cNvPr id="4" name="Slide Image Placeholder 3"/>
          <p:cNvSpPr>
            <a:spLocks noGrp="1" noRot="1" noChangeAspect="1"/>
          </p:cNvSpPr>
          <p:nvPr>
            <p:ph type="sldImg" idx="2"/>
          </p:nvPr>
        </p:nvSpPr>
        <p:spPr>
          <a:xfrm>
            <a:off x="760413" y="750888"/>
            <a:ext cx="5365750" cy="3757612"/>
          </a:xfrm>
          <a:prstGeom prst="rect">
            <a:avLst/>
          </a:prstGeom>
          <a:noFill/>
          <a:ln w="12700">
            <a:solidFill>
              <a:prstClr val="black"/>
            </a:solidFill>
          </a:ln>
        </p:spPr>
        <p:txBody>
          <a:bodyPr vert="horz" lIns="96597" tIns="48299" rIns="96597" bIns="48299" rtlCol="0" anchor="ctr"/>
          <a:lstStyle/>
          <a:p>
            <a:endParaRPr lang="en-US" dirty="0"/>
          </a:p>
        </p:txBody>
      </p:sp>
      <p:sp>
        <p:nvSpPr>
          <p:cNvPr id="5" name="Notes Placeholder 4"/>
          <p:cNvSpPr>
            <a:spLocks noGrp="1"/>
          </p:cNvSpPr>
          <p:nvPr>
            <p:ph type="body" sz="quarter" idx="3"/>
          </p:nvPr>
        </p:nvSpPr>
        <p:spPr>
          <a:xfrm>
            <a:off x="688658" y="4758889"/>
            <a:ext cx="5509260" cy="4508421"/>
          </a:xfrm>
          <a:prstGeom prst="rect">
            <a:avLst/>
          </a:prstGeom>
        </p:spPr>
        <p:txBody>
          <a:bodyPr vert="horz" lIns="96597" tIns="48299" rIns="96597" bIns="4829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38"/>
            <a:ext cx="2984183" cy="500936"/>
          </a:xfrm>
          <a:prstGeom prst="rect">
            <a:avLst/>
          </a:prstGeom>
        </p:spPr>
        <p:txBody>
          <a:bodyPr vert="horz" lIns="96597" tIns="48299" rIns="96597" bIns="48299"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00799" y="9516038"/>
            <a:ext cx="2984183" cy="500936"/>
          </a:xfrm>
          <a:prstGeom prst="rect">
            <a:avLst/>
          </a:prstGeom>
        </p:spPr>
        <p:txBody>
          <a:bodyPr vert="horz" lIns="96597" tIns="48299" rIns="96597" bIns="48299"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955874534"/>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784245"/>
            <a:ext cx="6285508"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65116" y="3363134"/>
            <a:ext cx="6280547" cy="351740"/>
          </a:xfrm>
          <a:prstGeom prst="rect">
            <a:avLst/>
          </a:prstGeom>
          <a:solidFill>
            <a:schemeClr val="accent5">
              <a:lumMod val="50000"/>
            </a:schemeClr>
          </a:solidFill>
        </p:spPr>
        <p:txBody>
          <a:bodyPr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65116" y="8329103"/>
            <a:ext cx="6281539" cy="351740"/>
          </a:xfrm>
          <a:prstGeom prst="rect">
            <a:avLst/>
          </a:prstGeom>
          <a:solidFill>
            <a:schemeClr val="accent5">
              <a:lumMod val="50000"/>
            </a:schemeClr>
          </a:solidFill>
        </p:spPr>
        <p:txBody>
          <a:bodyPr wrap="square"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755551"/>
            <a:ext cx="6280546"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32897" y="3363134"/>
            <a:ext cx="6280547" cy="351740"/>
          </a:xfrm>
          <a:prstGeom prst="rect">
            <a:avLst/>
          </a:prstGeom>
          <a:solidFill>
            <a:schemeClr val="accent5">
              <a:lumMod val="50000"/>
            </a:schemeClr>
          </a:solidFill>
        </p:spPr>
        <p:txBody>
          <a:bodyPr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760182"/>
            <a:ext cx="6280546"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0678" y="3363134"/>
            <a:ext cx="6286500" cy="351740"/>
          </a:xfrm>
          <a:prstGeom prst="rect">
            <a:avLst/>
          </a:prstGeom>
          <a:solidFill>
            <a:schemeClr val="accent5">
              <a:lumMod val="50000"/>
            </a:schemeClr>
          </a:solidFill>
        </p:spPr>
        <p:txBody>
          <a:bodyPr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0574412" y="3363134"/>
            <a:ext cx="6279386" cy="351740"/>
          </a:xfrm>
          <a:prstGeom prst="rect">
            <a:avLst/>
          </a:prstGeom>
          <a:solidFill>
            <a:schemeClr val="accent5">
              <a:lumMod val="50000"/>
            </a:schemeClr>
          </a:solidFill>
        </p:spPr>
        <p:txBody>
          <a:bodyPr wrap="square"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4412" y="3760182"/>
            <a:ext cx="6279386"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4412" y="8364234"/>
            <a:ext cx="6279386" cy="351740"/>
          </a:xfrm>
          <a:prstGeom prst="rect">
            <a:avLst/>
          </a:prstGeom>
          <a:solidFill>
            <a:schemeClr val="accent5">
              <a:lumMod val="50000"/>
            </a:schemeClr>
          </a:solidFill>
        </p:spPr>
        <p:txBody>
          <a:bodyPr wrap="square"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8756651"/>
            <a:ext cx="6282531"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4412" y="15018121"/>
            <a:ext cx="6279386" cy="351740"/>
          </a:xfrm>
          <a:prstGeom prst="rect">
            <a:avLst/>
          </a:prstGeom>
          <a:solidFill>
            <a:schemeClr val="accent5">
              <a:lumMod val="50000"/>
            </a:schemeClr>
          </a:solidFill>
        </p:spPr>
        <p:txBody>
          <a:bodyPr wrap="square" lIns="52249" tIns="52249" rIns="52249" bIns="52249" anchor="t" anchorCtr="0">
            <a:spAutoFit/>
          </a:bodyPr>
          <a:lstStyle>
            <a:lvl1pPr algn="ctr">
              <a:buNone/>
              <a:defRPr sz="1600" b="1" u="none" baseline="0">
                <a:solidFill>
                  <a:schemeClr val="bg1"/>
                </a:solidFill>
                <a:latin typeface="Century Gothic" panose="020B0502020202020204" pitchFamily="34" charset="0"/>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0574412" y="15410538"/>
            <a:ext cx="6282531"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721738"/>
            <a:ext cx="6285508" cy="448461"/>
          </a:xfrm>
          <a:prstGeom prst="rect">
            <a:avLst/>
          </a:prstGeom>
        </p:spPr>
        <p:txBody>
          <a:bodyPr wrap="square" lIns="130622" tIns="130622" rIns="130622" bIns="130622" anchor="t" anchorCtr="0">
            <a:spAutoFit/>
          </a:bodyPr>
          <a:lstStyle>
            <a:lvl1pPr marL="0" indent="0">
              <a:buNone/>
              <a:defRPr sz="1200">
                <a:solidFill>
                  <a:schemeClr val="accent5">
                    <a:lumMod val="50000"/>
                  </a:schemeClr>
                </a:solidFill>
                <a:latin typeface="Century Gothic" panose="020B0502020202020204" pitchFamily="34"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B6B243FD-C316-7081-130C-62E04E1D60EC}"/>
              </a:ext>
            </a:extLst>
          </p:cNvPr>
          <p:cNvSpPr>
            <a:spLocks noGrp="1"/>
          </p:cNvSpPr>
          <p:nvPr>
            <p:ph type="body" sz="quarter" idx="150" hasCustomPrompt="1"/>
          </p:nvPr>
        </p:nvSpPr>
        <p:spPr>
          <a:xfrm>
            <a:off x="3662362" y="1058916"/>
            <a:ext cx="20107276" cy="461665"/>
          </a:xfrm>
          <a:prstGeom prst="rect">
            <a:avLst/>
          </a:prstGeom>
        </p:spPr>
        <p:txBody>
          <a:bodyPr anchor="t" anchorCtr="0">
            <a:spAutoFit/>
          </a:bodyPr>
          <a:lstStyle>
            <a:lvl1pPr algn="ctr">
              <a:buFontTx/>
              <a:buNone/>
              <a:defRPr sz="2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1" name="Text Placeholder 76">
            <a:extLst>
              <a:ext uri="{FF2B5EF4-FFF2-40B4-BE49-F238E27FC236}">
                <a16:creationId xmlns:a16="http://schemas.microsoft.com/office/drawing/2014/main" id="{25DBC054-A46C-2202-2C40-910CBA7D1B61}"/>
              </a:ext>
            </a:extLst>
          </p:cNvPr>
          <p:cNvSpPr>
            <a:spLocks noGrp="1"/>
          </p:cNvSpPr>
          <p:nvPr>
            <p:ph type="body" sz="quarter" idx="184" hasCustomPrompt="1"/>
          </p:nvPr>
        </p:nvSpPr>
        <p:spPr>
          <a:xfrm>
            <a:off x="3662362" y="1701947"/>
            <a:ext cx="20107276" cy="369332"/>
          </a:xfrm>
          <a:prstGeom prst="rect">
            <a:avLst/>
          </a:prstGeom>
        </p:spPr>
        <p:txBody>
          <a:bodyPr anchor="t" anchorCtr="0">
            <a:spAutoFit/>
          </a:bodyPr>
          <a:lstStyle>
            <a:lvl1pPr algn="ctr">
              <a:buFontTx/>
              <a:buNone/>
              <a:defRPr sz="1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a:extLst>
              <a:ext uri="{FF2B5EF4-FFF2-40B4-BE49-F238E27FC236}">
                <a16:creationId xmlns:a16="http://schemas.microsoft.com/office/drawing/2014/main" id="{49BE5170-31FD-E662-6F6C-72760C795781}"/>
              </a:ext>
            </a:extLst>
          </p:cNvPr>
          <p:cNvSpPr>
            <a:spLocks noGrp="1"/>
          </p:cNvSpPr>
          <p:nvPr>
            <p:ph type="body" sz="quarter" idx="185" hasCustomPrompt="1"/>
          </p:nvPr>
        </p:nvSpPr>
        <p:spPr>
          <a:xfrm>
            <a:off x="3662362" y="231219"/>
            <a:ext cx="20107276" cy="646331"/>
          </a:xfrm>
          <a:prstGeom prst="rect">
            <a:avLst/>
          </a:prstGeom>
        </p:spPr>
        <p:txBody>
          <a:bodyPr anchor="t" anchorCtr="0">
            <a:spAutoFit/>
          </a:bodyPr>
          <a:lstStyle>
            <a:lvl1pPr algn="ctr">
              <a:buFontTx/>
              <a:buNone/>
              <a:defRPr sz="36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78893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 larg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502569"/>
            <a:ext cx="6285508"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2" y="3071681"/>
            <a:ext cx="6280547" cy="428684"/>
          </a:xfrm>
          <a:prstGeom prst="rect">
            <a:avLst/>
          </a:prstGeom>
          <a:noFill/>
        </p:spPr>
        <p:txBody>
          <a:bodyPr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702790"/>
            <a:ext cx="6286500"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8290632"/>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497938"/>
            <a:ext cx="12950030"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8" y="3071681"/>
            <a:ext cx="12950031"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8" y="12724489"/>
            <a:ext cx="12950031"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2293601"/>
            <a:ext cx="12950031"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3071681"/>
            <a:ext cx="6279386"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502569"/>
            <a:ext cx="6279386"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8325763"/>
            <a:ext cx="6279386"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2" y="8756651"/>
            <a:ext cx="6282531"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4979650"/>
            <a:ext cx="6279386"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2" y="15410538"/>
            <a:ext cx="6282531"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3662362" y="1300596"/>
            <a:ext cx="20107276" cy="598230"/>
          </a:xfrm>
          <a:prstGeom prst="rect">
            <a:avLst/>
          </a:prstGeom>
        </p:spPr>
        <p:txBody>
          <a:bodyPr>
            <a:normAutofit/>
          </a:bodyPr>
          <a:lstStyle>
            <a:lvl1pPr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8" name="Text Placeholder 76"/>
          <p:cNvSpPr>
            <a:spLocks noGrp="1"/>
          </p:cNvSpPr>
          <p:nvPr>
            <p:ph type="body" sz="quarter" idx="184" hasCustomPrompt="1"/>
          </p:nvPr>
        </p:nvSpPr>
        <p:spPr>
          <a:xfrm>
            <a:off x="3662362" y="1972967"/>
            <a:ext cx="20107276" cy="634555"/>
          </a:xfrm>
          <a:prstGeom prst="rect">
            <a:avLst/>
          </a:prstGeom>
        </p:spPr>
        <p:txBody>
          <a:bodyPr>
            <a:normAutofit/>
          </a:bodyPr>
          <a:lstStyle>
            <a:lvl1pPr algn="ctr">
              <a:buFontTx/>
              <a:buNone/>
              <a:defRPr sz="32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9" name="Text Placeholder 76"/>
          <p:cNvSpPr>
            <a:spLocks noGrp="1"/>
          </p:cNvSpPr>
          <p:nvPr>
            <p:ph type="body" sz="quarter" idx="185" hasCustomPrompt="1"/>
          </p:nvPr>
        </p:nvSpPr>
        <p:spPr>
          <a:xfrm>
            <a:off x="3662362" y="430098"/>
            <a:ext cx="20107276" cy="834414"/>
          </a:xfrm>
          <a:prstGeom prst="rect">
            <a:avLst/>
          </a:prstGeom>
        </p:spPr>
        <p:txBody>
          <a:bodyPr>
            <a:normAutofit/>
          </a:bodyPr>
          <a:lstStyle>
            <a:lvl1pPr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60" name="TextBox 59"/>
          <p:cNvSpPr txBox="1"/>
          <p:nvPr userDrawn="1"/>
        </p:nvSpPr>
        <p:spPr>
          <a:xfrm>
            <a:off x="9625263" y="6256421"/>
            <a:ext cx="3344779" cy="276999"/>
          </a:xfrm>
          <a:prstGeom prst="rect">
            <a:avLst/>
          </a:prstGeom>
          <a:noFill/>
        </p:spPr>
        <p:txBody>
          <a:bodyPr wrap="square" rtlCol="0">
            <a:spAutoFit/>
          </a:bodyPr>
          <a:lstStyle/>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18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622884"/>
            <a:ext cx="6285508"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65116" y="3170996"/>
            <a:ext cx="6280547"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65116" y="8298326"/>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594190"/>
            <a:ext cx="628054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32897" y="3170996"/>
            <a:ext cx="6280547"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598821"/>
            <a:ext cx="628054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0678" y="3170996"/>
            <a:ext cx="6286500"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4412" y="3170996"/>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4412" y="3598821"/>
            <a:ext cx="627938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4412" y="8333457"/>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8756651"/>
            <a:ext cx="6282531"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4412" y="14987344"/>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0574412" y="15410538"/>
            <a:ext cx="6282531"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721738"/>
            <a:ext cx="6285508"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300596"/>
            <a:ext cx="20107276" cy="598230"/>
          </a:xfrm>
          <a:prstGeom prst="rect">
            <a:avLst/>
          </a:prstGeom>
        </p:spPr>
        <p:txBody>
          <a:bodyPr>
            <a:normAutofit/>
          </a:bodyPr>
          <a:lstStyle>
            <a:lvl1pPr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972967"/>
            <a:ext cx="20107276" cy="634555"/>
          </a:xfrm>
          <a:prstGeom prst="rect">
            <a:avLst/>
          </a:prstGeom>
        </p:spPr>
        <p:txBody>
          <a:bodyPr>
            <a:normAutofit/>
          </a:bodyPr>
          <a:lstStyle>
            <a:lvl1pPr algn="ctr">
              <a:buFontTx/>
              <a:buNone/>
              <a:defRPr sz="32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430098"/>
            <a:ext cx="20107276" cy="834414"/>
          </a:xfrm>
          <a:prstGeom prst="rect">
            <a:avLst/>
          </a:prstGeom>
        </p:spPr>
        <p:txBody>
          <a:bodyPr>
            <a:normAutofit/>
          </a:bodyPr>
          <a:lstStyle>
            <a:lvl1pPr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71327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1BEC8A-CE4F-065B-002E-126028E022F4}"/>
              </a:ext>
            </a:extLst>
          </p:cNvPr>
          <p:cNvSpPr/>
          <p:nvPr userDrawn="1"/>
        </p:nvSpPr>
        <p:spPr>
          <a:xfrm>
            <a:off x="0" y="18718306"/>
            <a:ext cx="27432000" cy="55361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Box 14"/>
          <p:cNvSpPr txBox="1">
            <a:spLocks noChangeArrowheads="1"/>
          </p:cNvSpPr>
          <p:nvPr userDrawn="1"/>
        </p:nvSpPr>
        <p:spPr bwMode="auto">
          <a:xfrm>
            <a:off x="457902" y="1888536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B8CBC3CD-05A9-9F45-986E-E19BB9FBFAB5}"/>
              </a:ext>
            </a:extLst>
          </p:cNvPr>
          <p:cNvGraphicFramePr>
            <a:graphicFrameLocks noGrp="1"/>
          </p:cNvGraphicFramePr>
          <p:nvPr userDrawn="1">
            <p:extLst>
              <p:ext uri="{D42A27DB-BD31-4B8C-83A1-F6EECF244321}">
                <p14:modId xmlns:p14="http://schemas.microsoft.com/office/powerpoint/2010/main" val="2995165022"/>
              </p:ext>
            </p:extLst>
          </p:nvPr>
        </p:nvGraphicFramePr>
        <p:xfrm>
          <a:off x="-6404644" y="0"/>
          <a:ext cx="6099844" cy="19202402"/>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3197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409642">
                <a:tc gridSpan="2">
                  <a:txBody>
                    <a:bodyPr/>
                    <a:lstStyle/>
                    <a:p>
                      <a:pPr defTabSz="3765639"/>
                      <a:r>
                        <a:rPr lang="en-US" sz="1200" i="0" dirty="0">
                          <a:solidFill>
                            <a:srgbClr val="D9D9D9"/>
                          </a:solidFill>
                          <a:latin typeface="Arial"/>
                          <a:cs typeface="Arial"/>
                        </a:rPr>
                        <a:t>This PowerPoint template produces a </a:t>
                      </a:r>
                      <a:r>
                        <a:rPr lang="en-US" sz="1200" i="0" dirty="0">
                          <a:solidFill>
                            <a:srgbClr val="FFC000"/>
                          </a:solidFill>
                          <a:latin typeface="Arial"/>
                          <a:cs typeface="Arial"/>
                        </a:rPr>
                        <a:t>42x60” </a:t>
                      </a:r>
                      <a:r>
                        <a:rPr lang="en-US" sz="1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the  </a:t>
                      </a:r>
                      <a:r>
                        <a:rPr lang="en-US" sz="1200" i="0" dirty="0">
                          <a:solidFill>
                            <a:srgbClr val="FFC000"/>
                          </a:solidFill>
                          <a:latin typeface="Arial"/>
                          <a:cs typeface="Arial"/>
                        </a:rPr>
                        <a:t>HELP DESK</a:t>
                      </a:r>
                      <a:r>
                        <a:rPr lang="en-US" sz="1200" i="0" baseline="0" dirty="0">
                          <a:solidFill>
                            <a:srgbClr val="D9D9D9"/>
                          </a:solidFill>
                          <a:latin typeface="Arial"/>
                          <a:cs typeface="Arial"/>
                        </a:rPr>
                        <a:t> </a:t>
                      </a:r>
                      <a:r>
                        <a:rPr lang="en-US" sz="1200" i="0" dirty="0">
                          <a:solidFill>
                            <a:srgbClr val="D9D9D9"/>
                          </a:solidFill>
                          <a:latin typeface="Arial"/>
                          <a:cs typeface="Arial"/>
                        </a:rPr>
                        <a:t>tab.</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To print your poster using our same-day professional printing service,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a:t>
                      </a:r>
                      <a:r>
                        <a:rPr lang="en-US" sz="1200" i="0" dirty="0">
                          <a:solidFill>
                            <a:srgbClr val="FFC000"/>
                          </a:solidFill>
                          <a:latin typeface="Arial"/>
                          <a:cs typeface="Arial"/>
                        </a:rPr>
                        <a:t>Order your poster</a:t>
                      </a:r>
                      <a:r>
                        <a:rPr lang="en-US" sz="1200" i="0" dirty="0">
                          <a:solidFill>
                            <a:srgbClr val="D9D9D9"/>
                          </a:solidFill>
                          <a:latin typeface="Arial"/>
                          <a:cs typeface="Arial"/>
                        </a:rPr>
                        <a:t>".</a:t>
                      </a:r>
                      <a:endParaRPr lang="en-US" sz="1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619176">
                <a:tc>
                  <a:txBody>
                    <a:bodyPr/>
                    <a:lstStyle/>
                    <a:p>
                      <a:pPr algn="ctr"/>
                      <a:endParaRPr lang="en-US" sz="1200" dirty="0">
                        <a:solidFill>
                          <a:srgbClr val="1F3A4E"/>
                        </a:solidFill>
                      </a:endParaRPr>
                    </a:p>
                    <a:p>
                      <a:pPr algn="ctr"/>
                      <a:endParaRPr lang="en-US" sz="1200" dirty="0">
                        <a:solidFill>
                          <a:srgbClr val="1F3A4E"/>
                        </a:solidFill>
                      </a:endParaRPr>
                    </a:p>
                    <a:p>
                      <a:pPr algn="ctr"/>
                      <a:r>
                        <a:rPr lang="en-US" sz="1200" dirty="0">
                          <a:solidFill>
                            <a:schemeClr val="bg1"/>
                          </a:solidFill>
                          <a:latin typeface="Arial" panose="020B0604020202020204" pitchFamily="34" charset="0"/>
                          <a:cs typeface="Arial" panose="020B0604020202020204" pitchFamily="34" charset="0"/>
                        </a:rPr>
                        <a:t>This is a template for a</a:t>
                      </a:r>
                    </a:p>
                    <a:p>
                      <a:pPr marL="0" marR="0" lvl="0" indent="0" algn="ctr" defTabSz="1706843"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presentation poster </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42 inches tall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by</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60 inches wide</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36 tall x 51.42 wide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48 tall x 68.57 wide</a:t>
                      </a:r>
                    </a:p>
                  </a:txBody>
                  <a:tcPr marL="182880" marT="137160">
                    <a:solidFill>
                      <a:srgbClr val="010101"/>
                    </a:solidFill>
                  </a:tcPr>
                </a:tc>
                <a:extLst>
                  <a:ext uri="{0D108BD9-81ED-4DB2-BD59-A6C34878D82A}">
                    <a16:rowId xmlns:a16="http://schemas.microsoft.com/office/drawing/2014/main" val="10008"/>
                  </a:ext>
                </a:extLst>
              </a:tr>
              <a:tr h="2456652">
                <a:tc>
                  <a:txBody>
                    <a:bodyPr/>
                    <a:lstStyle/>
                    <a:p>
                      <a:endParaRPr lang="en-US" sz="1200" dirty="0">
                        <a:solidFill>
                          <a:srgbClr val="1F3A4E"/>
                        </a:solidFill>
                      </a:endParaRPr>
                    </a:p>
                  </a:txBody>
                  <a:tcPr>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4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1. </a:t>
                      </a:r>
                      <a:r>
                        <a:rPr lang="en-US" sz="1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2. </a:t>
                      </a:r>
                      <a:r>
                        <a:rPr lang="en-US" sz="1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17862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322585">
                <a:tc>
                  <a:txBody>
                    <a:bodyPr/>
                    <a:lstStyle/>
                    <a:p>
                      <a:endParaRPr lang="en-US" sz="1200" dirty="0">
                        <a:solidFill>
                          <a:srgbClr val="1F3A4E"/>
                        </a:solidFill>
                      </a:endParaRPr>
                    </a:p>
                  </a:txBody>
                  <a:tcPr>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015833">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36197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13576">
                <a:tc gridSpan="2">
                  <a:txBody>
                    <a:bodyPr/>
                    <a:lstStyle/>
                    <a:p>
                      <a:endParaRPr lang="en-US" sz="1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666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2573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4C7C6F86-2450-C943-8E1A-FBF5884B7153}"/>
              </a:ext>
            </a:extLst>
          </p:cNvPr>
          <p:cNvGraphicFramePr>
            <a:graphicFrameLocks noGrp="1"/>
          </p:cNvGraphicFramePr>
          <p:nvPr userDrawn="1">
            <p:extLst>
              <p:ext uri="{D42A27DB-BD31-4B8C-83A1-F6EECF244321}">
                <p14:modId xmlns:p14="http://schemas.microsoft.com/office/powerpoint/2010/main" val="869322753"/>
              </p:ext>
            </p:extLst>
          </p:nvPr>
        </p:nvGraphicFramePr>
        <p:xfrm>
          <a:off x="27918589" y="0"/>
          <a:ext cx="6102470" cy="19202399"/>
        </p:xfrm>
        <a:graphic>
          <a:graphicData uri="http://schemas.openxmlformats.org/drawingml/2006/table">
            <a:tbl>
              <a:tblPr firstRow="1" bandRow="1">
                <a:tableStyleId>{5C22544A-7EE6-4342-B048-85BDC9FD1C3A}</a:tableStyleId>
              </a:tblPr>
              <a:tblGrid>
                <a:gridCol w="3057900">
                  <a:extLst>
                    <a:ext uri="{9D8B030D-6E8A-4147-A177-3AD203B41FA5}">
                      <a16:colId xmlns:a16="http://schemas.microsoft.com/office/drawing/2014/main" val="20000"/>
                    </a:ext>
                  </a:extLst>
                </a:gridCol>
                <a:gridCol w="3044570">
                  <a:extLst>
                    <a:ext uri="{9D8B030D-6E8A-4147-A177-3AD203B41FA5}">
                      <a16:colId xmlns:a16="http://schemas.microsoft.com/office/drawing/2014/main" val="4164475170"/>
                    </a:ext>
                  </a:extLst>
                </a:gridCol>
              </a:tblGrid>
              <a:tr h="98783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3128756">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206276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9116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2443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2140326">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1911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761943">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393556">
                <a:tc>
                  <a:txBody>
                    <a:bodyPr/>
                    <a:lstStyle/>
                    <a:p>
                      <a:pPr>
                        <a:lnSpc>
                          <a:spcPts val="2600"/>
                        </a:lnSpc>
                      </a:pPr>
                      <a:r>
                        <a:rPr lang="en-US" sz="1100" dirty="0">
                          <a:solidFill>
                            <a:schemeClr val="bg1">
                              <a:lumMod val="85000"/>
                            </a:schemeClr>
                          </a:solidFill>
                          <a:latin typeface="Arial"/>
                          <a:cs typeface="Arial"/>
                        </a:rPr>
                        <a:t>© 2022</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6" name="Group 5">
            <a:extLst>
              <a:ext uri="{FF2B5EF4-FFF2-40B4-BE49-F238E27FC236}">
                <a16:creationId xmlns:a16="http://schemas.microsoft.com/office/drawing/2014/main" id="{9654C9CE-9708-C680-E224-8CF41C6FE5A2}"/>
              </a:ext>
            </a:extLst>
          </p:cNvPr>
          <p:cNvGrpSpPr/>
          <p:nvPr userDrawn="1"/>
        </p:nvGrpSpPr>
        <p:grpSpPr>
          <a:xfrm>
            <a:off x="-1" y="0"/>
            <a:ext cx="27431999" cy="3012141"/>
            <a:chOff x="0" y="-1"/>
            <a:chExt cx="12192000" cy="1219223"/>
          </a:xfrm>
        </p:grpSpPr>
        <p:sp>
          <p:nvSpPr>
            <p:cNvPr id="7" name="Document 6">
              <a:extLst>
                <a:ext uri="{FF2B5EF4-FFF2-40B4-BE49-F238E27FC236}">
                  <a16:creationId xmlns:a16="http://schemas.microsoft.com/office/drawing/2014/main" id="{F1EF088F-72F4-6A08-DA3A-CD057D506F0E}"/>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071A8E1F-DB65-1C78-0192-30E703654911}"/>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 name="Text Box 14"/>
          <p:cNvSpPr txBox="1">
            <a:spLocks noChangeArrowheads="1"/>
          </p:cNvSpPr>
          <p:nvPr userDrawn="1"/>
        </p:nvSpPr>
        <p:spPr bwMode="auto">
          <a:xfrm>
            <a:off x="888208" y="18851230"/>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043902428"/>
      </p:ext>
    </p:extLst>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hyperlink" Target="https://jmeter.apache.org/usermanual/" TargetMode="Externa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hyperlink" Target="https://flask.palletsprojects.com/en/3.0.x/" TargetMode="External"/><Relationship Id="rId1" Type="http://schemas.openxmlformats.org/officeDocument/2006/relationships/slideLayout" Target="../slideLayouts/slideLayout1.xml"/><Relationship Id="rId6" Type="http://schemas.openxmlformats.org/officeDocument/2006/relationships/hyperlink" Target="https://grafana.com/docs/" TargetMode="External"/><Relationship Id="rId11" Type="http://schemas.openxmlformats.org/officeDocument/2006/relationships/image" Target="../media/image11.png"/><Relationship Id="rId5" Type="http://schemas.openxmlformats.org/officeDocument/2006/relationships/hyperlink" Target="https://prometheus.io/docs/" TargetMode="External"/><Relationship Id="rId10" Type="http://schemas.openxmlformats.org/officeDocument/2006/relationships/image" Target="../media/image10.png"/><Relationship Id="rId4" Type="http://schemas.openxmlformats.org/officeDocument/2006/relationships/hyperlink" Target="https://www.zaproxy.org/docs/" TargetMode="External"/><Relationship Id="rId9" Type="http://schemas.openxmlformats.org/officeDocument/2006/relationships/image" Target="../media/image9.png"/><Relationship Id="rId1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EB3790-0095-B389-B94F-D3F1FD41B2DA}"/>
              </a:ext>
            </a:extLst>
          </p:cNvPr>
          <p:cNvSpPr>
            <a:spLocks noGrp="1"/>
          </p:cNvSpPr>
          <p:nvPr>
            <p:ph type="body" sz="quarter" idx="10"/>
          </p:nvPr>
        </p:nvSpPr>
        <p:spPr>
          <a:xfrm>
            <a:off x="565116" y="3784245"/>
            <a:ext cx="6285508" cy="1741123"/>
          </a:xfrm>
        </p:spPr>
        <p:txBody>
          <a:bodyPr/>
          <a:lstStyle/>
          <a:p>
            <a:pPr algn="just"/>
            <a:r>
              <a:rPr lang="en-US" sz="1600" dirty="0" err="1"/>
              <a:t>Uygulama</a:t>
            </a:r>
            <a:r>
              <a:rPr lang="en-US" sz="1600" dirty="0"/>
              <a:t>, </a:t>
            </a:r>
            <a:r>
              <a:rPr lang="en-US" sz="1600" dirty="0" err="1"/>
              <a:t>kullanıcıların</a:t>
            </a:r>
            <a:r>
              <a:rPr lang="en-US" sz="1600" dirty="0"/>
              <a:t> </a:t>
            </a:r>
            <a:r>
              <a:rPr lang="en-US" sz="1600" dirty="0" err="1"/>
              <a:t>İstanbulkart</a:t>
            </a:r>
            <a:r>
              <a:rPr lang="en-US" sz="1600" dirty="0"/>
              <a:t> </a:t>
            </a:r>
            <a:r>
              <a:rPr lang="en-US" sz="1600" dirty="0" err="1"/>
              <a:t>dolum</a:t>
            </a:r>
            <a:r>
              <a:rPr lang="en-US" sz="1600" dirty="0"/>
              <a:t> </a:t>
            </a:r>
            <a:r>
              <a:rPr lang="en-US" sz="1600" dirty="0" err="1"/>
              <a:t>noktalarını</a:t>
            </a:r>
            <a:r>
              <a:rPr lang="en-US" sz="1600" dirty="0"/>
              <a:t> </a:t>
            </a:r>
            <a:r>
              <a:rPr lang="en-US" sz="1600" dirty="0" err="1"/>
              <a:t>hızlı</a:t>
            </a:r>
            <a:r>
              <a:rPr lang="en-US" sz="1600" dirty="0"/>
              <a:t> </a:t>
            </a:r>
            <a:r>
              <a:rPr lang="en-US" sz="1600" dirty="0" err="1"/>
              <a:t>ve</a:t>
            </a:r>
            <a:r>
              <a:rPr lang="en-US" sz="1600" dirty="0"/>
              <a:t> </a:t>
            </a:r>
            <a:r>
              <a:rPr lang="en-US" sz="1600" dirty="0" err="1"/>
              <a:t>doğru</a:t>
            </a:r>
            <a:r>
              <a:rPr lang="en-US" sz="1600" dirty="0"/>
              <a:t> </a:t>
            </a:r>
            <a:r>
              <a:rPr lang="en-US" sz="1600" dirty="0" err="1"/>
              <a:t>bir</a:t>
            </a:r>
            <a:r>
              <a:rPr lang="en-US" sz="1600" dirty="0"/>
              <a:t> </a:t>
            </a:r>
            <a:r>
              <a:rPr lang="en-US" sz="1600" dirty="0" err="1"/>
              <a:t>şekilde</a:t>
            </a:r>
            <a:r>
              <a:rPr lang="en-US" sz="1600" dirty="0"/>
              <a:t> </a:t>
            </a:r>
            <a:r>
              <a:rPr lang="en-US" sz="1600" dirty="0" err="1"/>
              <a:t>bulmalarını</a:t>
            </a:r>
            <a:r>
              <a:rPr lang="en-US" sz="1600" dirty="0"/>
              <a:t> </a:t>
            </a:r>
            <a:r>
              <a:rPr lang="en-US" sz="1600" dirty="0" err="1"/>
              <a:t>sağlamaktadır</a:t>
            </a:r>
            <a:r>
              <a:rPr lang="en-US" sz="1600" dirty="0"/>
              <a:t>. </a:t>
            </a:r>
            <a:r>
              <a:rPr lang="en-US" sz="1600" dirty="0" err="1"/>
              <a:t>Proje</a:t>
            </a:r>
            <a:r>
              <a:rPr lang="en-US" sz="1600" dirty="0"/>
              <a:t>, </a:t>
            </a:r>
            <a:r>
              <a:rPr lang="en-US" sz="1600" dirty="0" err="1"/>
              <a:t>kullanıcıların</a:t>
            </a:r>
            <a:r>
              <a:rPr lang="en-US" sz="1600" dirty="0"/>
              <a:t> </a:t>
            </a:r>
            <a:r>
              <a:rPr lang="en-US" sz="1600" dirty="0" err="1"/>
              <a:t>günlük</a:t>
            </a:r>
            <a:r>
              <a:rPr lang="en-US" sz="1600" dirty="0"/>
              <a:t> </a:t>
            </a:r>
            <a:r>
              <a:rPr lang="en-US" sz="1600" dirty="0" err="1"/>
              <a:t>hayatlarında</a:t>
            </a:r>
            <a:r>
              <a:rPr lang="en-US" sz="1600" dirty="0"/>
              <a:t> </a:t>
            </a:r>
            <a:r>
              <a:rPr lang="en-US" sz="1600" dirty="0" err="1"/>
              <a:t>karşılaştıkları</a:t>
            </a:r>
            <a:r>
              <a:rPr lang="en-US" sz="1600" dirty="0"/>
              <a:t> </a:t>
            </a:r>
            <a:r>
              <a:rPr lang="en-US" sz="1600" dirty="0" err="1"/>
              <a:t>bir</a:t>
            </a:r>
            <a:r>
              <a:rPr lang="en-US" sz="1600" dirty="0"/>
              <a:t> </a:t>
            </a:r>
            <a:r>
              <a:rPr lang="en-US" sz="1600" dirty="0" err="1"/>
              <a:t>soruna</a:t>
            </a:r>
            <a:r>
              <a:rPr lang="en-US" sz="1600" dirty="0"/>
              <a:t> </a:t>
            </a:r>
            <a:r>
              <a:rPr lang="en-US" sz="1600" dirty="0" err="1"/>
              <a:t>etkili</a:t>
            </a:r>
            <a:r>
              <a:rPr lang="en-US" sz="1600" dirty="0"/>
              <a:t> </a:t>
            </a:r>
            <a:r>
              <a:rPr lang="en-US" sz="1600" dirty="0" err="1"/>
              <a:t>bir</a:t>
            </a:r>
            <a:r>
              <a:rPr lang="en-US" sz="1600" dirty="0"/>
              <a:t> </a:t>
            </a:r>
            <a:r>
              <a:rPr lang="en-US" sz="1600" dirty="0" err="1"/>
              <a:t>çözüm</a:t>
            </a:r>
            <a:r>
              <a:rPr lang="en-US" sz="1600" dirty="0"/>
              <a:t> </a:t>
            </a:r>
            <a:r>
              <a:rPr lang="en-US" sz="1600" dirty="0" err="1"/>
              <a:t>sunarak</a:t>
            </a:r>
            <a:r>
              <a:rPr lang="en-US" sz="1600" dirty="0"/>
              <a:t> </a:t>
            </a:r>
            <a:r>
              <a:rPr lang="en-US" sz="1600" dirty="0" err="1"/>
              <a:t>kullanıcı</a:t>
            </a:r>
            <a:r>
              <a:rPr lang="en-US" sz="1600" dirty="0"/>
              <a:t> </a:t>
            </a:r>
            <a:r>
              <a:rPr lang="en-US" sz="1600" dirty="0" err="1"/>
              <a:t>memnuniyetini</a:t>
            </a:r>
            <a:r>
              <a:rPr lang="en-US" sz="1600" dirty="0"/>
              <a:t> </a:t>
            </a:r>
            <a:r>
              <a:rPr lang="en-US" sz="1600" dirty="0" err="1"/>
              <a:t>artırmaktadır</a:t>
            </a:r>
            <a:r>
              <a:rPr lang="en-US" sz="1600" dirty="0"/>
              <a:t>. </a:t>
            </a:r>
            <a:r>
              <a:rPr lang="en-US" sz="1600" dirty="0" err="1"/>
              <a:t>Geliştirme</a:t>
            </a:r>
            <a:r>
              <a:rPr lang="en-US" sz="1600" dirty="0"/>
              <a:t> </a:t>
            </a:r>
            <a:r>
              <a:rPr lang="en-US" sz="1600" dirty="0" err="1"/>
              <a:t>sürecinde</a:t>
            </a:r>
            <a:r>
              <a:rPr lang="en-US" sz="1600" dirty="0"/>
              <a:t> </a:t>
            </a:r>
            <a:r>
              <a:rPr lang="en-US" sz="1600" dirty="0" err="1"/>
              <a:t>elde</a:t>
            </a:r>
            <a:r>
              <a:rPr lang="en-US" sz="1600" dirty="0"/>
              <a:t> </a:t>
            </a:r>
            <a:r>
              <a:rPr lang="en-US" sz="1600" dirty="0" err="1"/>
              <a:t>edilen</a:t>
            </a:r>
            <a:r>
              <a:rPr lang="en-US" sz="1600" dirty="0"/>
              <a:t> </a:t>
            </a:r>
            <a:r>
              <a:rPr lang="en-US" sz="1600" dirty="0" err="1"/>
              <a:t>bilgiler</a:t>
            </a:r>
            <a:r>
              <a:rPr lang="en-US" sz="1600" dirty="0"/>
              <a:t> </a:t>
            </a:r>
            <a:r>
              <a:rPr lang="en-US" sz="1600" dirty="0" err="1"/>
              <a:t>ve</a:t>
            </a:r>
            <a:r>
              <a:rPr lang="en-US" sz="1600" dirty="0"/>
              <a:t> </a:t>
            </a:r>
            <a:r>
              <a:rPr lang="en-US" sz="1600" dirty="0" err="1"/>
              <a:t>geri</a:t>
            </a:r>
            <a:r>
              <a:rPr lang="en-US" sz="1600" dirty="0"/>
              <a:t> </a:t>
            </a:r>
            <a:r>
              <a:rPr lang="en-US" sz="1600" dirty="0" err="1"/>
              <a:t>bildirimler</a:t>
            </a:r>
            <a:r>
              <a:rPr lang="en-US" sz="1600" dirty="0"/>
              <a:t>, </a:t>
            </a:r>
            <a:r>
              <a:rPr lang="en-US" sz="1600" dirty="0" err="1"/>
              <a:t>gelecekteki</a:t>
            </a:r>
            <a:r>
              <a:rPr lang="en-US" sz="1600" dirty="0"/>
              <a:t> </a:t>
            </a:r>
            <a:r>
              <a:rPr lang="en-US" sz="1600" dirty="0" err="1"/>
              <a:t>projeler</a:t>
            </a:r>
            <a:r>
              <a:rPr lang="en-US" sz="1600" dirty="0"/>
              <a:t> </a:t>
            </a:r>
            <a:r>
              <a:rPr lang="en-US" sz="1600" dirty="0" err="1"/>
              <a:t>için</a:t>
            </a:r>
            <a:r>
              <a:rPr lang="en-US" sz="1600" dirty="0"/>
              <a:t> </a:t>
            </a:r>
            <a:r>
              <a:rPr lang="en-US" sz="1600" dirty="0" err="1"/>
              <a:t>değerli</a:t>
            </a:r>
            <a:r>
              <a:rPr lang="en-US" sz="1600" dirty="0"/>
              <a:t> </a:t>
            </a:r>
            <a:r>
              <a:rPr lang="en-US" sz="1600" dirty="0" err="1"/>
              <a:t>referanslar</a:t>
            </a:r>
            <a:r>
              <a:rPr lang="en-US" sz="1600" dirty="0"/>
              <a:t> </a:t>
            </a:r>
            <a:r>
              <a:rPr lang="en-US" sz="1600" dirty="0" err="1"/>
              <a:t>sunmaktadır</a:t>
            </a:r>
            <a:r>
              <a:rPr lang="en-US" sz="1600" dirty="0"/>
              <a:t>.</a:t>
            </a:r>
          </a:p>
        </p:txBody>
      </p:sp>
      <p:sp>
        <p:nvSpPr>
          <p:cNvPr id="3" name="Text Placeholder 2">
            <a:extLst>
              <a:ext uri="{FF2B5EF4-FFF2-40B4-BE49-F238E27FC236}">
                <a16:creationId xmlns:a16="http://schemas.microsoft.com/office/drawing/2014/main" id="{BCB483E4-B1CD-163D-B01E-25F75632A843}"/>
              </a:ext>
            </a:extLst>
          </p:cNvPr>
          <p:cNvSpPr>
            <a:spLocks noGrp="1"/>
          </p:cNvSpPr>
          <p:nvPr>
            <p:ph type="body" sz="quarter" idx="11"/>
          </p:nvPr>
        </p:nvSpPr>
        <p:spPr>
          <a:xfrm>
            <a:off x="565116" y="3363134"/>
            <a:ext cx="6280547" cy="382517"/>
          </a:xfrm>
        </p:spPr>
        <p:txBody>
          <a:bodyPr/>
          <a:lstStyle/>
          <a:p>
            <a:r>
              <a:rPr lang="tr-TR" sz="1800" dirty="0"/>
              <a:t> </a:t>
            </a:r>
            <a:r>
              <a:rPr lang="en-US" sz="1800" dirty="0"/>
              <a:t>PROJE ÖZETİ</a:t>
            </a:r>
          </a:p>
        </p:txBody>
      </p:sp>
      <p:sp>
        <p:nvSpPr>
          <p:cNvPr id="5" name="Text Placeholder 4">
            <a:extLst>
              <a:ext uri="{FF2B5EF4-FFF2-40B4-BE49-F238E27FC236}">
                <a16:creationId xmlns:a16="http://schemas.microsoft.com/office/drawing/2014/main" id="{7400D49F-32A6-3060-36F5-695FDE8C802F}"/>
              </a:ext>
            </a:extLst>
          </p:cNvPr>
          <p:cNvSpPr>
            <a:spLocks noGrp="1"/>
          </p:cNvSpPr>
          <p:nvPr>
            <p:ph type="body" sz="quarter" idx="21"/>
          </p:nvPr>
        </p:nvSpPr>
        <p:spPr>
          <a:xfrm>
            <a:off x="826737" y="6240145"/>
            <a:ext cx="6280546" cy="2282809"/>
          </a:xfrm>
        </p:spPr>
        <p:txBody>
          <a:bodyPr/>
          <a:lstStyle/>
          <a:p>
            <a:pPr marL="285750" indent="-285750" algn="just">
              <a:buFont typeface="Arial" panose="020B0604020202020204" pitchFamily="34" charset="0"/>
              <a:buChar char="•"/>
            </a:pPr>
            <a:r>
              <a:rPr lang="en-US" sz="1600" dirty="0"/>
              <a:t>Backend </a:t>
            </a:r>
            <a:r>
              <a:rPr lang="en-US" sz="1600" dirty="0" err="1"/>
              <a:t>Geliştirme</a:t>
            </a:r>
            <a:r>
              <a:rPr lang="en-US" sz="1600" dirty="0"/>
              <a:t>: Python</a:t>
            </a:r>
          </a:p>
          <a:p>
            <a:pPr marL="285750" indent="-285750" algn="just">
              <a:buFont typeface="Arial" panose="020B0604020202020204" pitchFamily="34" charset="0"/>
              <a:buChar char="•"/>
            </a:pPr>
            <a:r>
              <a:rPr lang="en-US" sz="1600" dirty="0" err="1"/>
              <a:t>Veritabanı</a:t>
            </a:r>
            <a:r>
              <a:rPr lang="en-US" sz="1600" dirty="0"/>
              <a:t>: MySQL</a:t>
            </a:r>
          </a:p>
          <a:p>
            <a:pPr marL="285750" indent="-285750" algn="just">
              <a:buFont typeface="Arial" panose="020B0604020202020204" pitchFamily="34" charset="0"/>
              <a:buChar char="•"/>
            </a:pPr>
            <a:r>
              <a:rPr lang="en-US" sz="1600" dirty="0" err="1"/>
              <a:t>Birim</a:t>
            </a:r>
            <a:r>
              <a:rPr lang="en-US" sz="1600" dirty="0"/>
              <a:t> </a:t>
            </a:r>
            <a:r>
              <a:rPr lang="en-US" sz="1600" dirty="0" err="1"/>
              <a:t>Testleri</a:t>
            </a:r>
            <a:r>
              <a:rPr lang="en-US" sz="1600" dirty="0"/>
              <a:t>: Python </a:t>
            </a:r>
            <a:r>
              <a:rPr lang="en-US" sz="1600" dirty="0" err="1"/>
              <a:t>ve</a:t>
            </a:r>
            <a:r>
              <a:rPr lang="en-US" sz="1600" dirty="0"/>
              <a:t> </a:t>
            </a:r>
            <a:r>
              <a:rPr lang="en-US" sz="1600" dirty="0" err="1"/>
              <a:t>Unittest</a:t>
            </a:r>
            <a:r>
              <a:rPr lang="en-US" sz="1600" dirty="0"/>
              <a:t> </a:t>
            </a:r>
            <a:r>
              <a:rPr lang="tr-TR" dirty="0"/>
              <a:t>[1]</a:t>
            </a:r>
            <a:endParaRPr lang="en-US" dirty="0"/>
          </a:p>
          <a:p>
            <a:pPr marL="285750" indent="-285750" algn="just">
              <a:buFont typeface="Arial" panose="020B0604020202020204" pitchFamily="34" charset="0"/>
              <a:buChar char="•"/>
            </a:pPr>
            <a:r>
              <a:rPr lang="en-US" sz="1600" dirty="0" err="1"/>
              <a:t>Fonksiyonellik</a:t>
            </a:r>
            <a:r>
              <a:rPr lang="en-US" sz="1600" dirty="0"/>
              <a:t> </a:t>
            </a:r>
            <a:r>
              <a:rPr lang="en-US" sz="1600" dirty="0" err="1"/>
              <a:t>ve</a:t>
            </a:r>
            <a:r>
              <a:rPr lang="en-US" sz="1600" dirty="0"/>
              <a:t> </a:t>
            </a:r>
            <a:r>
              <a:rPr lang="en-US" sz="1600" dirty="0" err="1"/>
              <a:t>Entegrasyon</a:t>
            </a:r>
            <a:r>
              <a:rPr lang="en-US" sz="1600" dirty="0"/>
              <a:t> </a:t>
            </a:r>
            <a:r>
              <a:rPr lang="en-US" sz="1600" dirty="0" err="1"/>
              <a:t>Testleri</a:t>
            </a:r>
            <a:r>
              <a:rPr lang="en-US" sz="1600" dirty="0"/>
              <a:t>: Postman</a:t>
            </a:r>
          </a:p>
          <a:p>
            <a:pPr marL="285750" indent="-285750" algn="just">
              <a:buFont typeface="Arial" panose="020B0604020202020204" pitchFamily="34" charset="0"/>
              <a:buChar char="•"/>
            </a:pPr>
            <a:r>
              <a:rPr lang="en-US" sz="1600" dirty="0" err="1"/>
              <a:t>Yük</a:t>
            </a:r>
            <a:r>
              <a:rPr lang="en-US" sz="1600" dirty="0"/>
              <a:t> </a:t>
            </a:r>
            <a:r>
              <a:rPr lang="en-US" sz="1600" dirty="0" err="1"/>
              <a:t>ve</a:t>
            </a:r>
            <a:r>
              <a:rPr lang="en-US" sz="1600" dirty="0"/>
              <a:t> </a:t>
            </a:r>
            <a:r>
              <a:rPr lang="en-US" sz="1600" dirty="0" err="1"/>
              <a:t>Performans</a:t>
            </a:r>
            <a:r>
              <a:rPr lang="en-US" sz="1600" dirty="0"/>
              <a:t> </a:t>
            </a:r>
            <a:r>
              <a:rPr lang="en-US" sz="1600" dirty="0" err="1"/>
              <a:t>Testleri</a:t>
            </a:r>
            <a:r>
              <a:rPr lang="en-US" sz="1600" dirty="0"/>
              <a:t>: Apache </a:t>
            </a:r>
            <a:r>
              <a:rPr lang="en-US" sz="1600" dirty="0" err="1"/>
              <a:t>Jmeter</a:t>
            </a:r>
            <a:r>
              <a:rPr lang="tr-TR" dirty="0"/>
              <a:t> [2]</a:t>
            </a:r>
            <a:endParaRPr lang="en-US" dirty="0"/>
          </a:p>
          <a:p>
            <a:pPr marL="285750" indent="-285750" algn="just">
              <a:buFont typeface="Arial" panose="020B0604020202020204" pitchFamily="34" charset="0"/>
              <a:buChar char="•"/>
            </a:pPr>
            <a:r>
              <a:rPr lang="en-US" sz="1600" dirty="0" err="1"/>
              <a:t>Güvenlik</a:t>
            </a:r>
            <a:r>
              <a:rPr lang="en-US" sz="1600" dirty="0"/>
              <a:t> </a:t>
            </a:r>
            <a:r>
              <a:rPr lang="en-US" sz="1600" dirty="0" err="1"/>
              <a:t>Testleri</a:t>
            </a:r>
            <a:r>
              <a:rPr lang="en-US" sz="1600" dirty="0"/>
              <a:t>: OWASP ZAP</a:t>
            </a:r>
            <a:r>
              <a:rPr lang="tr-TR" sz="1600" dirty="0"/>
              <a:t> </a:t>
            </a:r>
            <a:r>
              <a:rPr lang="tr-TR" dirty="0"/>
              <a:t>[3]</a:t>
            </a:r>
            <a:endParaRPr lang="en-US" dirty="0"/>
          </a:p>
          <a:p>
            <a:pPr marL="285750" indent="-285750" algn="just">
              <a:buFont typeface="Arial" panose="020B0604020202020204" pitchFamily="34" charset="0"/>
              <a:buChar char="•"/>
            </a:pPr>
            <a:r>
              <a:rPr lang="en-US" sz="1600" dirty="0"/>
              <a:t>Monitoring:</a:t>
            </a:r>
            <a:r>
              <a:rPr lang="tr-TR" sz="1600" dirty="0"/>
              <a:t> </a:t>
            </a:r>
            <a:r>
              <a:rPr lang="en-US" sz="1600" dirty="0"/>
              <a:t>Prometheus</a:t>
            </a:r>
            <a:r>
              <a:rPr lang="tr-TR" sz="1600" dirty="0"/>
              <a:t> </a:t>
            </a:r>
            <a:r>
              <a:rPr lang="tr-TR" dirty="0"/>
              <a:t>[4]</a:t>
            </a:r>
            <a:r>
              <a:rPr lang="en-US" dirty="0"/>
              <a:t> </a:t>
            </a:r>
            <a:r>
              <a:rPr lang="en-US" sz="1600" dirty="0" err="1"/>
              <a:t>ve</a:t>
            </a:r>
            <a:r>
              <a:rPr lang="en-US" sz="1600" dirty="0"/>
              <a:t> Grafana</a:t>
            </a:r>
            <a:r>
              <a:rPr lang="tr-TR" sz="1600" dirty="0"/>
              <a:t> </a:t>
            </a:r>
            <a:r>
              <a:rPr lang="tr-TR" dirty="0"/>
              <a:t>[5]</a:t>
            </a:r>
            <a:endParaRPr lang="en-US" dirty="0"/>
          </a:p>
        </p:txBody>
      </p:sp>
      <p:sp>
        <p:nvSpPr>
          <p:cNvPr id="6" name="Text Placeholder 5">
            <a:extLst>
              <a:ext uri="{FF2B5EF4-FFF2-40B4-BE49-F238E27FC236}">
                <a16:creationId xmlns:a16="http://schemas.microsoft.com/office/drawing/2014/main" id="{5A058C7F-15FD-7014-77F1-CC1859D1B772}"/>
              </a:ext>
            </a:extLst>
          </p:cNvPr>
          <p:cNvSpPr>
            <a:spLocks noGrp="1"/>
          </p:cNvSpPr>
          <p:nvPr>
            <p:ph type="body" sz="quarter" idx="22"/>
          </p:nvPr>
        </p:nvSpPr>
        <p:spPr>
          <a:xfrm>
            <a:off x="570077" y="5544735"/>
            <a:ext cx="6280547" cy="382517"/>
          </a:xfrm>
        </p:spPr>
        <p:txBody>
          <a:bodyPr/>
          <a:lstStyle/>
          <a:p>
            <a:r>
              <a:rPr lang="tr-TR" sz="1800" dirty="0"/>
              <a:t>1. </a:t>
            </a:r>
            <a:r>
              <a:rPr lang="en-US" sz="1800" dirty="0"/>
              <a:t>KULLANILAN YÖNTEM</a:t>
            </a:r>
          </a:p>
        </p:txBody>
      </p:sp>
      <p:sp>
        <p:nvSpPr>
          <p:cNvPr id="7" name="Text Placeholder 6">
            <a:extLst>
              <a:ext uri="{FF2B5EF4-FFF2-40B4-BE49-F238E27FC236}">
                <a16:creationId xmlns:a16="http://schemas.microsoft.com/office/drawing/2014/main" id="{3F700BC0-49EE-255B-EA80-50FE4750497B}"/>
              </a:ext>
            </a:extLst>
          </p:cNvPr>
          <p:cNvSpPr>
            <a:spLocks noGrp="1"/>
          </p:cNvSpPr>
          <p:nvPr>
            <p:ph type="body" sz="quarter" idx="23"/>
          </p:nvPr>
        </p:nvSpPr>
        <p:spPr>
          <a:xfrm>
            <a:off x="565117" y="9225322"/>
            <a:ext cx="6280546" cy="2529031"/>
          </a:xfrm>
        </p:spPr>
        <p:txBody>
          <a:bodyPr/>
          <a:lstStyle/>
          <a:p>
            <a:pPr algn="just"/>
            <a:r>
              <a:rPr lang="tr-TR" sz="1600" dirty="0"/>
              <a:t>Python ve MySQL kullanarak </a:t>
            </a:r>
            <a:r>
              <a:rPr lang="tr-TR" sz="1600" dirty="0" err="1"/>
              <a:t>Moovit</a:t>
            </a:r>
            <a:r>
              <a:rPr lang="tr-TR" sz="1600" dirty="0"/>
              <a:t> benzeri bir bir harita uygulamasının </a:t>
            </a:r>
            <a:r>
              <a:rPr lang="tr-TR" sz="1600" dirty="0" err="1"/>
              <a:t>backend’ini</a:t>
            </a:r>
            <a:r>
              <a:rPr lang="tr-TR" sz="1600" dirty="0"/>
              <a:t> geliştirmeyi amaçlamaktadır</a:t>
            </a:r>
          </a:p>
          <a:p>
            <a:pPr algn="just"/>
            <a:r>
              <a:rPr lang="tr-TR" sz="1600" dirty="0"/>
              <a:t>Uygulama, kullanıcıların </a:t>
            </a:r>
            <a:r>
              <a:rPr lang="tr-TR" sz="1600" dirty="0" err="1"/>
              <a:t>İstanbulkart</a:t>
            </a:r>
            <a:r>
              <a:rPr lang="tr-TR" sz="1600" dirty="0"/>
              <a:t> dolum noktalarını hızlı ve doğru bir şekilde bulmalarını sağlamaktadır. Proje kapsamında Python ve </a:t>
            </a:r>
            <a:r>
              <a:rPr lang="tr-TR" sz="1600" dirty="0" err="1"/>
              <a:t>Unittest</a:t>
            </a:r>
            <a:r>
              <a:rPr lang="tr-TR" sz="1600" dirty="0"/>
              <a:t> [2] ile birim testler, </a:t>
            </a:r>
            <a:r>
              <a:rPr lang="tr-TR" sz="1600" dirty="0" err="1"/>
              <a:t>Postman</a:t>
            </a:r>
            <a:r>
              <a:rPr lang="tr-TR" sz="1600" dirty="0"/>
              <a:t> ile entegrasyon testleri, </a:t>
            </a:r>
            <a:r>
              <a:rPr lang="tr-TR" sz="1600" dirty="0" err="1"/>
              <a:t>JMeter</a:t>
            </a:r>
            <a:r>
              <a:rPr lang="tr-TR" sz="1600" dirty="0"/>
              <a:t> ile yük ve performans testleri, OWASP ZAP [3] ile güvenlik testleri yapılmış ve </a:t>
            </a:r>
            <a:r>
              <a:rPr lang="tr-TR" sz="1600" dirty="0" err="1"/>
              <a:t>Docker</a:t>
            </a:r>
            <a:r>
              <a:rPr lang="tr-TR" sz="1600" dirty="0"/>
              <a:t> ortamında Prometheus [4] ve </a:t>
            </a:r>
            <a:r>
              <a:rPr lang="tr-TR" sz="1600" dirty="0" err="1"/>
              <a:t>Grafana</a:t>
            </a:r>
            <a:r>
              <a:rPr lang="tr-TR" sz="1600" dirty="0"/>
              <a:t> [5] ile izleme (</a:t>
            </a:r>
            <a:r>
              <a:rPr lang="tr-TR" sz="1600" dirty="0" err="1"/>
              <a:t>monitoring</a:t>
            </a:r>
            <a:r>
              <a:rPr lang="tr-TR" sz="1600" dirty="0"/>
              <a:t>) sağlanmıştır.</a:t>
            </a:r>
            <a:endParaRPr lang="en-US" sz="1300" dirty="0"/>
          </a:p>
        </p:txBody>
      </p:sp>
      <p:sp>
        <p:nvSpPr>
          <p:cNvPr id="8" name="Text Placeholder 7">
            <a:extLst>
              <a:ext uri="{FF2B5EF4-FFF2-40B4-BE49-F238E27FC236}">
                <a16:creationId xmlns:a16="http://schemas.microsoft.com/office/drawing/2014/main" id="{E1407135-E753-73DF-2516-C4F0C2358A65}"/>
              </a:ext>
            </a:extLst>
          </p:cNvPr>
          <p:cNvSpPr>
            <a:spLocks noGrp="1"/>
          </p:cNvSpPr>
          <p:nvPr>
            <p:ph type="body" sz="quarter" idx="24"/>
          </p:nvPr>
        </p:nvSpPr>
        <p:spPr>
          <a:xfrm>
            <a:off x="570630" y="8736267"/>
            <a:ext cx="6286500" cy="382517"/>
          </a:xfrm>
        </p:spPr>
        <p:txBody>
          <a:bodyPr/>
          <a:lstStyle/>
          <a:p>
            <a:r>
              <a:rPr lang="tr-TR" sz="1800" dirty="0"/>
              <a:t>2. </a:t>
            </a:r>
            <a:r>
              <a:rPr lang="en-US" sz="1800" dirty="0"/>
              <a:t>PROJENİN AMACI</a:t>
            </a:r>
          </a:p>
        </p:txBody>
      </p:sp>
      <p:sp>
        <p:nvSpPr>
          <p:cNvPr id="9" name="Text Placeholder 8">
            <a:extLst>
              <a:ext uri="{FF2B5EF4-FFF2-40B4-BE49-F238E27FC236}">
                <a16:creationId xmlns:a16="http://schemas.microsoft.com/office/drawing/2014/main" id="{9EC32856-45EB-34DA-A8E0-9F45B53354A5}"/>
              </a:ext>
            </a:extLst>
          </p:cNvPr>
          <p:cNvSpPr>
            <a:spLocks noGrp="1"/>
          </p:cNvSpPr>
          <p:nvPr>
            <p:ph type="body" sz="quarter" idx="25"/>
          </p:nvPr>
        </p:nvSpPr>
        <p:spPr>
          <a:xfrm>
            <a:off x="601757" y="11719816"/>
            <a:ext cx="6279386" cy="382517"/>
          </a:xfrm>
        </p:spPr>
        <p:txBody>
          <a:bodyPr/>
          <a:lstStyle/>
          <a:p>
            <a:r>
              <a:rPr lang="tr-TR" sz="1800" dirty="0"/>
              <a:t>3. </a:t>
            </a:r>
            <a:r>
              <a:rPr lang="en-US" sz="1800" dirty="0"/>
              <a:t>PROJE KAPSAMI</a:t>
            </a:r>
          </a:p>
        </p:txBody>
      </p:sp>
      <p:sp>
        <p:nvSpPr>
          <p:cNvPr id="10" name="Text Placeholder 9">
            <a:extLst>
              <a:ext uri="{FF2B5EF4-FFF2-40B4-BE49-F238E27FC236}">
                <a16:creationId xmlns:a16="http://schemas.microsoft.com/office/drawing/2014/main" id="{06A1F404-0CD8-0C06-5EAB-85A282CED1C2}"/>
              </a:ext>
            </a:extLst>
          </p:cNvPr>
          <p:cNvSpPr>
            <a:spLocks noGrp="1"/>
          </p:cNvSpPr>
          <p:nvPr>
            <p:ph type="body" sz="quarter" idx="26"/>
          </p:nvPr>
        </p:nvSpPr>
        <p:spPr>
          <a:xfrm>
            <a:off x="827897" y="12190356"/>
            <a:ext cx="6279386" cy="2676763"/>
          </a:xfrm>
        </p:spPr>
        <p:txBody>
          <a:bodyPr/>
          <a:lstStyle/>
          <a:p>
            <a:pPr marL="285750" indent="-285750" algn="just">
              <a:buFont typeface="Arial" panose="020B0604020202020204" pitchFamily="34" charset="0"/>
              <a:buChar char="•"/>
            </a:pPr>
            <a:r>
              <a:rPr lang="en-US" sz="1600" dirty="0" err="1"/>
              <a:t>Kullanıcıların</a:t>
            </a:r>
            <a:r>
              <a:rPr lang="en-US" sz="1600" dirty="0"/>
              <a:t> </a:t>
            </a:r>
            <a:r>
              <a:rPr lang="en-US" sz="1600" dirty="0" err="1"/>
              <a:t>mevcut</a:t>
            </a:r>
            <a:r>
              <a:rPr lang="en-US" sz="1600" dirty="0"/>
              <a:t> </a:t>
            </a:r>
            <a:r>
              <a:rPr lang="en-US" sz="1600" dirty="0" err="1"/>
              <a:t>konumuna</a:t>
            </a:r>
            <a:r>
              <a:rPr lang="en-US" sz="1600" dirty="0"/>
              <a:t> </a:t>
            </a:r>
            <a:r>
              <a:rPr lang="en-US" sz="1600" dirty="0" err="1"/>
              <a:t>en</a:t>
            </a:r>
            <a:r>
              <a:rPr lang="en-US" sz="1600" dirty="0"/>
              <a:t> </a:t>
            </a:r>
            <a:r>
              <a:rPr lang="en-US" sz="1600" dirty="0" err="1"/>
              <a:t>yakın</a:t>
            </a:r>
            <a:r>
              <a:rPr lang="en-US" sz="1600" dirty="0"/>
              <a:t> </a:t>
            </a:r>
            <a:r>
              <a:rPr lang="en-US" sz="1600" dirty="0" err="1"/>
              <a:t>İstanbulkart</a:t>
            </a:r>
            <a:r>
              <a:rPr lang="en-US" sz="1600" dirty="0"/>
              <a:t> </a:t>
            </a:r>
            <a:r>
              <a:rPr lang="en-US" sz="1600" dirty="0" err="1"/>
              <a:t>dolum</a:t>
            </a:r>
            <a:r>
              <a:rPr lang="en-US" sz="1600" dirty="0"/>
              <a:t> </a:t>
            </a:r>
            <a:r>
              <a:rPr lang="en-US" sz="1600" dirty="0" err="1"/>
              <a:t>noktalarını</a:t>
            </a:r>
            <a:r>
              <a:rPr lang="en-US" sz="1600" dirty="0"/>
              <a:t> </a:t>
            </a:r>
            <a:r>
              <a:rPr lang="en-US" sz="1600" dirty="0" err="1"/>
              <a:t>bulma</a:t>
            </a:r>
            <a:r>
              <a:rPr lang="en-US" sz="1600" dirty="0"/>
              <a:t>. </a:t>
            </a:r>
          </a:p>
          <a:p>
            <a:pPr marL="285750" indent="-285750" algn="just">
              <a:buFont typeface="Arial" panose="020B0604020202020204" pitchFamily="34" charset="0"/>
              <a:buChar char="•"/>
            </a:pPr>
            <a:r>
              <a:rPr lang="en-US" sz="1600" dirty="0" err="1"/>
              <a:t>Belirli</a:t>
            </a:r>
            <a:r>
              <a:rPr lang="en-US" sz="1600" dirty="0"/>
              <a:t> </a:t>
            </a:r>
            <a:r>
              <a:rPr lang="en-US" sz="1600" dirty="0" err="1"/>
              <a:t>bir</a:t>
            </a:r>
            <a:r>
              <a:rPr lang="en-US" sz="1600" dirty="0"/>
              <a:t> </a:t>
            </a:r>
            <a:r>
              <a:rPr lang="en-US" sz="1600" dirty="0" err="1"/>
              <a:t>başlangıç</a:t>
            </a:r>
            <a:r>
              <a:rPr lang="en-US" sz="1600" dirty="0"/>
              <a:t> </a:t>
            </a:r>
            <a:r>
              <a:rPr lang="en-US" sz="1600" dirty="0" err="1"/>
              <a:t>ve</a:t>
            </a:r>
            <a:r>
              <a:rPr lang="en-US" sz="1600" dirty="0"/>
              <a:t> </a:t>
            </a:r>
            <a:r>
              <a:rPr lang="en-US" sz="1600" dirty="0" err="1"/>
              <a:t>bitiş</a:t>
            </a:r>
            <a:r>
              <a:rPr lang="en-US" sz="1600" dirty="0"/>
              <a:t> </a:t>
            </a:r>
            <a:r>
              <a:rPr lang="en-US" sz="1600" dirty="0" err="1"/>
              <a:t>noktası</a:t>
            </a:r>
            <a:r>
              <a:rPr lang="en-US" sz="1600" dirty="0"/>
              <a:t> </a:t>
            </a:r>
            <a:r>
              <a:rPr lang="en-US" sz="1600" dirty="0" err="1"/>
              <a:t>arasındaki</a:t>
            </a:r>
            <a:r>
              <a:rPr lang="en-US" sz="1600" dirty="0"/>
              <a:t> </a:t>
            </a:r>
            <a:r>
              <a:rPr lang="en-US" sz="1600" dirty="0" err="1"/>
              <a:t>en</a:t>
            </a:r>
            <a:r>
              <a:rPr lang="en-US" sz="1600" dirty="0"/>
              <a:t> </a:t>
            </a:r>
            <a:r>
              <a:rPr lang="en-US" sz="1600" dirty="0" err="1"/>
              <a:t>uygun</a:t>
            </a:r>
            <a:r>
              <a:rPr lang="en-US" sz="1600" dirty="0"/>
              <a:t> </a:t>
            </a:r>
            <a:r>
              <a:rPr lang="en-US" sz="1600" dirty="0" err="1"/>
              <a:t>rotayı</a:t>
            </a:r>
            <a:r>
              <a:rPr lang="en-US" sz="1600" dirty="0"/>
              <a:t> </a:t>
            </a:r>
            <a:r>
              <a:rPr lang="en-US" sz="1600" dirty="0" err="1"/>
              <a:t>belirleme</a:t>
            </a:r>
            <a:r>
              <a:rPr lang="en-US" sz="1600" dirty="0"/>
              <a:t>. </a:t>
            </a:r>
          </a:p>
          <a:p>
            <a:pPr marL="285750" indent="-285750" algn="just">
              <a:buFont typeface="Arial" panose="020B0604020202020204" pitchFamily="34" charset="0"/>
              <a:buChar char="•"/>
            </a:pPr>
            <a:r>
              <a:rPr lang="en-US" sz="1600" dirty="0" err="1"/>
              <a:t>Dolum</a:t>
            </a:r>
            <a:r>
              <a:rPr lang="en-US" sz="1600" dirty="0"/>
              <a:t> </a:t>
            </a:r>
            <a:r>
              <a:rPr lang="en-US" sz="1600" dirty="0" err="1"/>
              <a:t>noktalarının</a:t>
            </a:r>
            <a:r>
              <a:rPr lang="en-US" sz="1600" dirty="0"/>
              <a:t> </a:t>
            </a:r>
            <a:r>
              <a:rPr lang="en-US" sz="1600" dirty="0" err="1"/>
              <a:t>mesafe</a:t>
            </a:r>
            <a:r>
              <a:rPr lang="en-US" sz="1600" dirty="0"/>
              <a:t> </a:t>
            </a:r>
            <a:r>
              <a:rPr lang="en-US" sz="1600" dirty="0" err="1"/>
              <a:t>ve</a:t>
            </a:r>
            <a:r>
              <a:rPr lang="en-US" sz="1600" dirty="0"/>
              <a:t> </a:t>
            </a:r>
            <a:r>
              <a:rPr lang="en-US" sz="1600" dirty="0" err="1"/>
              <a:t>süre</a:t>
            </a:r>
            <a:r>
              <a:rPr lang="en-US" sz="1600" dirty="0"/>
              <a:t> </a:t>
            </a:r>
            <a:r>
              <a:rPr lang="en-US" sz="1600" dirty="0" err="1"/>
              <a:t>bilgilerini</a:t>
            </a:r>
            <a:r>
              <a:rPr lang="en-US" sz="1600" dirty="0"/>
              <a:t> </a:t>
            </a:r>
            <a:r>
              <a:rPr lang="en-US" sz="1600" dirty="0" err="1"/>
              <a:t>kullanıcıya</a:t>
            </a:r>
            <a:r>
              <a:rPr lang="en-US" sz="1600" dirty="0"/>
              <a:t> </a:t>
            </a:r>
            <a:r>
              <a:rPr lang="en-US" sz="1600" dirty="0" err="1"/>
              <a:t>sunma</a:t>
            </a:r>
            <a:r>
              <a:rPr lang="en-US" sz="1600" dirty="0"/>
              <a:t>. </a:t>
            </a:r>
            <a:r>
              <a:rPr lang="en-US" sz="1600" dirty="0" err="1"/>
              <a:t>Veritabanı</a:t>
            </a:r>
            <a:r>
              <a:rPr lang="en-US" sz="1600" dirty="0"/>
              <a:t> </a:t>
            </a:r>
            <a:r>
              <a:rPr lang="en-US" sz="1600" dirty="0" err="1"/>
              <a:t>performans</a:t>
            </a:r>
            <a:r>
              <a:rPr lang="en-US" sz="1600" dirty="0"/>
              <a:t> </a:t>
            </a:r>
            <a:r>
              <a:rPr lang="en-US" sz="1600" dirty="0" err="1"/>
              <a:t>optimizasyonu</a:t>
            </a:r>
            <a:endParaRPr lang="en-US" sz="1600" dirty="0"/>
          </a:p>
          <a:p>
            <a:pPr marL="285750" indent="-285750" algn="just">
              <a:buFont typeface="Arial" panose="020B0604020202020204" pitchFamily="34" charset="0"/>
              <a:buChar char="•"/>
            </a:pPr>
            <a:r>
              <a:rPr lang="en-US" sz="1600" dirty="0"/>
              <a:t>MySQL </a:t>
            </a:r>
            <a:r>
              <a:rPr lang="en-US" sz="1600" dirty="0" err="1"/>
              <a:t>veritabanı</a:t>
            </a:r>
            <a:r>
              <a:rPr lang="en-US" sz="1600" dirty="0"/>
              <a:t> </a:t>
            </a:r>
            <a:r>
              <a:rPr lang="en-US" sz="1600" dirty="0" err="1"/>
              <a:t>kullanarak</a:t>
            </a:r>
            <a:r>
              <a:rPr lang="en-US" sz="1600" dirty="0"/>
              <a:t> </a:t>
            </a:r>
            <a:r>
              <a:rPr lang="en-US" sz="1600" dirty="0" err="1"/>
              <a:t>dolum</a:t>
            </a:r>
            <a:r>
              <a:rPr lang="en-US" sz="1600" dirty="0"/>
              <a:t> </a:t>
            </a:r>
            <a:r>
              <a:rPr lang="en-US" sz="1600" dirty="0" err="1"/>
              <a:t>noktası</a:t>
            </a:r>
            <a:r>
              <a:rPr lang="en-US" sz="1600" dirty="0"/>
              <a:t> </a:t>
            </a:r>
            <a:r>
              <a:rPr lang="en-US" sz="1600" dirty="0" err="1"/>
              <a:t>verilerinin</a:t>
            </a:r>
            <a:r>
              <a:rPr lang="en-US" sz="1600" dirty="0"/>
              <a:t> </a:t>
            </a:r>
            <a:r>
              <a:rPr lang="en-US" sz="1600" dirty="0" err="1"/>
              <a:t>saklanması</a:t>
            </a:r>
            <a:r>
              <a:rPr lang="en-US" sz="1600" dirty="0"/>
              <a:t> </a:t>
            </a:r>
            <a:r>
              <a:rPr lang="en-US" sz="1600" dirty="0" err="1"/>
              <a:t>ve</a:t>
            </a:r>
            <a:r>
              <a:rPr lang="en-US" sz="1600" dirty="0"/>
              <a:t> </a:t>
            </a:r>
            <a:r>
              <a:rPr lang="en-US" sz="1600" dirty="0" err="1"/>
              <a:t>yönetimi</a:t>
            </a:r>
            <a:r>
              <a:rPr lang="en-US" sz="1600" dirty="0"/>
              <a:t>. </a:t>
            </a:r>
          </a:p>
          <a:p>
            <a:pPr marL="285750" indent="-285750" algn="just">
              <a:buFont typeface="Arial" panose="020B0604020202020204" pitchFamily="34" charset="0"/>
              <a:buChar char="•"/>
            </a:pPr>
            <a:r>
              <a:rPr lang="en-US" sz="1600" dirty="0"/>
              <a:t>Prometheus</a:t>
            </a:r>
            <a:r>
              <a:rPr lang="tr-TR" sz="1600" dirty="0"/>
              <a:t> </a:t>
            </a:r>
            <a:r>
              <a:rPr lang="tr-TR" dirty="0"/>
              <a:t>[4]</a:t>
            </a:r>
            <a:r>
              <a:rPr lang="en-US" dirty="0"/>
              <a:t> </a:t>
            </a:r>
            <a:r>
              <a:rPr lang="en-US" sz="1600" dirty="0" err="1"/>
              <a:t>ve</a:t>
            </a:r>
            <a:r>
              <a:rPr lang="en-US" sz="1600" dirty="0"/>
              <a:t> </a:t>
            </a:r>
            <a:r>
              <a:rPr lang="en-US" sz="1600" dirty="0" err="1"/>
              <a:t>Grafana</a:t>
            </a:r>
            <a:r>
              <a:rPr lang="tr-TR" sz="1600" dirty="0"/>
              <a:t> </a:t>
            </a:r>
            <a:r>
              <a:rPr lang="tr-TR" dirty="0"/>
              <a:t>[5] </a:t>
            </a:r>
            <a:r>
              <a:rPr lang="en-US" sz="1600" dirty="0" err="1"/>
              <a:t>ile</a:t>
            </a:r>
            <a:r>
              <a:rPr lang="en-US" sz="1600" dirty="0"/>
              <a:t> </a:t>
            </a:r>
            <a:r>
              <a:rPr lang="en-US" sz="1600" dirty="0" err="1"/>
              <a:t>sistem</a:t>
            </a:r>
            <a:r>
              <a:rPr lang="en-US" sz="1600" dirty="0"/>
              <a:t> </a:t>
            </a:r>
            <a:r>
              <a:rPr lang="en-US" sz="1600" dirty="0" err="1"/>
              <a:t>izleme</a:t>
            </a:r>
            <a:endParaRPr lang="en-US" sz="1600" dirty="0"/>
          </a:p>
        </p:txBody>
      </p:sp>
      <p:sp>
        <p:nvSpPr>
          <p:cNvPr id="11" name="Text Placeholder 10">
            <a:extLst>
              <a:ext uri="{FF2B5EF4-FFF2-40B4-BE49-F238E27FC236}">
                <a16:creationId xmlns:a16="http://schemas.microsoft.com/office/drawing/2014/main" id="{35357B6A-A64E-BFBF-3C12-26F2D0052ADA}"/>
              </a:ext>
            </a:extLst>
          </p:cNvPr>
          <p:cNvSpPr>
            <a:spLocks noGrp="1"/>
          </p:cNvSpPr>
          <p:nvPr>
            <p:ph type="body" sz="quarter" idx="27"/>
          </p:nvPr>
        </p:nvSpPr>
        <p:spPr>
          <a:xfrm>
            <a:off x="7218737" y="12256082"/>
            <a:ext cx="6279386" cy="382517"/>
          </a:xfrm>
        </p:spPr>
        <p:txBody>
          <a:bodyPr/>
          <a:lstStyle/>
          <a:p>
            <a:r>
              <a:rPr lang="tr-TR" sz="1800" dirty="0"/>
              <a:t>6. </a:t>
            </a:r>
            <a:r>
              <a:rPr lang="en-US" sz="1800" dirty="0"/>
              <a:t>FONKSİYONELLİK TESTİ</a:t>
            </a:r>
          </a:p>
        </p:txBody>
      </p:sp>
      <p:sp>
        <p:nvSpPr>
          <p:cNvPr id="12" name="Text Placeholder 11">
            <a:extLst>
              <a:ext uri="{FF2B5EF4-FFF2-40B4-BE49-F238E27FC236}">
                <a16:creationId xmlns:a16="http://schemas.microsoft.com/office/drawing/2014/main" id="{CD11DF0F-FF48-BCD7-273A-FAFCCDC1B505}"/>
              </a:ext>
            </a:extLst>
          </p:cNvPr>
          <p:cNvSpPr>
            <a:spLocks noGrp="1"/>
          </p:cNvSpPr>
          <p:nvPr>
            <p:ph type="body" sz="quarter" idx="28"/>
          </p:nvPr>
        </p:nvSpPr>
        <p:spPr>
          <a:xfrm>
            <a:off x="20382834" y="9006015"/>
            <a:ext cx="6282531" cy="2233565"/>
          </a:xfrm>
        </p:spPr>
        <p:txBody>
          <a:bodyPr/>
          <a:lstStyle/>
          <a:p>
            <a:pPr algn="just"/>
            <a:r>
              <a:rPr lang="en-US" sz="1600" dirty="0" err="1"/>
              <a:t>Proje</a:t>
            </a:r>
            <a:r>
              <a:rPr lang="en-US" sz="1600" dirty="0"/>
              <a:t> </a:t>
            </a:r>
            <a:r>
              <a:rPr lang="en-US" sz="1600" dirty="0" err="1"/>
              <a:t>başarıyla</a:t>
            </a:r>
            <a:r>
              <a:rPr lang="en-US" sz="1600" dirty="0"/>
              <a:t> </a:t>
            </a:r>
            <a:r>
              <a:rPr lang="en-US" sz="1600" dirty="0" err="1"/>
              <a:t>tamamlanmış</a:t>
            </a:r>
            <a:r>
              <a:rPr lang="en-US" sz="1600" dirty="0"/>
              <a:t> </a:t>
            </a:r>
            <a:r>
              <a:rPr lang="en-US" sz="1600" dirty="0" err="1"/>
              <a:t>ve</a:t>
            </a:r>
            <a:r>
              <a:rPr lang="en-US" sz="1600" dirty="0"/>
              <a:t> </a:t>
            </a:r>
            <a:r>
              <a:rPr lang="en-US" sz="1600" dirty="0" err="1"/>
              <a:t>tüm</a:t>
            </a:r>
            <a:r>
              <a:rPr lang="en-US" sz="1600" dirty="0"/>
              <a:t> </a:t>
            </a:r>
            <a:r>
              <a:rPr lang="en-US" sz="1600" dirty="0" err="1"/>
              <a:t>testlerden</a:t>
            </a:r>
            <a:r>
              <a:rPr lang="en-US" sz="1600" dirty="0"/>
              <a:t> </a:t>
            </a:r>
            <a:r>
              <a:rPr lang="en-US" sz="1600" dirty="0" err="1"/>
              <a:t>geçmiştir</a:t>
            </a:r>
            <a:r>
              <a:rPr lang="en-US" sz="1600" dirty="0"/>
              <a:t>. </a:t>
            </a:r>
            <a:r>
              <a:rPr lang="en-US" sz="1600" dirty="0" err="1"/>
              <a:t>Yük</a:t>
            </a:r>
            <a:r>
              <a:rPr lang="en-US" sz="1600" dirty="0"/>
              <a:t> </a:t>
            </a:r>
            <a:r>
              <a:rPr lang="en-US" sz="1600" dirty="0" err="1"/>
              <a:t>testleri</a:t>
            </a:r>
            <a:r>
              <a:rPr lang="en-US" sz="1600" dirty="0"/>
              <a:t>, </a:t>
            </a:r>
            <a:r>
              <a:rPr lang="en-US" sz="1600" dirty="0" err="1"/>
              <a:t>sistemin</a:t>
            </a:r>
            <a:r>
              <a:rPr lang="en-US" sz="1600" dirty="0"/>
              <a:t> </a:t>
            </a:r>
            <a:r>
              <a:rPr lang="en-US" sz="1600" dirty="0" err="1"/>
              <a:t>saniyede</a:t>
            </a:r>
            <a:r>
              <a:rPr lang="en-US" sz="1600" dirty="0"/>
              <a:t> </a:t>
            </a:r>
            <a:r>
              <a:rPr lang="tr-TR" sz="1600" dirty="0"/>
              <a:t>800 </a:t>
            </a:r>
            <a:r>
              <a:rPr lang="en-US" sz="1600" dirty="0" err="1"/>
              <a:t>isteği</a:t>
            </a:r>
            <a:r>
              <a:rPr lang="en-US" sz="1600" dirty="0"/>
              <a:t> </a:t>
            </a:r>
            <a:r>
              <a:rPr lang="en-US" sz="1600" dirty="0" err="1"/>
              <a:t>işleyebildiğini</a:t>
            </a:r>
            <a:r>
              <a:rPr lang="en-US" sz="1600" dirty="0"/>
              <a:t> </a:t>
            </a:r>
            <a:r>
              <a:rPr lang="en-US" sz="1600" dirty="0" err="1"/>
              <a:t>göstermiştir</a:t>
            </a:r>
            <a:r>
              <a:rPr lang="en-US" sz="1600" dirty="0"/>
              <a:t>. </a:t>
            </a:r>
            <a:r>
              <a:rPr lang="en-US" sz="1600" dirty="0" err="1"/>
              <a:t>Güvenlik</a:t>
            </a:r>
            <a:r>
              <a:rPr lang="en-US" sz="1600" dirty="0"/>
              <a:t> </a:t>
            </a:r>
            <a:r>
              <a:rPr lang="en-US" sz="1600" dirty="0" err="1"/>
              <a:t>testleri</a:t>
            </a:r>
            <a:r>
              <a:rPr lang="en-US" sz="1600" dirty="0"/>
              <a:t> </a:t>
            </a:r>
            <a:r>
              <a:rPr lang="en-US" sz="1600" dirty="0" err="1"/>
              <a:t>sonucunda</a:t>
            </a:r>
            <a:r>
              <a:rPr lang="en-US" sz="1600" dirty="0"/>
              <a:t> </a:t>
            </a:r>
            <a:r>
              <a:rPr lang="en-US" sz="1600" dirty="0" err="1"/>
              <a:t>tespit</a:t>
            </a:r>
            <a:r>
              <a:rPr lang="en-US" sz="1600" dirty="0"/>
              <a:t> </a:t>
            </a:r>
            <a:r>
              <a:rPr lang="en-US" sz="1600" dirty="0" err="1"/>
              <a:t>edilmiş</a:t>
            </a:r>
            <a:r>
              <a:rPr lang="en-US" sz="1600" dirty="0"/>
              <a:t> </a:t>
            </a:r>
            <a:r>
              <a:rPr lang="en-US" sz="1600" dirty="0" err="1"/>
              <a:t>ve</a:t>
            </a:r>
            <a:r>
              <a:rPr lang="en-US" sz="1600" dirty="0"/>
              <a:t> </a:t>
            </a:r>
            <a:r>
              <a:rPr lang="en-US" sz="1600" dirty="0" err="1"/>
              <a:t>sistemin</a:t>
            </a:r>
            <a:r>
              <a:rPr lang="en-US" sz="1600" dirty="0"/>
              <a:t> </a:t>
            </a:r>
            <a:r>
              <a:rPr lang="en-US" sz="1600" dirty="0" err="1"/>
              <a:t>güvenli</a:t>
            </a:r>
            <a:r>
              <a:rPr lang="en-US" sz="1600" dirty="0"/>
              <a:t> </a:t>
            </a:r>
            <a:r>
              <a:rPr lang="en-US" sz="1600" dirty="0" err="1"/>
              <a:t>olduğu</a:t>
            </a:r>
            <a:r>
              <a:rPr lang="en-US" sz="1600" dirty="0"/>
              <a:t> </a:t>
            </a:r>
            <a:r>
              <a:rPr lang="en-US" sz="1600" dirty="0" err="1"/>
              <a:t>doğrulanmıştır</a:t>
            </a:r>
            <a:r>
              <a:rPr lang="en-US" sz="1600" dirty="0"/>
              <a:t>. Prometheus </a:t>
            </a:r>
            <a:r>
              <a:rPr lang="en-US" sz="1600" dirty="0" err="1"/>
              <a:t>ve</a:t>
            </a:r>
            <a:r>
              <a:rPr lang="en-US" sz="1600" dirty="0"/>
              <a:t> </a:t>
            </a:r>
            <a:r>
              <a:rPr lang="en-US" sz="1600" dirty="0" err="1"/>
              <a:t>Grafana</a:t>
            </a:r>
            <a:r>
              <a:rPr lang="en-US" sz="1600" dirty="0"/>
              <a:t> </a:t>
            </a:r>
            <a:r>
              <a:rPr lang="en-US" sz="1600" dirty="0" err="1"/>
              <a:t>ile</a:t>
            </a:r>
            <a:r>
              <a:rPr lang="en-US" sz="1600" dirty="0"/>
              <a:t> </a:t>
            </a:r>
            <a:r>
              <a:rPr lang="en-US" sz="1600" dirty="0" err="1"/>
              <a:t>yapılan</a:t>
            </a:r>
            <a:r>
              <a:rPr lang="en-US" sz="1600" dirty="0"/>
              <a:t> </a:t>
            </a:r>
            <a:r>
              <a:rPr lang="en-US" sz="1600" dirty="0" err="1"/>
              <a:t>izleme</a:t>
            </a:r>
            <a:r>
              <a:rPr lang="en-US" sz="1600" dirty="0"/>
              <a:t>, </a:t>
            </a:r>
            <a:r>
              <a:rPr lang="en-US" sz="1600" dirty="0" err="1"/>
              <a:t>sistem</a:t>
            </a:r>
            <a:r>
              <a:rPr lang="en-US" sz="1600" dirty="0"/>
              <a:t> </a:t>
            </a:r>
            <a:r>
              <a:rPr lang="en-US" sz="1600" dirty="0" err="1"/>
              <a:t>performansının</a:t>
            </a:r>
            <a:r>
              <a:rPr lang="en-US" sz="1600" dirty="0"/>
              <a:t> </a:t>
            </a:r>
            <a:r>
              <a:rPr lang="en-US" sz="1600" dirty="0" err="1"/>
              <a:t>sürekli</a:t>
            </a:r>
            <a:r>
              <a:rPr lang="en-US" sz="1600" dirty="0"/>
              <a:t> </a:t>
            </a:r>
            <a:r>
              <a:rPr lang="en-US" sz="1600" dirty="0" err="1"/>
              <a:t>ve</a:t>
            </a:r>
            <a:r>
              <a:rPr lang="en-US" sz="1600" dirty="0"/>
              <a:t> </a:t>
            </a:r>
            <a:r>
              <a:rPr lang="en-US" sz="1600" dirty="0" err="1"/>
              <a:t>detaylı</a:t>
            </a:r>
            <a:r>
              <a:rPr lang="en-US" sz="1600" dirty="0"/>
              <a:t> </a:t>
            </a:r>
            <a:r>
              <a:rPr lang="en-US" sz="1600" dirty="0" err="1"/>
              <a:t>bir</a:t>
            </a:r>
            <a:r>
              <a:rPr lang="en-US" sz="1600" dirty="0"/>
              <a:t> </a:t>
            </a:r>
            <a:r>
              <a:rPr lang="en-US" sz="1600" dirty="0" err="1"/>
              <a:t>şekilde</a:t>
            </a:r>
            <a:r>
              <a:rPr lang="en-US" sz="1600" dirty="0"/>
              <a:t> </a:t>
            </a:r>
            <a:r>
              <a:rPr lang="en-US" sz="1600" dirty="0" err="1"/>
              <a:t>takip</a:t>
            </a:r>
            <a:r>
              <a:rPr lang="en-US" sz="1600" dirty="0"/>
              <a:t> </a:t>
            </a:r>
            <a:r>
              <a:rPr lang="en-US" sz="1600" dirty="0" err="1"/>
              <a:t>edilmesini</a:t>
            </a:r>
            <a:r>
              <a:rPr lang="en-US" sz="1600" dirty="0"/>
              <a:t> </a:t>
            </a:r>
            <a:r>
              <a:rPr lang="en-US" sz="1600" dirty="0" err="1"/>
              <a:t>sağlamıştır</a:t>
            </a:r>
            <a:r>
              <a:rPr lang="en-US" sz="1600" dirty="0"/>
              <a:t>. </a:t>
            </a:r>
            <a:r>
              <a:rPr lang="en-US" sz="1600" dirty="0" err="1"/>
              <a:t>Kullanıcıların</a:t>
            </a:r>
            <a:r>
              <a:rPr lang="en-US" sz="1600" dirty="0"/>
              <a:t> </a:t>
            </a:r>
            <a:r>
              <a:rPr lang="en-US" sz="1600" dirty="0" err="1"/>
              <a:t>uygulama</a:t>
            </a:r>
            <a:r>
              <a:rPr lang="en-US" sz="1600" dirty="0"/>
              <a:t> </a:t>
            </a:r>
            <a:r>
              <a:rPr lang="en-US" sz="1600" dirty="0" err="1"/>
              <a:t>ile</a:t>
            </a:r>
            <a:r>
              <a:rPr lang="en-US" sz="1600" dirty="0"/>
              <a:t> </a:t>
            </a:r>
            <a:r>
              <a:rPr lang="en-US" sz="1600" dirty="0" err="1"/>
              <a:t>etkileşimleri</a:t>
            </a:r>
            <a:r>
              <a:rPr lang="en-US" sz="1600" dirty="0"/>
              <a:t> </a:t>
            </a:r>
            <a:r>
              <a:rPr lang="en-US" sz="1600" dirty="0" err="1"/>
              <a:t>sorunsuz</a:t>
            </a:r>
            <a:r>
              <a:rPr lang="en-US" sz="1600" dirty="0"/>
              <a:t> </a:t>
            </a:r>
            <a:r>
              <a:rPr lang="en-US" sz="1600" dirty="0" err="1"/>
              <a:t>ve</a:t>
            </a:r>
            <a:r>
              <a:rPr lang="en-US" sz="1600" dirty="0"/>
              <a:t> </a:t>
            </a:r>
            <a:r>
              <a:rPr lang="en-US" sz="1600" dirty="0" err="1"/>
              <a:t>hızlı</a:t>
            </a:r>
            <a:r>
              <a:rPr lang="en-US" sz="1600" dirty="0"/>
              <a:t> </a:t>
            </a:r>
            <a:r>
              <a:rPr lang="en-US" sz="1600" dirty="0" err="1"/>
              <a:t>bir</a:t>
            </a:r>
            <a:r>
              <a:rPr lang="en-US" sz="1600" dirty="0"/>
              <a:t> </a:t>
            </a:r>
            <a:r>
              <a:rPr lang="en-US" sz="1600" dirty="0" err="1"/>
              <a:t>şekilde</a:t>
            </a:r>
            <a:r>
              <a:rPr lang="en-US" sz="1600" dirty="0"/>
              <a:t> </a:t>
            </a:r>
            <a:r>
              <a:rPr lang="en-US" sz="1600" dirty="0" err="1"/>
              <a:t>gerçekleştirilebilmektedir</a:t>
            </a:r>
            <a:r>
              <a:rPr lang="en-US" sz="1600" dirty="0"/>
              <a:t>.</a:t>
            </a:r>
            <a:r>
              <a:rPr lang="tr-TR" sz="1600" dirty="0"/>
              <a:t> </a:t>
            </a:r>
            <a:endParaRPr lang="en-US" sz="1600" dirty="0"/>
          </a:p>
        </p:txBody>
      </p:sp>
      <p:sp>
        <p:nvSpPr>
          <p:cNvPr id="16" name="Text Placeholder 15">
            <a:extLst>
              <a:ext uri="{FF2B5EF4-FFF2-40B4-BE49-F238E27FC236}">
                <a16:creationId xmlns:a16="http://schemas.microsoft.com/office/drawing/2014/main" id="{694E4552-FBB1-FA64-A710-27D49EFA9396}"/>
              </a:ext>
            </a:extLst>
          </p:cNvPr>
          <p:cNvSpPr>
            <a:spLocks noGrp="1"/>
          </p:cNvSpPr>
          <p:nvPr>
            <p:ph type="body" sz="quarter" idx="150"/>
          </p:nvPr>
        </p:nvSpPr>
        <p:spPr/>
        <p:txBody>
          <a:bodyPr/>
          <a:lstStyle/>
          <a:p>
            <a:r>
              <a:rPr lang="tr-TR" dirty="0"/>
              <a:t>İSTANBULKART DOLUM NOKTALARININ GÖRSELLERŞTİRİLMESİ</a:t>
            </a:r>
            <a:endParaRPr lang="en-US" dirty="0"/>
          </a:p>
        </p:txBody>
      </p:sp>
      <p:sp>
        <p:nvSpPr>
          <p:cNvPr id="17" name="Text Placeholder 16">
            <a:extLst>
              <a:ext uri="{FF2B5EF4-FFF2-40B4-BE49-F238E27FC236}">
                <a16:creationId xmlns:a16="http://schemas.microsoft.com/office/drawing/2014/main" id="{5A62E4BF-2AE1-0527-B784-A58E2E744EAF}"/>
              </a:ext>
            </a:extLst>
          </p:cNvPr>
          <p:cNvSpPr>
            <a:spLocks noGrp="1"/>
          </p:cNvSpPr>
          <p:nvPr>
            <p:ph type="body" sz="quarter" idx="184"/>
          </p:nvPr>
        </p:nvSpPr>
        <p:spPr/>
        <p:txBody>
          <a:bodyPr/>
          <a:lstStyle/>
          <a:p>
            <a:r>
              <a:rPr lang="tr-TR" dirty="0"/>
              <a:t>MUSTAFA ŞENLİK 215541304</a:t>
            </a:r>
            <a:endParaRPr lang="en-US" dirty="0"/>
          </a:p>
        </p:txBody>
      </p:sp>
      <p:sp>
        <p:nvSpPr>
          <p:cNvPr id="18" name="Text Placeholder 17">
            <a:extLst>
              <a:ext uri="{FF2B5EF4-FFF2-40B4-BE49-F238E27FC236}">
                <a16:creationId xmlns:a16="http://schemas.microsoft.com/office/drawing/2014/main" id="{7C28C102-443F-7071-B2A0-1D19263959FC}"/>
              </a:ext>
            </a:extLst>
          </p:cNvPr>
          <p:cNvSpPr>
            <a:spLocks noGrp="1"/>
          </p:cNvSpPr>
          <p:nvPr>
            <p:ph type="body" sz="quarter" idx="185"/>
          </p:nvPr>
        </p:nvSpPr>
        <p:spPr/>
        <p:txBody>
          <a:bodyPr/>
          <a:lstStyle/>
          <a:p>
            <a:r>
              <a:rPr lang="en-US" dirty="0"/>
              <a:t>YAZILIM KALİTE VE GÜVENCE TESTİ</a:t>
            </a:r>
          </a:p>
        </p:txBody>
      </p:sp>
      <p:sp>
        <p:nvSpPr>
          <p:cNvPr id="36" name="Text Placeholder 14">
            <a:extLst>
              <a:ext uri="{FF2B5EF4-FFF2-40B4-BE49-F238E27FC236}">
                <a16:creationId xmlns:a16="http://schemas.microsoft.com/office/drawing/2014/main" id="{6F602499-0860-A049-A1C6-922D62AB7F46}"/>
              </a:ext>
            </a:extLst>
          </p:cNvPr>
          <p:cNvSpPr txBox="1">
            <a:spLocks/>
          </p:cNvSpPr>
          <p:nvPr/>
        </p:nvSpPr>
        <p:spPr>
          <a:xfrm>
            <a:off x="20327429" y="16246642"/>
            <a:ext cx="6285508" cy="1691878"/>
          </a:xfrm>
          <a:prstGeom prst="rect">
            <a:avLst/>
          </a:prstGeom>
        </p:spPr>
        <p:txBody>
          <a:bodyPr wrap="square" lIns="130622" tIns="130622" rIns="130622" bIns="130622" anchor="t" anchorCtr="0">
            <a:spAutoFit/>
          </a:bodyPr>
          <a:lstStyle>
            <a:lvl1pPr marL="0" indent="0" algn="l" defTabSz="2507943" rtl="0" eaLnBrk="1" latinLnBrk="0" hangingPunct="1">
              <a:spcBef>
                <a:spcPct val="20000"/>
              </a:spcBef>
              <a:buFont typeface="Arial" pitchFamily="34" charset="0"/>
              <a:buNone/>
              <a:defRPr sz="12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1600" dirty="0"/>
              <a:t>[1] </a:t>
            </a:r>
            <a:r>
              <a:rPr lang="en-US" sz="1600" dirty="0">
                <a:hlinkClick r:id="rId2"/>
              </a:rPr>
              <a:t>https://flask.palletsprojects.com/en/3.0.x/</a:t>
            </a:r>
            <a:endParaRPr lang="tr-TR" sz="1600" dirty="0"/>
          </a:p>
          <a:p>
            <a:r>
              <a:rPr lang="tr-TR" sz="1600" dirty="0"/>
              <a:t>[2] </a:t>
            </a:r>
            <a:r>
              <a:rPr lang="tr-TR" sz="1600" dirty="0">
                <a:hlinkClick r:id="rId3"/>
              </a:rPr>
              <a:t>https://jmeter.apache.org/usermanual/</a:t>
            </a:r>
            <a:endParaRPr lang="tr-TR" sz="1600" dirty="0"/>
          </a:p>
          <a:p>
            <a:r>
              <a:rPr lang="tr-TR" sz="1600" dirty="0"/>
              <a:t>[3] </a:t>
            </a:r>
            <a:r>
              <a:rPr lang="tr-TR" sz="1600" dirty="0">
                <a:hlinkClick r:id="rId4"/>
              </a:rPr>
              <a:t>https://www.zaproxy.org/docs/</a:t>
            </a:r>
            <a:endParaRPr lang="tr-TR" sz="1600" dirty="0"/>
          </a:p>
          <a:p>
            <a:r>
              <a:rPr lang="tr-TR" sz="1600" dirty="0"/>
              <a:t>[4] </a:t>
            </a:r>
            <a:r>
              <a:rPr lang="tr-TR" sz="1600" dirty="0">
                <a:hlinkClick r:id="rId5"/>
              </a:rPr>
              <a:t>https://prometheus.io/docs/</a:t>
            </a:r>
            <a:endParaRPr lang="tr-TR" sz="1600" dirty="0"/>
          </a:p>
          <a:p>
            <a:r>
              <a:rPr lang="tr-TR" sz="1600" dirty="0"/>
              <a:t>[5] </a:t>
            </a:r>
            <a:r>
              <a:rPr lang="tr-TR" sz="1600" dirty="0">
                <a:hlinkClick r:id="rId6"/>
              </a:rPr>
              <a:t>https://grafana.com/docs/</a:t>
            </a:r>
            <a:endParaRPr lang="tr-TR" sz="1600" dirty="0"/>
          </a:p>
        </p:txBody>
      </p:sp>
      <p:sp>
        <p:nvSpPr>
          <p:cNvPr id="45" name="Text Placeholder 3">
            <a:extLst>
              <a:ext uri="{FF2B5EF4-FFF2-40B4-BE49-F238E27FC236}">
                <a16:creationId xmlns:a16="http://schemas.microsoft.com/office/drawing/2014/main" id="{49DA6668-8AF2-B448-A7BF-3A5B34071BA0}"/>
              </a:ext>
            </a:extLst>
          </p:cNvPr>
          <p:cNvSpPr txBox="1">
            <a:spLocks/>
          </p:cNvSpPr>
          <p:nvPr/>
        </p:nvSpPr>
        <p:spPr>
          <a:xfrm>
            <a:off x="13897831" y="12256081"/>
            <a:ext cx="6281539" cy="382517"/>
          </a:xfrm>
          <a:prstGeom prst="rect">
            <a:avLst/>
          </a:prstGeom>
          <a:solidFill>
            <a:schemeClr val="accent5">
              <a:lumMod val="50000"/>
            </a:schemeClr>
          </a:solidFill>
        </p:spPr>
        <p:txBody>
          <a:bodyPr wrap="square" lIns="52249" tIns="52249" rIns="52249" bIns="52249" anchor="t" anchorCtr="0">
            <a:spAutoFit/>
          </a:bodyPr>
          <a:lstStyle>
            <a:lvl1pPr marL="940479" indent="-940479" algn="ctr" defTabSz="2507943" rtl="0" eaLnBrk="1" latinLnBrk="0" hangingPunct="1">
              <a:spcBef>
                <a:spcPct val="20000"/>
              </a:spcBef>
              <a:buFont typeface="Arial" pitchFamily="34" charset="0"/>
              <a:buNone/>
              <a:defRPr sz="1600" b="1" u="none" kern="1200" baseline="0">
                <a:solidFill>
                  <a:schemeClr val="bg1"/>
                </a:solidFill>
                <a:latin typeface="Century Gothic" panose="020B0502020202020204" pitchFamily="34"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tr-TR" sz="1800" dirty="0"/>
              <a:t>8. </a:t>
            </a:r>
            <a:r>
              <a:rPr lang="en-US" sz="1800" dirty="0"/>
              <a:t>YÜK TESTİ</a:t>
            </a:r>
          </a:p>
        </p:txBody>
      </p:sp>
      <p:sp>
        <p:nvSpPr>
          <p:cNvPr id="46" name="Text Placeholder 14">
            <a:extLst>
              <a:ext uri="{FF2B5EF4-FFF2-40B4-BE49-F238E27FC236}">
                <a16:creationId xmlns:a16="http://schemas.microsoft.com/office/drawing/2014/main" id="{127A95A5-1C7D-FD4E-BB16-1705A43C235F}"/>
              </a:ext>
            </a:extLst>
          </p:cNvPr>
          <p:cNvSpPr txBox="1">
            <a:spLocks/>
          </p:cNvSpPr>
          <p:nvPr/>
        </p:nvSpPr>
        <p:spPr>
          <a:xfrm>
            <a:off x="13903346" y="12582768"/>
            <a:ext cx="6285508" cy="1987344"/>
          </a:xfrm>
          <a:prstGeom prst="rect">
            <a:avLst/>
          </a:prstGeom>
        </p:spPr>
        <p:txBody>
          <a:bodyPr wrap="square" lIns="130622" tIns="130622" rIns="130622" bIns="130622" anchor="t" anchorCtr="0">
            <a:spAutoFit/>
          </a:bodyPr>
          <a:lstStyle>
            <a:lvl1pPr marL="0" indent="0" algn="l" defTabSz="2507943" rtl="0" eaLnBrk="1" latinLnBrk="0" hangingPunct="1">
              <a:spcBef>
                <a:spcPct val="20000"/>
              </a:spcBef>
              <a:buFont typeface="Arial" pitchFamily="34" charset="0"/>
              <a:buNone/>
              <a:defRPr sz="12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gn="just"/>
            <a:r>
              <a:rPr lang="tr-TR" sz="1600" dirty="0"/>
              <a:t>Yük testi, bir yazılımın veya sistemin belirli bir süre boyunca, belirli miktarda kullanıcı veya işlem yükü altında nasıl performans gösterdiğini değerlendirmek amacıyla yapılan testlerdir. Bu süreçte Apache </a:t>
            </a:r>
            <a:r>
              <a:rPr lang="tr-TR" sz="1600" dirty="0" err="1"/>
              <a:t>JMeter</a:t>
            </a:r>
            <a:r>
              <a:rPr lang="tr-TR" sz="1600" dirty="0"/>
              <a:t> kullanarak sistemimizin yük testi gerçekleştirdik. </a:t>
            </a:r>
            <a:r>
              <a:rPr lang="tr-TR" sz="1600" dirty="0" err="1"/>
              <a:t>JMeter</a:t>
            </a:r>
            <a:r>
              <a:rPr lang="tr-TR" sz="1600" dirty="0"/>
              <a:t> ile yapılan yük testlerinde, sistemimizin belirli bir kullanıcı sayısı ve istek miktarı altında nasıl performans gösterdiğini inceledik. </a:t>
            </a:r>
            <a:endParaRPr lang="en-US" dirty="0"/>
          </a:p>
        </p:txBody>
      </p:sp>
      <p:sp>
        <p:nvSpPr>
          <p:cNvPr id="54" name="Dikdörtgen 53">
            <a:extLst>
              <a:ext uri="{FF2B5EF4-FFF2-40B4-BE49-F238E27FC236}">
                <a16:creationId xmlns:a16="http://schemas.microsoft.com/office/drawing/2014/main" id="{C8D41117-C127-4947-BBD7-7F21EEEA6F6A}"/>
              </a:ext>
            </a:extLst>
          </p:cNvPr>
          <p:cNvSpPr/>
          <p:nvPr/>
        </p:nvSpPr>
        <p:spPr>
          <a:xfrm>
            <a:off x="438539" y="18866498"/>
            <a:ext cx="1492898" cy="261257"/>
          </a:xfrm>
          <a:prstGeom prst="rect">
            <a:avLst/>
          </a:prstGeom>
          <a:solidFill>
            <a:srgbClr val="1F3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Text Placeholder 3">
            <a:extLst>
              <a:ext uri="{FF2B5EF4-FFF2-40B4-BE49-F238E27FC236}">
                <a16:creationId xmlns:a16="http://schemas.microsoft.com/office/drawing/2014/main" id="{76CF992E-497D-579A-E69E-96A6FDB4BB12}"/>
              </a:ext>
            </a:extLst>
          </p:cNvPr>
          <p:cNvSpPr>
            <a:spLocks noGrp="1"/>
          </p:cNvSpPr>
          <p:nvPr>
            <p:ph type="body" sz="quarter" idx="20"/>
          </p:nvPr>
        </p:nvSpPr>
        <p:spPr>
          <a:xfrm>
            <a:off x="7224098" y="3353601"/>
            <a:ext cx="6298426" cy="382517"/>
          </a:xfrm>
        </p:spPr>
        <p:txBody>
          <a:bodyPr/>
          <a:lstStyle/>
          <a:p>
            <a:r>
              <a:rPr lang="tr-TR" sz="1800" dirty="0"/>
              <a:t>5. GRAPHICAL ABSTRACT</a:t>
            </a:r>
            <a:endParaRPr lang="en-US" sz="1800" dirty="0"/>
          </a:p>
        </p:txBody>
      </p:sp>
      <p:pic>
        <p:nvPicPr>
          <p:cNvPr id="27" name="Resim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0155" y="44949"/>
            <a:ext cx="2401885" cy="2416897"/>
          </a:xfrm>
          <a:prstGeom prst="rect">
            <a:avLst/>
          </a:prstGeom>
        </p:spPr>
      </p:pic>
      <p:pic>
        <p:nvPicPr>
          <p:cNvPr id="44" name="Resim 4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722335" y="56173"/>
            <a:ext cx="2131463" cy="2144785"/>
          </a:xfrm>
          <a:prstGeom prst="rect">
            <a:avLst/>
          </a:prstGeom>
        </p:spPr>
      </p:pic>
      <p:sp>
        <p:nvSpPr>
          <p:cNvPr id="47" name="Text Placeholder 3">
            <a:extLst>
              <a:ext uri="{FF2B5EF4-FFF2-40B4-BE49-F238E27FC236}">
                <a16:creationId xmlns:a16="http://schemas.microsoft.com/office/drawing/2014/main" id="{F47ED78D-6CEB-6747-8396-ACF34D4EB45B}"/>
              </a:ext>
            </a:extLst>
          </p:cNvPr>
          <p:cNvSpPr txBox="1">
            <a:spLocks/>
          </p:cNvSpPr>
          <p:nvPr/>
        </p:nvSpPr>
        <p:spPr>
          <a:xfrm>
            <a:off x="20414341" y="15888962"/>
            <a:ext cx="6281539" cy="382517"/>
          </a:xfrm>
          <a:prstGeom prst="rect">
            <a:avLst/>
          </a:prstGeom>
          <a:solidFill>
            <a:schemeClr val="accent5">
              <a:lumMod val="50000"/>
            </a:schemeClr>
          </a:solidFill>
        </p:spPr>
        <p:txBody>
          <a:bodyPr wrap="square" lIns="52249" tIns="52249" rIns="52249" bIns="52249" anchor="t" anchorCtr="0">
            <a:spAutoFit/>
          </a:bodyPr>
          <a:lstStyle>
            <a:lvl1pPr marL="940479" indent="-940479" algn="ctr" defTabSz="2507943" rtl="0" eaLnBrk="1" latinLnBrk="0" hangingPunct="1">
              <a:spcBef>
                <a:spcPct val="20000"/>
              </a:spcBef>
              <a:buFont typeface="Arial" pitchFamily="34" charset="0"/>
              <a:buNone/>
              <a:defRPr sz="1600" b="1" u="none" kern="1200" baseline="0">
                <a:solidFill>
                  <a:schemeClr val="bg1"/>
                </a:solidFill>
                <a:latin typeface="Century Gothic" panose="020B0502020202020204" pitchFamily="34"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tr-TR" sz="1800" dirty="0"/>
              <a:t>KAYNAKLAR</a:t>
            </a:r>
            <a:endParaRPr lang="en-US" sz="1800" dirty="0"/>
          </a:p>
        </p:txBody>
      </p:sp>
      <p:sp>
        <p:nvSpPr>
          <p:cNvPr id="55" name="Text Placeholder 10">
            <a:extLst>
              <a:ext uri="{FF2B5EF4-FFF2-40B4-BE49-F238E27FC236}">
                <a16:creationId xmlns:a16="http://schemas.microsoft.com/office/drawing/2014/main" id="{61AD9205-3839-5B49-9F28-DFBD8E3FD00F}"/>
              </a:ext>
            </a:extLst>
          </p:cNvPr>
          <p:cNvSpPr txBox="1">
            <a:spLocks/>
          </p:cNvSpPr>
          <p:nvPr/>
        </p:nvSpPr>
        <p:spPr>
          <a:xfrm>
            <a:off x="20401865" y="14483099"/>
            <a:ext cx="6279386" cy="382517"/>
          </a:xfrm>
          <a:prstGeom prst="rect">
            <a:avLst/>
          </a:prstGeom>
          <a:solidFill>
            <a:schemeClr val="accent5">
              <a:lumMod val="50000"/>
            </a:schemeClr>
          </a:solidFill>
        </p:spPr>
        <p:txBody>
          <a:bodyPr wrap="square" lIns="52249" tIns="52249" rIns="52249" bIns="52249" anchor="t" anchorCtr="0">
            <a:spAutoFit/>
          </a:bodyPr>
          <a:lstStyle>
            <a:lvl1pPr marL="940479" indent="-940479" algn="ctr" defTabSz="2507943" rtl="0" eaLnBrk="1" latinLnBrk="0" hangingPunct="1">
              <a:spcBef>
                <a:spcPct val="20000"/>
              </a:spcBef>
              <a:buFont typeface="Arial" pitchFamily="34" charset="0"/>
              <a:buNone/>
              <a:defRPr sz="1600" b="1" u="none" kern="1200" baseline="0">
                <a:solidFill>
                  <a:schemeClr val="bg1"/>
                </a:solidFill>
                <a:latin typeface="Century Gothic" panose="020B0502020202020204" pitchFamily="34"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tr-TR" sz="1800" dirty="0"/>
              <a:t> </a:t>
            </a:r>
            <a:r>
              <a:rPr lang="en-US" sz="1800" dirty="0"/>
              <a:t>TEŞEKKÜR</a:t>
            </a:r>
          </a:p>
        </p:txBody>
      </p:sp>
      <p:sp>
        <p:nvSpPr>
          <p:cNvPr id="56" name="Text Placeholder 11">
            <a:extLst>
              <a:ext uri="{FF2B5EF4-FFF2-40B4-BE49-F238E27FC236}">
                <a16:creationId xmlns:a16="http://schemas.microsoft.com/office/drawing/2014/main" id="{AC41283E-4BFE-DF46-ACAC-BB42CC60A06B}"/>
              </a:ext>
            </a:extLst>
          </p:cNvPr>
          <p:cNvSpPr txBox="1">
            <a:spLocks/>
          </p:cNvSpPr>
          <p:nvPr/>
        </p:nvSpPr>
        <p:spPr>
          <a:xfrm>
            <a:off x="20416209" y="14831202"/>
            <a:ext cx="6282531" cy="1002459"/>
          </a:xfrm>
          <a:prstGeom prst="rect">
            <a:avLst/>
          </a:prstGeom>
        </p:spPr>
        <p:txBody>
          <a:bodyPr wrap="square" lIns="130622" tIns="130622" rIns="130622" bIns="130622" anchor="t" anchorCtr="0">
            <a:spAutoFit/>
          </a:bodyPr>
          <a:lstStyle>
            <a:lvl1pPr marL="0" indent="0" algn="l" defTabSz="2507943" rtl="0" eaLnBrk="1" latinLnBrk="0" hangingPunct="1">
              <a:spcBef>
                <a:spcPct val="20000"/>
              </a:spcBef>
              <a:buFont typeface="Arial" pitchFamily="34" charset="0"/>
              <a:buNone/>
              <a:defRPr sz="12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gn="just"/>
            <a:r>
              <a:rPr lang="en-US" sz="1600" dirty="0"/>
              <a:t>Bu </a:t>
            </a:r>
            <a:r>
              <a:rPr lang="en-US" sz="1600" dirty="0" err="1"/>
              <a:t>projenin</a:t>
            </a:r>
            <a:r>
              <a:rPr lang="en-US" sz="1600" dirty="0"/>
              <a:t> </a:t>
            </a:r>
            <a:r>
              <a:rPr lang="en-US" sz="1600" dirty="0" err="1"/>
              <a:t>başarılı</a:t>
            </a:r>
            <a:r>
              <a:rPr lang="en-US" sz="1600" dirty="0"/>
              <a:t> </a:t>
            </a:r>
            <a:r>
              <a:rPr lang="en-US" sz="1600" dirty="0" err="1"/>
              <a:t>bir</a:t>
            </a:r>
            <a:r>
              <a:rPr lang="en-US" sz="1600" dirty="0"/>
              <a:t> </a:t>
            </a:r>
            <a:r>
              <a:rPr lang="en-US" sz="1600" dirty="0" err="1"/>
              <a:t>şekilde</a:t>
            </a:r>
            <a:r>
              <a:rPr lang="en-US" sz="1600" dirty="0"/>
              <a:t> </a:t>
            </a:r>
            <a:r>
              <a:rPr lang="en-US" sz="1600" dirty="0" err="1"/>
              <a:t>tamamlanmasında</a:t>
            </a:r>
            <a:r>
              <a:rPr lang="en-US" sz="1600" dirty="0"/>
              <a:t>, </a:t>
            </a:r>
            <a:r>
              <a:rPr lang="en-US" sz="1600" dirty="0" err="1"/>
              <a:t>yol</a:t>
            </a:r>
            <a:r>
              <a:rPr lang="en-US" sz="1600" dirty="0"/>
              <a:t> </a:t>
            </a:r>
            <a:r>
              <a:rPr lang="en-US" sz="1600" dirty="0" err="1"/>
              <a:t>gösterici</a:t>
            </a:r>
            <a:r>
              <a:rPr lang="en-US" sz="1600" dirty="0"/>
              <a:t> </a:t>
            </a:r>
            <a:r>
              <a:rPr lang="en-US" sz="1600" dirty="0" err="1"/>
              <a:t>katkılarından</a:t>
            </a:r>
            <a:r>
              <a:rPr lang="en-US" sz="1600" dirty="0"/>
              <a:t> </a:t>
            </a:r>
            <a:r>
              <a:rPr lang="en-US" sz="1600" dirty="0" err="1"/>
              <a:t>dolayı</a:t>
            </a:r>
            <a:r>
              <a:rPr lang="en-US" sz="1600" dirty="0"/>
              <a:t> </a:t>
            </a:r>
            <a:r>
              <a:rPr lang="en-US" sz="1600" dirty="0" err="1"/>
              <a:t>Sayın</a:t>
            </a:r>
            <a:r>
              <a:rPr lang="en-US" sz="1600" dirty="0"/>
              <a:t> </a:t>
            </a:r>
            <a:r>
              <a:rPr lang="en-US" sz="1600" dirty="0" err="1"/>
              <a:t>Prof.Dr.Resul</a:t>
            </a:r>
            <a:r>
              <a:rPr lang="en-US" sz="1600" dirty="0"/>
              <a:t> </a:t>
            </a:r>
            <a:r>
              <a:rPr lang="en-US" sz="1600" dirty="0" err="1"/>
              <a:t>Daş'a</a:t>
            </a:r>
            <a:r>
              <a:rPr lang="en-US" sz="1600" dirty="0"/>
              <a:t> </a:t>
            </a:r>
            <a:r>
              <a:rPr lang="en-US" sz="1600" dirty="0" err="1"/>
              <a:t>en</a:t>
            </a:r>
            <a:r>
              <a:rPr lang="en-US" sz="1600" dirty="0"/>
              <a:t> </a:t>
            </a:r>
            <a:r>
              <a:rPr lang="en-US" sz="1600" dirty="0" err="1"/>
              <a:t>içten</a:t>
            </a:r>
            <a:r>
              <a:rPr lang="en-US" sz="1600" dirty="0"/>
              <a:t> </a:t>
            </a:r>
            <a:r>
              <a:rPr lang="en-US" sz="1600" dirty="0" err="1"/>
              <a:t>teşekkürlerimi</a:t>
            </a:r>
            <a:r>
              <a:rPr lang="en-US" sz="1600" dirty="0"/>
              <a:t> </a:t>
            </a:r>
            <a:r>
              <a:rPr lang="en-US" sz="1600" dirty="0" err="1"/>
              <a:t>sunarım</a:t>
            </a:r>
            <a:r>
              <a:rPr lang="en-US" sz="1600" dirty="0"/>
              <a:t>.</a:t>
            </a:r>
          </a:p>
        </p:txBody>
      </p:sp>
      <p:sp>
        <p:nvSpPr>
          <p:cNvPr id="41" name="Dikdörtgen 40"/>
          <p:cNvSpPr/>
          <p:nvPr/>
        </p:nvSpPr>
        <p:spPr>
          <a:xfrm>
            <a:off x="20539928" y="14014624"/>
            <a:ext cx="779381" cy="276999"/>
          </a:xfrm>
          <a:prstGeom prst="rect">
            <a:avLst/>
          </a:prstGeom>
        </p:spPr>
        <p:txBody>
          <a:bodyPr wrap="none">
            <a:spAutoFit/>
          </a:bodyPr>
          <a:lstStyle/>
          <a:p>
            <a:pPr algn="just"/>
            <a:r>
              <a:rPr lang="tr-TR" sz="1200" dirty="0">
                <a:latin typeface="Century Gothic" panose="020B0502020202020204" pitchFamily="34" charset="0"/>
              </a:rPr>
              <a:t>[Şekil 6]</a:t>
            </a:r>
            <a:r>
              <a:rPr lang="en-US" sz="1200" dirty="0">
                <a:latin typeface="Century Gothic" panose="020B0502020202020204" pitchFamily="34" charset="0"/>
              </a:rPr>
              <a:t> </a:t>
            </a:r>
          </a:p>
        </p:txBody>
      </p:sp>
      <p:sp>
        <p:nvSpPr>
          <p:cNvPr id="60" name="Dikdörtgen 59"/>
          <p:cNvSpPr/>
          <p:nvPr/>
        </p:nvSpPr>
        <p:spPr>
          <a:xfrm>
            <a:off x="14054924" y="18173871"/>
            <a:ext cx="779381" cy="276999"/>
          </a:xfrm>
          <a:prstGeom prst="rect">
            <a:avLst/>
          </a:prstGeom>
        </p:spPr>
        <p:txBody>
          <a:bodyPr wrap="none">
            <a:spAutoFit/>
          </a:bodyPr>
          <a:lstStyle/>
          <a:p>
            <a:pPr algn="just"/>
            <a:r>
              <a:rPr lang="tr-TR" sz="1200" dirty="0">
                <a:latin typeface="Century Gothic" panose="020B0502020202020204" pitchFamily="34" charset="0"/>
              </a:rPr>
              <a:t>[Şekil 4]</a:t>
            </a:r>
            <a:r>
              <a:rPr lang="en-US" sz="1200" dirty="0">
                <a:latin typeface="Century Gothic" panose="020B0502020202020204" pitchFamily="34" charset="0"/>
              </a:rPr>
              <a:t> </a:t>
            </a:r>
          </a:p>
        </p:txBody>
      </p:sp>
      <p:sp>
        <p:nvSpPr>
          <p:cNvPr id="68" name="Dikdörtgen 67"/>
          <p:cNvSpPr/>
          <p:nvPr/>
        </p:nvSpPr>
        <p:spPr>
          <a:xfrm>
            <a:off x="7178763" y="11544515"/>
            <a:ext cx="779381" cy="276999"/>
          </a:xfrm>
          <a:prstGeom prst="rect">
            <a:avLst/>
          </a:prstGeom>
        </p:spPr>
        <p:txBody>
          <a:bodyPr wrap="none">
            <a:spAutoFit/>
          </a:bodyPr>
          <a:lstStyle/>
          <a:p>
            <a:pPr algn="just"/>
            <a:r>
              <a:rPr lang="tr-TR" sz="1200">
                <a:latin typeface="Century Gothic" panose="020B0502020202020204" pitchFamily="34" charset="0"/>
              </a:rPr>
              <a:t>[Şekil </a:t>
            </a:r>
            <a:r>
              <a:rPr lang="tr-TR" sz="1200" dirty="0">
                <a:latin typeface="Century Gothic" panose="020B0502020202020204" pitchFamily="34" charset="0"/>
              </a:rPr>
              <a:t>1]</a:t>
            </a:r>
            <a:r>
              <a:rPr lang="en-US" sz="1200" dirty="0">
                <a:latin typeface="Century Gothic" panose="020B0502020202020204" pitchFamily="34" charset="0"/>
              </a:rPr>
              <a:t> </a:t>
            </a:r>
          </a:p>
        </p:txBody>
      </p:sp>
      <p:sp>
        <p:nvSpPr>
          <p:cNvPr id="49" name="Text Placeholder 3">
            <a:extLst>
              <a:ext uri="{FF2B5EF4-FFF2-40B4-BE49-F238E27FC236}">
                <a16:creationId xmlns:a16="http://schemas.microsoft.com/office/drawing/2014/main" id="{76CF992E-497D-579A-E69E-96A6FDB4BB12}"/>
              </a:ext>
            </a:extLst>
          </p:cNvPr>
          <p:cNvSpPr txBox="1">
            <a:spLocks/>
          </p:cNvSpPr>
          <p:nvPr/>
        </p:nvSpPr>
        <p:spPr>
          <a:xfrm>
            <a:off x="601757" y="14899961"/>
            <a:ext cx="6281539" cy="382517"/>
          </a:xfrm>
          <a:prstGeom prst="rect">
            <a:avLst/>
          </a:prstGeom>
          <a:solidFill>
            <a:schemeClr val="accent5">
              <a:lumMod val="50000"/>
            </a:schemeClr>
          </a:solidFill>
        </p:spPr>
        <p:txBody>
          <a:bodyPr wrap="square" lIns="52249" tIns="52249" rIns="52249" bIns="52249" anchor="t" anchorCtr="0">
            <a:spAutoFit/>
          </a:bodyPr>
          <a:lstStyle>
            <a:lvl1pPr marL="940479" indent="-940479" algn="ctr" defTabSz="2507943" rtl="0" eaLnBrk="1" latinLnBrk="0" hangingPunct="1">
              <a:spcBef>
                <a:spcPct val="20000"/>
              </a:spcBef>
              <a:buFont typeface="Arial" pitchFamily="34" charset="0"/>
              <a:buNone/>
              <a:defRPr sz="1600" b="1" u="none" kern="1200" baseline="0">
                <a:solidFill>
                  <a:schemeClr val="bg1"/>
                </a:solidFill>
                <a:latin typeface="Century Gothic" panose="020B0502020202020204" pitchFamily="34"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tr-TR" sz="1800" dirty="0"/>
              <a:t>4. </a:t>
            </a:r>
            <a:r>
              <a:rPr lang="en-US" sz="1800" dirty="0"/>
              <a:t>YORUMLAR</a:t>
            </a:r>
          </a:p>
        </p:txBody>
      </p:sp>
      <p:sp>
        <p:nvSpPr>
          <p:cNvPr id="50" name="Text Placeholder 14">
            <a:extLst>
              <a:ext uri="{FF2B5EF4-FFF2-40B4-BE49-F238E27FC236}">
                <a16:creationId xmlns:a16="http://schemas.microsoft.com/office/drawing/2014/main" id="{984C3F6F-7259-13E2-2360-4E6F3C848CAB}"/>
              </a:ext>
            </a:extLst>
          </p:cNvPr>
          <p:cNvSpPr txBox="1">
            <a:spLocks/>
          </p:cNvSpPr>
          <p:nvPr/>
        </p:nvSpPr>
        <p:spPr>
          <a:xfrm>
            <a:off x="569106" y="15458734"/>
            <a:ext cx="6285508" cy="2726008"/>
          </a:xfrm>
          <a:prstGeom prst="rect">
            <a:avLst/>
          </a:prstGeom>
        </p:spPr>
        <p:txBody>
          <a:bodyPr wrap="square" lIns="130622" tIns="130622" rIns="130622" bIns="130622" anchor="t" anchorCtr="0">
            <a:spAutoFit/>
          </a:bodyPr>
          <a:lstStyle>
            <a:lvl1pPr marL="0" indent="0" algn="l" defTabSz="2507943" rtl="0" eaLnBrk="1" latinLnBrk="0" hangingPunct="1">
              <a:spcBef>
                <a:spcPct val="20000"/>
              </a:spcBef>
              <a:buFont typeface="Arial" pitchFamily="34" charset="0"/>
              <a:buNone/>
              <a:defRPr sz="12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gn="just"/>
            <a:r>
              <a:rPr lang="en-US" sz="1600" dirty="0" err="1"/>
              <a:t>Proje</a:t>
            </a:r>
            <a:r>
              <a:rPr lang="en-US" sz="1600" dirty="0"/>
              <a:t> </a:t>
            </a:r>
            <a:r>
              <a:rPr lang="en-US" sz="1600" dirty="0" err="1"/>
              <a:t>süresince</a:t>
            </a:r>
            <a:r>
              <a:rPr lang="en-US" sz="1600" dirty="0"/>
              <a:t> </a:t>
            </a:r>
            <a:r>
              <a:rPr lang="en-US" sz="1600" dirty="0" err="1"/>
              <a:t>karşılaşılan</a:t>
            </a:r>
            <a:r>
              <a:rPr lang="en-US" sz="1600" dirty="0"/>
              <a:t> </a:t>
            </a:r>
            <a:r>
              <a:rPr lang="en-US" sz="1600" dirty="0" err="1"/>
              <a:t>zorluklar</a:t>
            </a:r>
            <a:r>
              <a:rPr lang="en-US" sz="1600" dirty="0"/>
              <a:t> </a:t>
            </a:r>
            <a:r>
              <a:rPr lang="en-US" sz="1600" dirty="0" err="1"/>
              <a:t>arasında</a:t>
            </a:r>
            <a:r>
              <a:rPr lang="en-US" sz="1600" dirty="0"/>
              <a:t> monitoring </a:t>
            </a:r>
            <a:r>
              <a:rPr lang="en-US" sz="1600" dirty="0" err="1"/>
              <a:t>araçlarını</a:t>
            </a:r>
            <a:r>
              <a:rPr lang="en-US" sz="1600" dirty="0"/>
              <a:t> </a:t>
            </a:r>
            <a:r>
              <a:rPr lang="tr-TR" dirty="0"/>
              <a:t>[5]</a:t>
            </a:r>
            <a:r>
              <a:rPr lang="en-US" dirty="0"/>
              <a:t> </a:t>
            </a:r>
            <a:r>
              <a:rPr lang="en-US" sz="1600" dirty="0" err="1"/>
              <a:t>projeye</a:t>
            </a:r>
            <a:r>
              <a:rPr lang="en-US" sz="1600" dirty="0"/>
              <a:t> </a:t>
            </a:r>
            <a:r>
              <a:rPr lang="en-US" sz="1600" dirty="0" err="1"/>
              <a:t>eklemek</a:t>
            </a:r>
            <a:r>
              <a:rPr lang="en-US" sz="1600" dirty="0"/>
              <a:t> </a:t>
            </a:r>
            <a:r>
              <a:rPr lang="en-US" sz="1600" dirty="0" err="1"/>
              <a:t>yer</a:t>
            </a:r>
            <a:r>
              <a:rPr lang="en-US" sz="1600" dirty="0"/>
              <a:t> </a:t>
            </a:r>
            <a:r>
              <a:rPr lang="en-US" sz="1600" dirty="0" err="1"/>
              <a:t>aldı</a:t>
            </a:r>
            <a:r>
              <a:rPr lang="en-US" sz="1600" dirty="0"/>
              <a:t>. </a:t>
            </a:r>
            <a:r>
              <a:rPr lang="en-US" sz="1600" dirty="0" err="1"/>
              <a:t>Daha</a:t>
            </a:r>
            <a:r>
              <a:rPr lang="en-US" sz="1600" dirty="0"/>
              <a:t> </a:t>
            </a:r>
            <a:r>
              <a:rPr lang="en-US" sz="1600" dirty="0" err="1"/>
              <a:t>önce</a:t>
            </a:r>
            <a:r>
              <a:rPr lang="en-US" sz="1600" dirty="0"/>
              <a:t> Prometheus </a:t>
            </a:r>
            <a:r>
              <a:rPr lang="en-US" sz="1600" dirty="0" err="1"/>
              <a:t>ve</a:t>
            </a:r>
            <a:r>
              <a:rPr lang="en-US" sz="1600" dirty="0"/>
              <a:t> Grafana </a:t>
            </a:r>
            <a:r>
              <a:rPr lang="en-US" sz="1600" dirty="0" err="1"/>
              <a:t>gibi</a:t>
            </a:r>
            <a:r>
              <a:rPr lang="en-US" sz="1600" dirty="0"/>
              <a:t> </a:t>
            </a:r>
            <a:r>
              <a:rPr lang="en-US" sz="1600" dirty="0" err="1"/>
              <a:t>izleme</a:t>
            </a:r>
            <a:r>
              <a:rPr lang="en-US" sz="1600" dirty="0"/>
              <a:t> </a:t>
            </a:r>
            <a:r>
              <a:rPr lang="en-US" sz="1600" dirty="0" err="1"/>
              <a:t>araçlarıyla</a:t>
            </a:r>
            <a:r>
              <a:rPr lang="en-US" sz="1600" dirty="0"/>
              <a:t> </a:t>
            </a:r>
            <a:r>
              <a:rPr lang="en-US" sz="1600" dirty="0" err="1"/>
              <a:t>çalışma</a:t>
            </a:r>
            <a:r>
              <a:rPr lang="en-US" sz="1600" dirty="0"/>
              <a:t> </a:t>
            </a:r>
            <a:r>
              <a:rPr lang="en-US" sz="1600" dirty="0" err="1"/>
              <a:t>deneyimim</a:t>
            </a:r>
            <a:r>
              <a:rPr lang="en-US" sz="1600" dirty="0"/>
              <a:t> </a:t>
            </a:r>
            <a:r>
              <a:rPr lang="en-US" sz="1600" dirty="0" err="1"/>
              <a:t>olmadığı</a:t>
            </a:r>
            <a:r>
              <a:rPr lang="en-US" sz="1600" dirty="0"/>
              <a:t> </a:t>
            </a:r>
            <a:r>
              <a:rPr lang="en-US" sz="1600" dirty="0" err="1"/>
              <a:t>için</a:t>
            </a:r>
            <a:r>
              <a:rPr lang="en-US" sz="1600" dirty="0"/>
              <a:t> </a:t>
            </a:r>
            <a:r>
              <a:rPr lang="en-US" sz="1600" dirty="0" err="1"/>
              <a:t>bu</a:t>
            </a:r>
            <a:r>
              <a:rPr lang="en-US" sz="1600" dirty="0"/>
              <a:t> </a:t>
            </a:r>
            <a:r>
              <a:rPr lang="en-US" sz="1600" dirty="0" err="1"/>
              <a:t>süreç</a:t>
            </a:r>
            <a:r>
              <a:rPr lang="en-US" sz="1600" dirty="0"/>
              <a:t> </a:t>
            </a:r>
            <a:r>
              <a:rPr lang="en-US" sz="1600" dirty="0" err="1"/>
              <a:t>oldukça</a:t>
            </a:r>
            <a:r>
              <a:rPr lang="en-US" sz="1600" dirty="0"/>
              <a:t> </a:t>
            </a:r>
            <a:r>
              <a:rPr lang="en-US" sz="1600" dirty="0" err="1"/>
              <a:t>öğretici</a:t>
            </a:r>
            <a:r>
              <a:rPr lang="en-US" sz="1600" dirty="0"/>
              <a:t> </a:t>
            </a:r>
            <a:r>
              <a:rPr lang="en-US" sz="1600" dirty="0" err="1"/>
              <a:t>oldu</a:t>
            </a:r>
            <a:r>
              <a:rPr lang="en-US" sz="1600" dirty="0"/>
              <a:t>. Flask </a:t>
            </a:r>
            <a:r>
              <a:rPr lang="en-US" sz="1600" dirty="0" err="1"/>
              <a:t>ve</a:t>
            </a:r>
            <a:r>
              <a:rPr lang="en-US" sz="1600" dirty="0"/>
              <a:t> </a:t>
            </a:r>
            <a:r>
              <a:rPr lang="en-US" sz="1600" dirty="0" err="1"/>
              <a:t>unittest</a:t>
            </a:r>
            <a:r>
              <a:rPr lang="en-US" sz="1600" dirty="0"/>
              <a:t> </a:t>
            </a:r>
            <a:r>
              <a:rPr lang="en-US" sz="1600" dirty="0" err="1"/>
              <a:t>ile</a:t>
            </a:r>
            <a:r>
              <a:rPr lang="en-US" sz="1600" dirty="0"/>
              <a:t> </a:t>
            </a:r>
            <a:r>
              <a:rPr lang="en-US" sz="1600" dirty="0" err="1"/>
              <a:t>yapılan</a:t>
            </a:r>
            <a:r>
              <a:rPr lang="en-US" sz="1600" dirty="0"/>
              <a:t> </a:t>
            </a:r>
            <a:r>
              <a:rPr lang="en-US" sz="1600" dirty="0" err="1"/>
              <a:t>testler</a:t>
            </a:r>
            <a:r>
              <a:rPr lang="en-US" sz="1600" dirty="0"/>
              <a:t>, </a:t>
            </a:r>
            <a:r>
              <a:rPr lang="en-US" sz="1600" dirty="0" err="1"/>
              <a:t>kodun</a:t>
            </a:r>
            <a:r>
              <a:rPr lang="en-US" sz="1600" dirty="0"/>
              <a:t> </a:t>
            </a:r>
            <a:r>
              <a:rPr lang="en-US" sz="1600" dirty="0" err="1"/>
              <a:t>doğruluğunu</a:t>
            </a:r>
            <a:r>
              <a:rPr lang="en-US" sz="1600" dirty="0"/>
              <a:t> </a:t>
            </a:r>
            <a:r>
              <a:rPr lang="en-US" sz="1600" dirty="0" err="1"/>
              <a:t>ve</a:t>
            </a:r>
            <a:r>
              <a:rPr lang="en-US" sz="1600" dirty="0"/>
              <a:t> </a:t>
            </a:r>
            <a:r>
              <a:rPr lang="en-US" sz="1600" dirty="0" err="1"/>
              <a:t>güvenilirliğini</a:t>
            </a:r>
            <a:r>
              <a:rPr lang="en-US" sz="1600" dirty="0"/>
              <a:t> </a:t>
            </a:r>
            <a:r>
              <a:rPr lang="en-US" sz="1600" dirty="0" err="1"/>
              <a:t>artırdı</a:t>
            </a:r>
            <a:r>
              <a:rPr lang="en-US" sz="1600" dirty="0"/>
              <a:t>. Apache JMeter </a:t>
            </a:r>
            <a:r>
              <a:rPr lang="en-US" sz="1600" dirty="0" err="1"/>
              <a:t>ile</a:t>
            </a:r>
            <a:r>
              <a:rPr lang="en-US" sz="1600" dirty="0"/>
              <a:t> </a:t>
            </a:r>
            <a:r>
              <a:rPr lang="en-US" sz="1600" dirty="0" err="1"/>
              <a:t>yapılan</a:t>
            </a:r>
            <a:r>
              <a:rPr lang="en-US" sz="1600" dirty="0"/>
              <a:t> </a:t>
            </a:r>
            <a:r>
              <a:rPr lang="en-US" sz="1600" dirty="0" err="1"/>
              <a:t>yük</a:t>
            </a:r>
            <a:r>
              <a:rPr lang="en-US" sz="1600" dirty="0"/>
              <a:t> </a:t>
            </a:r>
            <a:r>
              <a:rPr lang="en-US" sz="1600" dirty="0" err="1"/>
              <a:t>testleri</a:t>
            </a:r>
            <a:r>
              <a:rPr lang="en-US" sz="1600" dirty="0"/>
              <a:t>, </a:t>
            </a:r>
            <a:r>
              <a:rPr lang="en-US" sz="1600" dirty="0" err="1"/>
              <a:t>sistemin</a:t>
            </a:r>
            <a:r>
              <a:rPr lang="en-US" sz="1600" dirty="0"/>
              <a:t> </a:t>
            </a:r>
            <a:r>
              <a:rPr lang="en-US" sz="1600" dirty="0" err="1"/>
              <a:t>yüksek</a:t>
            </a:r>
            <a:r>
              <a:rPr lang="en-US" sz="1600" dirty="0"/>
              <a:t> </a:t>
            </a:r>
            <a:r>
              <a:rPr lang="en-US" sz="1600" dirty="0" err="1"/>
              <a:t>talep</a:t>
            </a:r>
            <a:r>
              <a:rPr lang="en-US" sz="1600" dirty="0"/>
              <a:t> </a:t>
            </a:r>
            <a:r>
              <a:rPr lang="en-US" sz="1600" dirty="0" err="1"/>
              <a:t>altında</a:t>
            </a:r>
            <a:r>
              <a:rPr lang="en-US" sz="1600" dirty="0"/>
              <a:t> </a:t>
            </a:r>
            <a:r>
              <a:rPr lang="en-US" sz="1600" dirty="0" err="1"/>
              <a:t>kararlılığını</a:t>
            </a:r>
            <a:r>
              <a:rPr lang="en-US" sz="1600" dirty="0"/>
              <a:t> </a:t>
            </a:r>
            <a:r>
              <a:rPr lang="en-US" sz="1600" dirty="0" err="1"/>
              <a:t>gösterdi</a:t>
            </a:r>
            <a:r>
              <a:rPr lang="en-US" sz="1600" dirty="0"/>
              <a:t>. OWASP ZAP </a:t>
            </a:r>
            <a:r>
              <a:rPr lang="en-US" sz="1600" dirty="0" err="1"/>
              <a:t>ile</a:t>
            </a:r>
            <a:r>
              <a:rPr lang="en-US" sz="1600" dirty="0"/>
              <a:t> </a:t>
            </a:r>
            <a:r>
              <a:rPr lang="en-US" sz="1600" dirty="0" err="1"/>
              <a:t>yapılan</a:t>
            </a:r>
            <a:r>
              <a:rPr lang="en-US" sz="1600" dirty="0"/>
              <a:t> </a:t>
            </a:r>
            <a:r>
              <a:rPr lang="en-US" sz="1600" dirty="0" err="1"/>
              <a:t>güvenlik</a:t>
            </a:r>
            <a:r>
              <a:rPr lang="en-US" sz="1600" dirty="0"/>
              <a:t> </a:t>
            </a:r>
            <a:r>
              <a:rPr lang="en-US" sz="1600" dirty="0" err="1"/>
              <a:t>testleri</a:t>
            </a:r>
            <a:r>
              <a:rPr lang="en-US" sz="1600" dirty="0"/>
              <a:t>, </a:t>
            </a:r>
            <a:r>
              <a:rPr lang="en-US" sz="1600" dirty="0" err="1"/>
              <a:t>olası</a:t>
            </a:r>
            <a:r>
              <a:rPr lang="en-US" sz="1600" dirty="0"/>
              <a:t> </a:t>
            </a:r>
            <a:r>
              <a:rPr lang="en-US" sz="1600" dirty="0" err="1"/>
              <a:t>güvenlik</a:t>
            </a:r>
            <a:r>
              <a:rPr lang="en-US" sz="1600" dirty="0"/>
              <a:t> </a:t>
            </a:r>
            <a:r>
              <a:rPr lang="en-US" sz="1600" dirty="0" err="1"/>
              <a:t>açıklarını</a:t>
            </a:r>
            <a:r>
              <a:rPr lang="en-US" sz="1600" dirty="0"/>
              <a:t> </a:t>
            </a:r>
            <a:r>
              <a:rPr lang="en-US" sz="1600" dirty="0" err="1"/>
              <a:t>belirlememize</a:t>
            </a:r>
            <a:r>
              <a:rPr lang="en-US" sz="1600" dirty="0"/>
              <a:t> </a:t>
            </a:r>
            <a:r>
              <a:rPr lang="en-US" sz="1600" dirty="0" err="1"/>
              <a:t>yardımcı</a:t>
            </a:r>
            <a:r>
              <a:rPr lang="en-US" sz="1600" dirty="0"/>
              <a:t> </a:t>
            </a:r>
            <a:r>
              <a:rPr lang="en-US" sz="1600" dirty="0" err="1"/>
              <a:t>oldu</a:t>
            </a:r>
            <a:r>
              <a:rPr lang="en-US" sz="1600" dirty="0"/>
              <a:t>. Prometheus </a:t>
            </a:r>
            <a:r>
              <a:rPr lang="en-US" sz="1600" dirty="0" err="1"/>
              <a:t>ve</a:t>
            </a:r>
            <a:r>
              <a:rPr lang="en-US" sz="1600" dirty="0"/>
              <a:t> Grafana </a:t>
            </a:r>
            <a:r>
              <a:rPr lang="en-US" sz="1600" dirty="0" err="1"/>
              <a:t>ile</a:t>
            </a:r>
            <a:r>
              <a:rPr lang="en-US" sz="1600" dirty="0"/>
              <a:t> </a:t>
            </a:r>
            <a:r>
              <a:rPr lang="en-US" sz="1600" dirty="0" err="1"/>
              <a:t>izleme</a:t>
            </a:r>
            <a:r>
              <a:rPr lang="en-US" sz="1600" dirty="0"/>
              <a:t>, </a:t>
            </a:r>
            <a:r>
              <a:rPr lang="en-US" sz="1600" dirty="0" err="1"/>
              <a:t>sistem</a:t>
            </a:r>
            <a:r>
              <a:rPr lang="en-US" sz="1600" dirty="0"/>
              <a:t> </a:t>
            </a:r>
            <a:r>
              <a:rPr lang="en-US" sz="1600" dirty="0" err="1"/>
              <a:t>performansının</a:t>
            </a:r>
            <a:r>
              <a:rPr lang="en-US" sz="1600" dirty="0"/>
              <a:t> </a:t>
            </a:r>
            <a:r>
              <a:rPr lang="en-US" sz="1600" dirty="0" err="1"/>
              <a:t>sürekli</a:t>
            </a:r>
            <a:r>
              <a:rPr lang="en-US" sz="1600" dirty="0"/>
              <a:t> </a:t>
            </a:r>
            <a:r>
              <a:rPr lang="en-US" sz="1600" dirty="0" err="1"/>
              <a:t>takip</a:t>
            </a:r>
            <a:r>
              <a:rPr lang="en-US" sz="1600" dirty="0"/>
              <a:t> </a:t>
            </a:r>
            <a:r>
              <a:rPr lang="en-US" sz="1600" dirty="0" err="1"/>
              <a:t>edilmesini</a:t>
            </a:r>
            <a:r>
              <a:rPr lang="en-US" sz="1600" dirty="0"/>
              <a:t> </a:t>
            </a:r>
            <a:r>
              <a:rPr lang="en-US" sz="1600" dirty="0" err="1"/>
              <a:t>sağladı</a:t>
            </a:r>
            <a:r>
              <a:rPr lang="en-US" sz="1600" dirty="0"/>
              <a:t>.</a:t>
            </a:r>
          </a:p>
        </p:txBody>
      </p:sp>
      <p:sp>
        <p:nvSpPr>
          <p:cNvPr id="51" name="Text Placeholder 3">
            <a:extLst>
              <a:ext uri="{FF2B5EF4-FFF2-40B4-BE49-F238E27FC236}">
                <a16:creationId xmlns:a16="http://schemas.microsoft.com/office/drawing/2014/main" id="{D5E9C981-880D-8449-B10E-3C41C409BD6B}"/>
              </a:ext>
            </a:extLst>
          </p:cNvPr>
          <p:cNvSpPr txBox="1">
            <a:spLocks/>
          </p:cNvSpPr>
          <p:nvPr/>
        </p:nvSpPr>
        <p:spPr>
          <a:xfrm>
            <a:off x="13897832" y="3353601"/>
            <a:ext cx="6281539" cy="382517"/>
          </a:xfrm>
          <a:prstGeom prst="rect">
            <a:avLst/>
          </a:prstGeom>
          <a:solidFill>
            <a:schemeClr val="accent5">
              <a:lumMod val="50000"/>
            </a:schemeClr>
          </a:solidFill>
        </p:spPr>
        <p:txBody>
          <a:bodyPr wrap="square" lIns="52249" tIns="52249" rIns="52249" bIns="52249" anchor="t" anchorCtr="0">
            <a:spAutoFit/>
          </a:bodyPr>
          <a:lstStyle>
            <a:lvl1pPr marL="940479" indent="-940479" algn="ctr" defTabSz="2507943" rtl="0" eaLnBrk="1" latinLnBrk="0" hangingPunct="1">
              <a:spcBef>
                <a:spcPct val="20000"/>
              </a:spcBef>
              <a:buFont typeface="Arial" pitchFamily="34" charset="0"/>
              <a:buNone/>
              <a:defRPr sz="1600" b="1" u="none" kern="1200" baseline="0">
                <a:solidFill>
                  <a:schemeClr val="bg1"/>
                </a:solidFill>
                <a:latin typeface="Century Gothic" panose="020B0502020202020204" pitchFamily="34"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tr-TR" sz="1800" dirty="0"/>
              <a:t>7. </a:t>
            </a:r>
            <a:r>
              <a:rPr lang="en-US" sz="1800" dirty="0"/>
              <a:t>BİRİM TEST</a:t>
            </a:r>
          </a:p>
        </p:txBody>
      </p:sp>
      <p:sp>
        <p:nvSpPr>
          <p:cNvPr id="52" name="Text Placeholder 14">
            <a:extLst>
              <a:ext uri="{FF2B5EF4-FFF2-40B4-BE49-F238E27FC236}">
                <a16:creationId xmlns:a16="http://schemas.microsoft.com/office/drawing/2014/main" id="{6E775398-2F2A-DF48-B211-3D88F00CC910}"/>
              </a:ext>
            </a:extLst>
          </p:cNvPr>
          <p:cNvSpPr txBox="1">
            <a:spLocks/>
          </p:cNvSpPr>
          <p:nvPr/>
        </p:nvSpPr>
        <p:spPr>
          <a:xfrm>
            <a:off x="13897832" y="3874118"/>
            <a:ext cx="6285508" cy="5434441"/>
          </a:xfrm>
          <a:prstGeom prst="rect">
            <a:avLst/>
          </a:prstGeom>
        </p:spPr>
        <p:txBody>
          <a:bodyPr wrap="square" lIns="130622" tIns="130622" rIns="130622" bIns="130622" anchor="t" anchorCtr="0">
            <a:spAutoFit/>
          </a:bodyPr>
          <a:lstStyle>
            <a:lvl1pPr marL="0" indent="0" algn="l" defTabSz="2507943" rtl="0" eaLnBrk="1" latinLnBrk="0" hangingPunct="1">
              <a:spcBef>
                <a:spcPct val="20000"/>
              </a:spcBef>
              <a:buFont typeface="Arial" pitchFamily="34" charset="0"/>
              <a:buNone/>
              <a:defRPr sz="12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gn="just"/>
            <a:r>
              <a:rPr lang="tr-TR" sz="1400" dirty="0"/>
              <a:t>Birim test, yazılım geliştirme sürecinde yazılımın en küçük parçası olan "</a:t>
            </a:r>
            <a:r>
              <a:rPr lang="tr-TR" sz="1400" dirty="0" err="1"/>
              <a:t>birim"in</a:t>
            </a:r>
            <a:r>
              <a:rPr lang="tr-TR" sz="1400" dirty="0"/>
              <a:t> (genellikle bir fonksiyon veya metot) doğru çalışıp çalışmadığını kontrol etmek için yapılır. Bu süreçte, Python'un </a:t>
            </a:r>
            <a:r>
              <a:rPr lang="tr-TR" sz="1400" dirty="0" err="1"/>
              <a:t>unittest</a:t>
            </a:r>
            <a:r>
              <a:rPr lang="tr-TR" sz="1400" dirty="0"/>
              <a:t> ve </a:t>
            </a:r>
            <a:r>
              <a:rPr lang="tr-TR" sz="1400" dirty="0" err="1"/>
              <a:t>mock</a:t>
            </a:r>
            <a:r>
              <a:rPr lang="tr-TR" sz="1400" dirty="0"/>
              <a:t> kütüphanelerini kullanarak projemin </a:t>
            </a:r>
            <a:r>
              <a:rPr lang="tr-TR" sz="1400" dirty="0" err="1"/>
              <a:t>controller</a:t>
            </a:r>
            <a:r>
              <a:rPr lang="tr-TR" sz="1400" dirty="0"/>
              <a:t> ve service kısımlarındaki </a:t>
            </a:r>
            <a:r>
              <a:rPr lang="tr-TR" sz="1400" dirty="0" err="1"/>
              <a:t>metodları</a:t>
            </a:r>
            <a:r>
              <a:rPr lang="tr-TR" sz="1400" dirty="0"/>
              <a:t> test ettim.</a:t>
            </a:r>
          </a:p>
          <a:p>
            <a:pPr algn="just"/>
            <a:endParaRPr lang="tr-TR" sz="1400" dirty="0"/>
          </a:p>
          <a:p>
            <a:pPr algn="just"/>
            <a:r>
              <a:rPr lang="tr-TR" sz="1400" dirty="0"/>
              <a:t>Controller Testi (</a:t>
            </a:r>
            <a:r>
              <a:rPr lang="tr-TR" sz="1400" dirty="0" err="1"/>
              <a:t>test_controllers.py</a:t>
            </a:r>
            <a:r>
              <a:rPr lang="tr-TR" sz="1400" dirty="0"/>
              <a:t>): </a:t>
            </a:r>
          </a:p>
          <a:p>
            <a:pPr algn="just"/>
            <a:r>
              <a:rPr lang="tr-TR" sz="1400" dirty="0" err="1"/>
              <a:t>get_directions</a:t>
            </a:r>
            <a:r>
              <a:rPr lang="tr-TR" sz="1400" dirty="0"/>
              <a:t> fonksiyonunu test ettik. Bu fonksiyon, belirli bir başlangıç ve bitiş noktası arasındaki rotayı hesaplar ve doğru mesafe ile süre bilgilerini döndürür. HTTP isteklerini taklit ederek fonksiyonun beklenen çıktıları verdiğini doğruladık.</a:t>
            </a:r>
          </a:p>
          <a:p>
            <a:pPr algn="just"/>
            <a:r>
              <a:rPr lang="tr-TR" sz="1400" dirty="0"/>
              <a:t>  </a:t>
            </a:r>
          </a:p>
          <a:p>
            <a:pPr algn="just"/>
            <a:r>
              <a:rPr lang="tr-TR" sz="1400" dirty="0"/>
              <a:t>Service Testi (</a:t>
            </a:r>
            <a:r>
              <a:rPr lang="tr-TR" sz="1400" dirty="0" err="1"/>
              <a:t>test_services.py</a:t>
            </a:r>
            <a:r>
              <a:rPr lang="tr-TR" sz="1400" dirty="0"/>
              <a:t>): </a:t>
            </a:r>
          </a:p>
          <a:p>
            <a:pPr algn="just"/>
            <a:r>
              <a:rPr lang="tr-TR" sz="1400" dirty="0" err="1"/>
              <a:t>LocationService</a:t>
            </a:r>
            <a:r>
              <a:rPr lang="tr-TR" sz="1400" dirty="0"/>
              <a:t> sınıfındaki </a:t>
            </a:r>
            <a:r>
              <a:rPr lang="tr-TR" sz="1400" dirty="0" err="1"/>
              <a:t>find_nearest_locations</a:t>
            </a:r>
            <a:r>
              <a:rPr lang="tr-TR" sz="1400" dirty="0"/>
              <a:t> fonksiyonunu test ettik. Bu fonksiyon, kullanıcılara en yakın dolum noktalarını bulmalarına yardımcı olur. </a:t>
            </a:r>
            <a:r>
              <a:rPr lang="tr-TR" sz="1400" dirty="0" err="1"/>
              <a:t>Mock</a:t>
            </a:r>
            <a:r>
              <a:rPr lang="tr-TR" sz="1400" dirty="0"/>
              <a:t> </a:t>
            </a:r>
            <a:r>
              <a:rPr lang="tr-TR" sz="1400" dirty="0" err="1"/>
              <a:t>veritabanı</a:t>
            </a:r>
            <a:r>
              <a:rPr lang="tr-TR" sz="1400" dirty="0"/>
              <a:t> sorguları ile fonksiyonun verilen koordinatlara en yakın konumları doğru bir şekilde döndürdüğünü doğruladık. </a:t>
            </a:r>
          </a:p>
          <a:p>
            <a:pPr algn="just"/>
            <a:endParaRPr lang="tr-TR" sz="1400" dirty="0"/>
          </a:p>
          <a:p>
            <a:pPr algn="just"/>
            <a:r>
              <a:rPr lang="tr-TR" sz="1400" dirty="0"/>
              <a:t>Test sonuçları:</a:t>
            </a:r>
          </a:p>
          <a:p>
            <a:pPr algn="just"/>
            <a:r>
              <a:rPr lang="tr-TR" sz="1400" dirty="0"/>
              <a:t>- Döndürülen konum sayısının 2 olduğu,</a:t>
            </a:r>
          </a:p>
          <a:p>
            <a:pPr algn="just"/>
            <a:r>
              <a:rPr lang="tr-TR" sz="1400" dirty="0"/>
              <a:t>- İlk konumun verilen koordinatlarla eşleştiği doğrulandı.</a:t>
            </a:r>
            <a:endParaRPr lang="en-US" sz="1400" dirty="0"/>
          </a:p>
        </p:txBody>
      </p:sp>
      <p:sp>
        <p:nvSpPr>
          <p:cNvPr id="58" name="Dikdörtgen 57"/>
          <p:cNvSpPr/>
          <p:nvPr/>
        </p:nvSpPr>
        <p:spPr>
          <a:xfrm>
            <a:off x="13998232" y="11845709"/>
            <a:ext cx="779381" cy="276999"/>
          </a:xfrm>
          <a:prstGeom prst="rect">
            <a:avLst/>
          </a:prstGeom>
        </p:spPr>
        <p:txBody>
          <a:bodyPr wrap="none">
            <a:spAutoFit/>
          </a:bodyPr>
          <a:lstStyle/>
          <a:p>
            <a:pPr algn="just"/>
            <a:r>
              <a:rPr lang="tr-TR" sz="1200" dirty="0">
                <a:latin typeface="Century Gothic" panose="020B0502020202020204" pitchFamily="34" charset="0"/>
              </a:rPr>
              <a:t>[Şekil 3]</a:t>
            </a:r>
            <a:r>
              <a:rPr lang="en-US" sz="1200" dirty="0">
                <a:latin typeface="Century Gothic" panose="020B0502020202020204" pitchFamily="34" charset="0"/>
              </a:rPr>
              <a:t> </a:t>
            </a:r>
          </a:p>
        </p:txBody>
      </p:sp>
      <p:sp>
        <p:nvSpPr>
          <p:cNvPr id="73" name="Text Placeholder 3">
            <a:extLst>
              <a:ext uri="{FF2B5EF4-FFF2-40B4-BE49-F238E27FC236}">
                <a16:creationId xmlns:a16="http://schemas.microsoft.com/office/drawing/2014/main" id="{07E807CF-372B-E64B-96F3-B3E31B39E730}"/>
              </a:ext>
            </a:extLst>
          </p:cNvPr>
          <p:cNvSpPr txBox="1">
            <a:spLocks/>
          </p:cNvSpPr>
          <p:nvPr/>
        </p:nvSpPr>
        <p:spPr>
          <a:xfrm>
            <a:off x="20423817" y="3358300"/>
            <a:ext cx="6281539" cy="382517"/>
          </a:xfrm>
          <a:prstGeom prst="rect">
            <a:avLst/>
          </a:prstGeom>
          <a:solidFill>
            <a:schemeClr val="accent5">
              <a:lumMod val="50000"/>
            </a:schemeClr>
          </a:solidFill>
        </p:spPr>
        <p:txBody>
          <a:bodyPr wrap="square" lIns="52249" tIns="52249" rIns="52249" bIns="52249" anchor="t" anchorCtr="0">
            <a:spAutoFit/>
          </a:bodyPr>
          <a:lstStyle>
            <a:lvl1pPr marL="940479" indent="-940479" algn="ctr" defTabSz="2507943" rtl="0" eaLnBrk="1" latinLnBrk="0" hangingPunct="1">
              <a:spcBef>
                <a:spcPct val="20000"/>
              </a:spcBef>
              <a:buFont typeface="Arial" pitchFamily="34" charset="0"/>
              <a:buNone/>
              <a:defRPr sz="1600" b="1" u="none" kern="1200" baseline="0">
                <a:solidFill>
                  <a:schemeClr val="bg1"/>
                </a:solidFill>
                <a:latin typeface="Century Gothic" panose="020B0502020202020204" pitchFamily="34"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tr-TR" sz="1800" dirty="0"/>
              <a:t>9. </a:t>
            </a:r>
            <a:r>
              <a:rPr lang="en-US" sz="1800" dirty="0"/>
              <a:t>GÜVENLİK TESTİ</a:t>
            </a:r>
          </a:p>
        </p:txBody>
      </p:sp>
      <p:sp>
        <p:nvSpPr>
          <p:cNvPr id="74" name="Text Placeholder 14">
            <a:extLst>
              <a:ext uri="{FF2B5EF4-FFF2-40B4-BE49-F238E27FC236}">
                <a16:creationId xmlns:a16="http://schemas.microsoft.com/office/drawing/2014/main" id="{BD5E18E1-D88E-6A4F-BD34-055401658E3B}"/>
              </a:ext>
            </a:extLst>
          </p:cNvPr>
          <p:cNvSpPr txBox="1">
            <a:spLocks/>
          </p:cNvSpPr>
          <p:nvPr/>
        </p:nvSpPr>
        <p:spPr>
          <a:xfrm>
            <a:off x="20371324" y="3683828"/>
            <a:ext cx="6285508" cy="1494901"/>
          </a:xfrm>
          <a:prstGeom prst="rect">
            <a:avLst/>
          </a:prstGeom>
        </p:spPr>
        <p:txBody>
          <a:bodyPr wrap="square" lIns="130622" tIns="130622" rIns="130622" bIns="130622" anchor="t" anchorCtr="0">
            <a:spAutoFit/>
          </a:bodyPr>
          <a:lstStyle>
            <a:lvl1pPr marL="0" indent="0" algn="l" defTabSz="2507943" rtl="0" eaLnBrk="1" latinLnBrk="0" hangingPunct="1">
              <a:spcBef>
                <a:spcPct val="20000"/>
              </a:spcBef>
              <a:buFont typeface="Arial" pitchFamily="34" charset="0"/>
              <a:buNone/>
              <a:defRPr sz="12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gn="just"/>
            <a:r>
              <a:rPr lang="tr-TR" sz="1600" dirty="0"/>
              <a:t>Güvenlik testi, bir yazılımın veya sistemin güvenlik açıklarını belirlemek, yetkisiz erişimleri engellemek ve veri bütünlüğünü korumak amacıyla yapılan testlerdir. Bu testler, sistemin olası saldırılara karşı dayanıklılığını değerlendirir ve güvenlik açıklarını tespit etmeye çalışır. </a:t>
            </a:r>
            <a:endParaRPr lang="en-US" dirty="0"/>
          </a:p>
        </p:txBody>
      </p:sp>
      <p:sp>
        <p:nvSpPr>
          <p:cNvPr id="76" name="Dikdörtgen 75"/>
          <p:cNvSpPr/>
          <p:nvPr/>
        </p:nvSpPr>
        <p:spPr>
          <a:xfrm>
            <a:off x="20489440" y="7976855"/>
            <a:ext cx="779381" cy="276999"/>
          </a:xfrm>
          <a:prstGeom prst="rect">
            <a:avLst/>
          </a:prstGeom>
        </p:spPr>
        <p:txBody>
          <a:bodyPr wrap="none">
            <a:spAutoFit/>
          </a:bodyPr>
          <a:lstStyle/>
          <a:p>
            <a:pPr algn="just"/>
            <a:r>
              <a:rPr lang="tr-TR" sz="1200" dirty="0">
                <a:latin typeface="Century Gothic" panose="020B0502020202020204" pitchFamily="34" charset="0"/>
              </a:rPr>
              <a:t>[Şekil 5]</a:t>
            </a:r>
            <a:r>
              <a:rPr lang="en-US" sz="1200" dirty="0">
                <a:latin typeface="Century Gothic" panose="020B0502020202020204" pitchFamily="34" charset="0"/>
              </a:rPr>
              <a:t> </a:t>
            </a:r>
          </a:p>
        </p:txBody>
      </p:sp>
      <p:sp>
        <p:nvSpPr>
          <p:cNvPr id="77" name="Text Placeholder 3">
            <a:extLst>
              <a:ext uri="{FF2B5EF4-FFF2-40B4-BE49-F238E27FC236}">
                <a16:creationId xmlns:a16="http://schemas.microsoft.com/office/drawing/2014/main" id="{F47ED78D-6CEB-6747-8396-ACF34D4EB45B}"/>
              </a:ext>
            </a:extLst>
          </p:cNvPr>
          <p:cNvSpPr txBox="1">
            <a:spLocks/>
          </p:cNvSpPr>
          <p:nvPr/>
        </p:nvSpPr>
        <p:spPr>
          <a:xfrm>
            <a:off x="20395916" y="8740351"/>
            <a:ext cx="6281539" cy="382517"/>
          </a:xfrm>
          <a:prstGeom prst="rect">
            <a:avLst/>
          </a:prstGeom>
          <a:solidFill>
            <a:schemeClr val="accent5">
              <a:lumMod val="50000"/>
            </a:schemeClr>
          </a:solidFill>
        </p:spPr>
        <p:txBody>
          <a:bodyPr wrap="square" lIns="52249" tIns="52249" rIns="52249" bIns="52249" anchor="t" anchorCtr="0">
            <a:spAutoFit/>
          </a:bodyPr>
          <a:lstStyle>
            <a:lvl1pPr marL="940479" indent="-940479" algn="ctr" defTabSz="2507943" rtl="0" eaLnBrk="1" latinLnBrk="0" hangingPunct="1">
              <a:spcBef>
                <a:spcPct val="20000"/>
              </a:spcBef>
              <a:buFont typeface="Arial" pitchFamily="34" charset="0"/>
              <a:buNone/>
              <a:defRPr sz="1600" b="1" u="none" kern="1200" baseline="0">
                <a:solidFill>
                  <a:schemeClr val="bg1"/>
                </a:solidFill>
                <a:latin typeface="Century Gothic" panose="020B0502020202020204" pitchFamily="34" charset="0"/>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tr-TR" sz="1800"/>
              <a:t>10. </a:t>
            </a:r>
            <a:r>
              <a:rPr lang="en-US" sz="1800" dirty="0"/>
              <a:t>SONUÇ</a:t>
            </a:r>
          </a:p>
        </p:txBody>
      </p:sp>
      <p:sp>
        <p:nvSpPr>
          <p:cNvPr id="78" name="Text Placeholder 14">
            <a:extLst>
              <a:ext uri="{FF2B5EF4-FFF2-40B4-BE49-F238E27FC236}">
                <a16:creationId xmlns:a16="http://schemas.microsoft.com/office/drawing/2014/main" id="{6F602499-0860-A049-A1C6-922D62AB7F46}"/>
              </a:ext>
            </a:extLst>
          </p:cNvPr>
          <p:cNvSpPr txBox="1">
            <a:spLocks/>
          </p:cNvSpPr>
          <p:nvPr/>
        </p:nvSpPr>
        <p:spPr>
          <a:xfrm>
            <a:off x="7272367" y="12748328"/>
            <a:ext cx="6285508" cy="1494901"/>
          </a:xfrm>
          <a:prstGeom prst="rect">
            <a:avLst/>
          </a:prstGeom>
        </p:spPr>
        <p:txBody>
          <a:bodyPr wrap="square" lIns="130622" tIns="130622" rIns="130622" bIns="130622" anchor="t" anchorCtr="0">
            <a:spAutoFit/>
          </a:bodyPr>
          <a:lstStyle>
            <a:lvl1pPr marL="0" indent="0" algn="l" defTabSz="2507943" rtl="0" eaLnBrk="1" latinLnBrk="0" hangingPunct="1">
              <a:spcBef>
                <a:spcPct val="20000"/>
              </a:spcBef>
              <a:buFont typeface="Arial" pitchFamily="34" charset="0"/>
              <a:buNone/>
              <a:defRPr sz="12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gn="just"/>
            <a:r>
              <a:rPr lang="tr-TR" sz="1600" dirty="0"/>
              <a:t>Fonksiyonellik testi, bir yazılımın belirlenmiş gereksinimler ve işlevsel spesifikasyonlara uygun olarak çalışıp çalışmadığını doğrulamak için yapılan testlerdir. Bu testler, yazılımın tüm işlevlerinin doğru ve tam olarak çalıştığını kontrol etmeye odaklanır. </a:t>
            </a:r>
            <a:endParaRPr lang="en-US" dirty="0"/>
          </a:p>
        </p:txBody>
      </p:sp>
      <p:sp>
        <p:nvSpPr>
          <p:cNvPr id="79" name="Dikdörtgen 78"/>
          <p:cNvSpPr/>
          <p:nvPr/>
        </p:nvSpPr>
        <p:spPr>
          <a:xfrm>
            <a:off x="7458730" y="17409952"/>
            <a:ext cx="779381" cy="276999"/>
          </a:xfrm>
          <a:prstGeom prst="rect">
            <a:avLst/>
          </a:prstGeom>
        </p:spPr>
        <p:txBody>
          <a:bodyPr wrap="none">
            <a:spAutoFit/>
          </a:bodyPr>
          <a:lstStyle/>
          <a:p>
            <a:pPr algn="just"/>
            <a:r>
              <a:rPr lang="tr-TR" sz="1200" dirty="0">
                <a:latin typeface="Century Gothic" panose="020B0502020202020204" pitchFamily="34" charset="0"/>
              </a:rPr>
              <a:t>[Şekil 2]</a:t>
            </a:r>
            <a:r>
              <a:rPr lang="en-US" sz="1200" dirty="0">
                <a:latin typeface="Century Gothic" panose="020B0502020202020204" pitchFamily="34" charset="0"/>
              </a:rPr>
              <a:t> </a:t>
            </a:r>
          </a:p>
        </p:txBody>
      </p:sp>
      <p:pic>
        <p:nvPicPr>
          <p:cNvPr id="19" name="Resim 18" descr="metin, ekran görüntüsü, yazılım, multimedya yazılımı içeren bir resim&#10;&#10;Açıklama otomatik olarak oluşturuldu">
            <a:extLst>
              <a:ext uri="{FF2B5EF4-FFF2-40B4-BE49-F238E27FC236}">
                <a16:creationId xmlns:a16="http://schemas.microsoft.com/office/drawing/2014/main" id="{514B6C51-5AA9-E536-AB86-C47051C8B9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21928" y="14561071"/>
            <a:ext cx="6306931" cy="2805574"/>
          </a:xfrm>
          <a:prstGeom prst="rect">
            <a:avLst/>
          </a:prstGeom>
        </p:spPr>
      </p:pic>
      <p:pic>
        <p:nvPicPr>
          <p:cNvPr id="21" name="Resim 20" descr="metin, ekran görüntüsü, yazılım, multimedya yazılımı içeren bir resim&#10;&#10;Açıklama otomatik olarak oluşturuldu">
            <a:extLst>
              <a:ext uri="{FF2B5EF4-FFF2-40B4-BE49-F238E27FC236}">
                <a16:creationId xmlns:a16="http://schemas.microsoft.com/office/drawing/2014/main" id="{3FE93F5D-80B2-AC95-ACA6-C9D22564F1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98820" y="9225322"/>
            <a:ext cx="5938285" cy="2630440"/>
          </a:xfrm>
          <a:prstGeom prst="rect">
            <a:avLst/>
          </a:prstGeom>
        </p:spPr>
      </p:pic>
      <p:pic>
        <p:nvPicPr>
          <p:cNvPr id="26" name="Resim 25" descr="metin, ekran görüntüsü, yazı tipi, sayı, numara içeren bir resim&#10;&#10;Açıklama otomatik olarak oluşturuldu">
            <a:extLst>
              <a:ext uri="{FF2B5EF4-FFF2-40B4-BE49-F238E27FC236}">
                <a16:creationId xmlns:a16="http://schemas.microsoft.com/office/drawing/2014/main" id="{11A18932-2D3D-C519-B2AD-2D88051B94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395916" y="5441077"/>
            <a:ext cx="6457882" cy="2370900"/>
          </a:xfrm>
          <a:prstGeom prst="rect">
            <a:avLst/>
          </a:prstGeom>
        </p:spPr>
      </p:pic>
      <p:pic>
        <p:nvPicPr>
          <p:cNvPr id="33" name="Resim 32" descr="ekran görüntüsü, öykü gelişim çizgisi; kumpas; grafiğini çıkarma içeren bir resim&#10;&#10;Açıklama otomatik olarak oluşturuldu">
            <a:extLst>
              <a:ext uri="{FF2B5EF4-FFF2-40B4-BE49-F238E27FC236}">
                <a16:creationId xmlns:a16="http://schemas.microsoft.com/office/drawing/2014/main" id="{86AFF881-1F47-99B3-7A56-8617501133A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977323" y="16265658"/>
            <a:ext cx="4097888" cy="1870906"/>
          </a:xfrm>
          <a:prstGeom prst="rect">
            <a:avLst/>
          </a:prstGeom>
        </p:spPr>
      </p:pic>
      <p:pic>
        <p:nvPicPr>
          <p:cNvPr id="35" name="Resim 34" descr="ekran görüntüsü, metin içeren bir resim&#10;&#10;Açıklama otomatik olarak oluşturuldu">
            <a:extLst>
              <a:ext uri="{FF2B5EF4-FFF2-40B4-BE49-F238E27FC236}">
                <a16:creationId xmlns:a16="http://schemas.microsoft.com/office/drawing/2014/main" id="{7AF0D122-7DE4-D2E2-9AC1-604A66C8EED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77323" y="14472561"/>
            <a:ext cx="4108169" cy="1875600"/>
          </a:xfrm>
          <a:prstGeom prst="rect">
            <a:avLst/>
          </a:prstGeom>
        </p:spPr>
      </p:pic>
      <p:pic>
        <p:nvPicPr>
          <p:cNvPr id="14" name="Resim 13" descr="ekran görüntüsü, metin, yazılım, multimedya yazılımı içeren bir resim&#10;&#10;Açıklama otomatik olarak oluşturuldu">
            <a:extLst>
              <a:ext uri="{FF2B5EF4-FFF2-40B4-BE49-F238E27FC236}">
                <a16:creationId xmlns:a16="http://schemas.microsoft.com/office/drawing/2014/main" id="{DFB680D9-831D-FD1B-9EEB-61EC8C439F9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484858" y="11209310"/>
            <a:ext cx="5897011" cy="2717544"/>
          </a:xfrm>
          <a:prstGeom prst="rect">
            <a:avLst/>
          </a:prstGeom>
        </p:spPr>
      </p:pic>
      <p:sp>
        <p:nvSpPr>
          <p:cNvPr id="15" name="Dikdörtgen 14">
            <a:extLst>
              <a:ext uri="{FF2B5EF4-FFF2-40B4-BE49-F238E27FC236}">
                <a16:creationId xmlns:a16="http://schemas.microsoft.com/office/drawing/2014/main" id="{457FA7CA-E70A-830B-C962-0EF6C5358169}"/>
              </a:ext>
            </a:extLst>
          </p:cNvPr>
          <p:cNvSpPr/>
          <p:nvPr/>
        </p:nvSpPr>
        <p:spPr>
          <a:xfrm>
            <a:off x="14836107" y="18184742"/>
            <a:ext cx="5352747" cy="246221"/>
          </a:xfrm>
          <a:prstGeom prst="rect">
            <a:avLst/>
          </a:prstGeom>
        </p:spPr>
        <p:txBody>
          <a:bodyPr wrap="none">
            <a:spAutoFit/>
          </a:bodyPr>
          <a:lstStyle/>
          <a:p>
            <a:pPr algn="just"/>
            <a:r>
              <a:rPr lang="tr-TR" sz="1000" dirty="0">
                <a:latin typeface="Century Gothic" panose="020B0502020202020204" pitchFamily="34" charset="0"/>
              </a:rPr>
              <a:t>Yük testi sonucunda işlemci ve bellek kullanımını </a:t>
            </a:r>
            <a:r>
              <a:rPr lang="tr-TR" sz="1000" dirty="0" err="1">
                <a:latin typeface="Century Gothic" panose="020B0502020202020204" pitchFamily="34" charset="0"/>
              </a:rPr>
              <a:t>Grafana</a:t>
            </a:r>
            <a:r>
              <a:rPr lang="tr-TR" sz="1000" dirty="0">
                <a:latin typeface="Century Gothic" panose="020B0502020202020204" pitchFamily="34" charset="0"/>
              </a:rPr>
              <a:t> üzerinden görselleştirilmesi</a:t>
            </a:r>
            <a:endParaRPr lang="en-US" sz="1000" dirty="0">
              <a:latin typeface="Century Gothic" panose="020B0502020202020204" pitchFamily="34" charset="0"/>
            </a:endParaRPr>
          </a:p>
        </p:txBody>
      </p:sp>
      <p:sp>
        <p:nvSpPr>
          <p:cNvPr id="20" name="Dikdörtgen 19">
            <a:extLst>
              <a:ext uri="{FF2B5EF4-FFF2-40B4-BE49-F238E27FC236}">
                <a16:creationId xmlns:a16="http://schemas.microsoft.com/office/drawing/2014/main" id="{8EE85814-0543-139B-130E-B237A0F25F2C}"/>
              </a:ext>
            </a:extLst>
          </p:cNvPr>
          <p:cNvSpPr/>
          <p:nvPr/>
        </p:nvSpPr>
        <p:spPr>
          <a:xfrm>
            <a:off x="21893140" y="14030387"/>
            <a:ext cx="4488729" cy="246221"/>
          </a:xfrm>
          <a:prstGeom prst="rect">
            <a:avLst/>
          </a:prstGeom>
        </p:spPr>
        <p:txBody>
          <a:bodyPr wrap="none">
            <a:spAutoFit/>
          </a:bodyPr>
          <a:lstStyle/>
          <a:p>
            <a:pPr algn="just"/>
            <a:r>
              <a:rPr lang="tr-TR" sz="1000" dirty="0">
                <a:latin typeface="Century Gothic" panose="020B0502020202020204" pitchFamily="34" charset="0"/>
              </a:rPr>
              <a:t>Yük testi sonucunda yapılan istek sayısının </a:t>
            </a:r>
            <a:r>
              <a:rPr lang="tr-TR" sz="1000" dirty="0" err="1">
                <a:latin typeface="Century Gothic" panose="020B0502020202020204" pitchFamily="34" charset="0"/>
              </a:rPr>
              <a:t>Grafana</a:t>
            </a:r>
            <a:r>
              <a:rPr lang="tr-TR" sz="1000" dirty="0">
                <a:latin typeface="Century Gothic" panose="020B0502020202020204" pitchFamily="34" charset="0"/>
              </a:rPr>
              <a:t> ile görselleştirilmesi</a:t>
            </a:r>
            <a:endParaRPr lang="en-US" sz="1000" dirty="0">
              <a:latin typeface="Century Gothic" panose="020B0502020202020204" pitchFamily="34" charset="0"/>
            </a:endParaRPr>
          </a:p>
        </p:txBody>
      </p:sp>
      <p:sp>
        <p:nvSpPr>
          <p:cNvPr id="22" name="Dikdörtgen 21">
            <a:extLst>
              <a:ext uri="{FF2B5EF4-FFF2-40B4-BE49-F238E27FC236}">
                <a16:creationId xmlns:a16="http://schemas.microsoft.com/office/drawing/2014/main" id="{64EC0C93-46A5-6602-877C-852A3F91708B}"/>
              </a:ext>
            </a:extLst>
          </p:cNvPr>
          <p:cNvSpPr/>
          <p:nvPr/>
        </p:nvSpPr>
        <p:spPr>
          <a:xfrm>
            <a:off x="17856086" y="11862661"/>
            <a:ext cx="2081019" cy="246221"/>
          </a:xfrm>
          <a:prstGeom prst="rect">
            <a:avLst/>
          </a:prstGeom>
        </p:spPr>
        <p:txBody>
          <a:bodyPr wrap="none">
            <a:spAutoFit/>
          </a:bodyPr>
          <a:lstStyle/>
          <a:p>
            <a:pPr algn="just"/>
            <a:r>
              <a:rPr lang="tr-TR" sz="1000" dirty="0">
                <a:latin typeface="Century Gothic" panose="020B0502020202020204" pitchFamily="34" charset="0"/>
              </a:rPr>
              <a:t>Yapılan birim testlerin sonuçları</a:t>
            </a:r>
            <a:endParaRPr lang="en-US" sz="1000" dirty="0">
              <a:latin typeface="Century Gothic" panose="020B0502020202020204" pitchFamily="34" charset="0"/>
            </a:endParaRPr>
          </a:p>
        </p:txBody>
      </p:sp>
      <p:sp>
        <p:nvSpPr>
          <p:cNvPr id="23" name="Dikdörtgen 22">
            <a:extLst>
              <a:ext uri="{FF2B5EF4-FFF2-40B4-BE49-F238E27FC236}">
                <a16:creationId xmlns:a16="http://schemas.microsoft.com/office/drawing/2014/main" id="{8DE779B5-2E47-3B63-9B31-1D114A01059D}"/>
              </a:ext>
            </a:extLst>
          </p:cNvPr>
          <p:cNvSpPr/>
          <p:nvPr/>
        </p:nvSpPr>
        <p:spPr>
          <a:xfrm>
            <a:off x="23884308" y="8004534"/>
            <a:ext cx="3130985" cy="246221"/>
          </a:xfrm>
          <a:prstGeom prst="rect">
            <a:avLst/>
          </a:prstGeom>
        </p:spPr>
        <p:txBody>
          <a:bodyPr wrap="none">
            <a:spAutoFit/>
          </a:bodyPr>
          <a:lstStyle/>
          <a:p>
            <a:pPr algn="just"/>
            <a:r>
              <a:rPr lang="tr-TR" sz="1000" dirty="0">
                <a:latin typeface="Century Gothic" panose="020B0502020202020204" pitchFamily="34" charset="0"/>
              </a:rPr>
              <a:t>ZAP üzerinden yapılan güvenlik testinin sonuçları</a:t>
            </a:r>
            <a:endParaRPr lang="en-US" sz="1000" dirty="0">
              <a:latin typeface="Century Gothic" panose="020B0502020202020204" pitchFamily="34" charset="0"/>
            </a:endParaRPr>
          </a:p>
        </p:txBody>
      </p:sp>
      <p:sp>
        <p:nvSpPr>
          <p:cNvPr id="24" name="Dikdörtgen 23">
            <a:extLst>
              <a:ext uri="{FF2B5EF4-FFF2-40B4-BE49-F238E27FC236}">
                <a16:creationId xmlns:a16="http://schemas.microsoft.com/office/drawing/2014/main" id="{F03217D7-DF49-8A3C-B9F7-615453B84B10}"/>
              </a:ext>
            </a:extLst>
          </p:cNvPr>
          <p:cNvSpPr/>
          <p:nvPr/>
        </p:nvSpPr>
        <p:spPr>
          <a:xfrm>
            <a:off x="10063459" y="17425340"/>
            <a:ext cx="3565400" cy="246221"/>
          </a:xfrm>
          <a:prstGeom prst="rect">
            <a:avLst/>
          </a:prstGeom>
        </p:spPr>
        <p:txBody>
          <a:bodyPr wrap="none">
            <a:spAutoFit/>
          </a:bodyPr>
          <a:lstStyle/>
          <a:p>
            <a:pPr algn="just"/>
            <a:r>
              <a:rPr lang="tr-TR" sz="1000" dirty="0" err="1">
                <a:latin typeface="Century Gothic" panose="020B0502020202020204" pitchFamily="34" charset="0"/>
              </a:rPr>
              <a:t>Postman</a:t>
            </a:r>
            <a:r>
              <a:rPr lang="tr-TR" sz="1000" dirty="0">
                <a:latin typeface="Century Gothic" panose="020B0502020202020204" pitchFamily="34" charset="0"/>
              </a:rPr>
              <a:t> üzerinden yapılan fonksiyonellik testi sonuçları</a:t>
            </a:r>
            <a:endParaRPr lang="en-US" sz="1000" dirty="0">
              <a:latin typeface="Century Gothic" panose="020B0502020202020204" pitchFamily="34" charset="0"/>
            </a:endParaRPr>
          </a:p>
        </p:txBody>
      </p:sp>
      <p:pic>
        <p:nvPicPr>
          <p:cNvPr id="28" name="Resim 27" descr="çizgi, metin içeren bir resim&#10;&#10;Açıklama otomatik olarak oluşturuldu">
            <a:extLst>
              <a:ext uri="{FF2B5EF4-FFF2-40B4-BE49-F238E27FC236}">
                <a16:creationId xmlns:a16="http://schemas.microsoft.com/office/drawing/2014/main" id="{4AE77283-F01C-C5E2-E8F9-707F4412D68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5400000">
            <a:off x="6188364" y="7090141"/>
            <a:ext cx="8391347" cy="1688758"/>
          </a:xfrm>
          <a:prstGeom prst="rect">
            <a:avLst/>
          </a:prstGeom>
        </p:spPr>
      </p:pic>
      <p:sp>
        <p:nvSpPr>
          <p:cNvPr id="29" name="Dikdörtgen 28">
            <a:extLst>
              <a:ext uri="{FF2B5EF4-FFF2-40B4-BE49-F238E27FC236}">
                <a16:creationId xmlns:a16="http://schemas.microsoft.com/office/drawing/2014/main" id="{6AB7B0F8-FF99-5708-8B88-D135ABEBC69F}"/>
              </a:ext>
            </a:extLst>
          </p:cNvPr>
          <p:cNvSpPr/>
          <p:nvPr/>
        </p:nvSpPr>
        <p:spPr>
          <a:xfrm>
            <a:off x="11725013" y="11544514"/>
            <a:ext cx="1614545" cy="276999"/>
          </a:xfrm>
          <a:prstGeom prst="rect">
            <a:avLst/>
          </a:prstGeom>
        </p:spPr>
        <p:txBody>
          <a:bodyPr wrap="none">
            <a:spAutoFit/>
          </a:bodyPr>
          <a:lstStyle/>
          <a:p>
            <a:pPr algn="just"/>
            <a:r>
              <a:rPr lang="tr-TR" sz="1200" dirty="0" err="1">
                <a:latin typeface="Century Gothic" panose="020B0502020202020204" pitchFamily="34" charset="0"/>
              </a:rPr>
              <a:t>Graphical</a:t>
            </a:r>
            <a:r>
              <a:rPr lang="tr-TR" sz="1200" dirty="0">
                <a:latin typeface="Century Gothic" panose="020B0502020202020204" pitchFamily="34" charset="0"/>
              </a:rPr>
              <a:t> </a:t>
            </a:r>
            <a:r>
              <a:rPr lang="tr-TR" sz="1200" dirty="0" err="1">
                <a:latin typeface="Century Gothic" panose="020B0502020202020204" pitchFamily="34" charset="0"/>
              </a:rPr>
              <a:t>Abstract</a:t>
            </a:r>
            <a:endParaRPr lang="en-US" sz="1200" dirty="0">
              <a:latin typeface="Century Gothic" panose="020B0502020202020204" pitchFamily="34" charset="0"/>
            </a:endParaRPr>
          </a:p>
        </p:txBody>
      </p:sp>
    </p:spTree>
    <p:extLst>
      <p:ext uri="{BB962C8B-B14F-4D97-AF65-F5344CB8AC3E}">
        <p14:creationId xmlns:p14="http://schemas.microsoft.com/office/powerpoint/2010/main" val="1736419990"/>
      </p:ext>
    </p:extLst>
  </p:cSld>
  <p:clrMapOvr>
    <a:masterClrMapping/>
  </p:clrMapOvr>
</p:sld>
</file>

<file path=ppt/theme/theme1.xml><?xml version="1.0" encoding="utf-8"?>
<a:theme xmlns:a="http://schemas.openxmlformats.org/drawingml/2006/main" name="42x6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PosterPresentations.com-42x60-Template</Template>
  <TotalTime>1263</TotalTime>
  <Words>872</Words>
  <Application>Microsoft Macintosh PowerPoint</Application>
  <PresentationFormat>Özel</PresentationFormat>
  <Paragraphs>65</Paragraphs>
  <Slides>1</Slides>
  <Notes>0</Notes>
  <HiddenSlides>0</HiddenSlides>
  <MMClips>0</MMClips>
  <ScaleCrop>false</ScaleCrop>
  <HeadingPairs>
    <vt:vector size="6" baseType="variant">
      <vt:variant>
        <vt:lpstr>Kullanılan Yazı Tipleri</vt:lpstr>
      </vt:variant>
      <vt:variant>
        <vt:i4>6</vt:i4>
      </vt:variant>
      <vt:variant>
        <vt:lpstr>Tema</vt:lpstr>
      </vt:variant>
      <vt:variant>
        <vt:i4>2</vt:i4>
      </vt:variant>
      <vt:variant>
        <vt:lpstr>Slayt Başlıkları</vt:lpstr>
      </vt:variant>
      <vt:variant>
        <vt:i4>1</vt:i4>
      </vt:variant>
    </vt:vector>
  </HeadingPairs>
  <TitlesOfParts>
    <vt:vector size="9" baseType="lpstr">
      <vt:lpstr>Arial</vt:lpstr>
      <vt:lpstr>Arial Black</vt:lpstr>
      <vt:lpstr>Calibri</vt:lpstr>
      <vt:lpstr>Century Gothic</vt:lpstr>
      <vt:lpstr>Times New Roman</vt:lpstr>
      <vt:lpstr>Trebuchet MS</vt:lpstr>
      <vt:lpstr>42x60 template</vt:lpstr>
      <vt:lpstr>Without guides</vt:lpstr>
      <vt:lpstr>PowerPoint Sunusu</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42x60 PowerPoint Presentation</dc:title>
  <dc:subject>Research poster presentation template</dc:subject>
  <dc:creator>PosterPresentations.com</dc:creator>
  <cp:keywords>42x60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Mustafa Şenlik</cp:lastModifiedBy>
  <cp:revision>152</cp:revision>
  <cp:lastPrinted>2024-05-23T22:04:50Z</cp:lastPrinted>
  <dcterms:created xsi:type="dcterms:W3CDTF">2012-02-07T00:08:52Z</dcterms:created>
  <dcterms:modified xsi:type="dcterms:W3CDTF">2024-06-06T16:45:30Z</dcterms:modified>
  <cp:category>Research poster templates</cp:category>
</cp:coreProperties>
</file>