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4" r:id="rId5"/>
    <p:sldId id="258" r:id="rId6"/>
    <p:sldId id="259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26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68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58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81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5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7622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0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520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7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4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7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28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04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33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84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29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AE9205-86C9-4540-AA5D-23C12393E5EB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33EBEB-1CA2-4AFC-B076-459803734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5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D678A-D9C9-5B87-F293-6BD61D3E9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UK Train Rides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20C21-7F00-C706-1744-74AC5F62D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GIZ2_DAT2_G1-GROUP-B (CLS)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6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0C48E9BC-1A15-9E27-E275-95BABB5B401E}"/>
              </a:ext>
            </a:extLst>
          </p:cNvPr>
          <p:cNvSpPr/>
          <p:nvPr/>
        </p:nvSpPr>
        <p:spPr>
          <a:xfrm>
            <a:off x="3398520" y="2377440"/>
            <a:ext cx="4846320" cy="2453640"/>
          </a:xfrm>
          <a:prstGeom prst="horizontalScroll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Thank  you </a:t>
            </a:r>
          </a:p>
        </p:txBody>
      </p:sp>
    </p:spTree>
    <p:extLst>
      <p:ext uri="{BB962C8B-B14F-4D97-AF65-F5344CB8AC3E}">
        <p14:creationId xmlns:p14="http://schemas.microsoft.com/office/powerpoint/2010/main" val="3879516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BAF74-9162-B88E-8E82-CC702FD2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43492"/>
          </a:xfrm>
        </p:spPr>
        <p:txBody>
          <a:bodyPr/>
          <a:lstStyle/>
          <a:p>
            <a:r>
              <a:rPr lang="en-US" dirty="0"/>
              <a:t>Participant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D5C4E9-09E5-7C97-B3BD-EB6484057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987917"/>
              </p:ext>
            </p:extLst>
          </p:nvPr>
        </p:nvGraphicFramePr>
        <p:xfrm>
          <a:off x="792480" y="1825624"/>
          <a:ext cx="10561317" cy="39046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20439">
                  <a:extLst>
                    <a:ext uri="{9D8B030D-6E8A-4147-A177-3AD203B41FA5}">
                      <a16:colId xmlns:a16="http://schemas.microsoft.com/office/drawing/2014/main" val="3590952630"/>
                    </a:ext>
                  </a:extLst>
                </a:gridCol>
                <a:gridCol w="3520439">
                  <a:extLst>
                    <a:ext uri="{9D8B030D-6E8A-4147-A177-3AD203B41FA5}">
                      <a16:colId xmlns:a16="http://schemas.microsoft.com/office/drawing/2014/main" val="2324207626"/>
                    </a:ext>
                  </a:extLst>
                </a:gridCol>
                <a:gridCol w="3520439">
                  <a:extLst>
                    <a:ext uri="{9D8B030D-6E8A-4147-A177-3AD203B41FA5}">
                      <a16:colId xmlns:a16="http://schemas.microsoft.com/office/drawing/2014/main" val="705614320"/>
                    </a:ext>
                  </a:extLst>
                </a:gridCol>
              </a:tblGrid>
              <a:tr h="557802">
                <a:tc>
                  <a:txBody>
                    <a:bodyPr/>
                    <a:lstStyle/>
                    <a:p>
                      <a:r>
                        <a:rPr lang="en-US" b="1" dirty="0"/>
                        <a:t>Code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Names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Emails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07172"/>
                  </a:ext>
                </a:extLst>
              </a:tr>
              <a:tr h="557802">
                <a:tc>
                  <a:txBody>
                    <a:bodyPr/>
                    <a:lstStyle/>
                    <a:p>
                      <a:r>
                        <a:rPr lang="en-US" b="1" dirty="0"/>
                        <a:t>21075127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Ahmed </a:t>
                      </a:r>
                      <a:r>
                        <a:rPr lang="en-US" b="1" dirty="0" err="1"/>
                        <a:t>shabaan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saad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rashwaan</a:t>
                      </a:r>
                      <a:r>
                        <a:rPr lang="en-US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899085"/>
                  </a:ext>
                </a:extLst>
              </a:tr>
              <a:tr h="557802">
                <a:tc>
                  <a:txBody>
                    <a:bodyPr/>
                    <a:lstStyle/>
                    <a:p>
                      <a:r>
                        <a:rPr lang="en-US" b="1" dirty="0"/>
                        <a:t>21055860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Aya Abdallah hamada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45825"/>
                  </a:ext>
                </a:extLst>
              </a:tr>
              <a:tr h="557802">
                <a:tc>
                  <a:txBody>
                    <a:bodyPr/>
                    <a:lstStyle/>
                    <a:p>
                      <a:r>
                        <a:rPr lang="en-US" b="1" dirty="0"/>
                        <a:t>21081393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Hazem Mohamed </a:t>
                      </a:r>
                      <a:r>
                        <a:rPr lang="en-US" b="1" dirty="0" err="1"/>
                        <a:t>mahmoud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777713"/>
                  </a:ext>
                </a:extLst>
              </a:tr>
              <a:tr h="557802">
                <a:tc>
                  <a:txBody>
                    <a:bodyPr/>
                    <a:lstStyle/>
                    <a:p>
                      <a:r>
                        <a:rPr lang="en-US" b="1" dirty="0"/>
                        <a:t>21080308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Hossam Mahmoud Abdelaziz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450088"/>
                  </a:ext>
                </a:extLst>
              </a:tr>
              <a:tr h="557802">
                <a:tc>
                  <a:txBody>
                    <a:bodyPr/>
                    <a:lstStyle/>
                    <a:p>
                      <a:r>
                        <a:rPr lang="en-US" b="1" dirty="0"/>
                        <a:t>21065631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Rewan </a:t>
                      </a:r>
                      <a:r>
                        <a:rPr lang="en-US" b="1" dirty="0" err="1"/>
                        <a:t>wageeh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mohamed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082751"/>
                  </a:ext>
                </a:extLst>
              </a:tr>
              <a:tr h="557802">
                <a:tc>
                  <a:txBody>
                    <a:bodyPr/>
                    <a:lstStyle/>
                    <a:p>
                      <a:r>
                        <a:rPr lang="en-US" b="1" dirty="0"/>
                        <a:t>21060548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Mustafa </a:t>
                      </a:r>
                      <a:r>
                        <a:rPr lang="en-US" b="1" dirty="0" err="1"/>
                        <a:t>gamal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mohamed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3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490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38FA-3683-3AD6-AA0D-01415CA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F805A-4894-2EE2-7D6F-DDF7EB2E6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Data Source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Team Collaboration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Understanding the Dataset</a:t>
            </a:r>
            <a:br>
              <a:rPr lang="en-US" dirty="0"/>
            </a:br>
            <a:r>
              <a:rPr lang="en-US" b="1" dirty="0"/>
              <a:t>Defining Goals &amp; Tools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1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3AFF-3782-B509-A62D-345AB3AF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8B14-9620-18AC-3F78-C9E9605A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📌 </a:t>
            </a:r>
            <a:r>
              <a:rPr lang="en-US" b="1" dirty="0"/>
              <a:t>Key Fields in the Dataset: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Ticket Information:</a:t>
            </a:r>
            <a:r>
              <a:rPr lang="en-US" dirty="0"/>
              <a:t> Purchase type, price, ticket class.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Payment Details:</a:t>
            </a:r>
            <a:r>
              <a:rPr lang="en-US" dirty="0"/>
              <a:t> Credit, Debit, Contactless.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Journey Details:</a:t>
            </a:r>
            <a:r>
              <a:rPr lang="en-US" dirty="0"/>
              <a:t> Departure, arrival, status (on-time, delayed).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Refunds &amp; Delays:</a:t>
            </a:r>
            <a:r>
              <a:rPr lang="en-US" dirty="0"/>
              <a:t> Requests and reasons for delay.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9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852B-76D9-41BE-81E5-9E08C2B5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6649-C6AE-12A0-98F9-B9137277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Comprehensive Analysis of UK Train Ticket Sales &amp; Payments </a:t>
            </a:r>
            <a:r>
              <a:rPr lang="en-US" b="1" dirty="0"/>
              <a:t>:-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train ticket sales patterns.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 online vs. station purchases.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Evaluate payment methods (Credit, Debit, Contactless).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peak stations and travel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80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A357-9A8D-EB97-DE81-875DE6E3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  <a:r>
              <a:rPr lang="ar-EG" dirty="0"/>
              <a:t> </a:t>
            </a:r>
            <a:r>
              <a:rPr lang="en-US" dirty="0"/>
              <a:t>used for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FDEC-050F-9044-F58D-292E4288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1️⃣ </a:t>
            </a:r>
            <a:r>
              <a:rPr lang="en-US" b="1" dirty="0"/>
              <a:t>Microsoft Excel</a:t>
            </a:r>
            <a:r>
              <a:rPr lang="en-US" dirty="0"/>
              <a:t> – Data cleaning &amp; initial exploration 📊</a:t>
            </a:r>
            <a:br>
              <a:rPr lang="en-US" dirty="0"/>
            </a:br>
            <a:r>
              <a:rPr lang="en-US" dirty="0"/>
              <a:t>2️⃣ </a:t>
            </a:r>
            <a:r>
              <a:rPr lang="en-US" b="1" dirty="0"/>
              <a:t>Power BI</a:t>
            </a:r>
            <a:r>
              <a:rPr lang="en-US" dirty="0"/>
              <a:t> – Interactive dashboards &amp; visualizations 📈</a:t>
            </a:r>
            <a:br>
              <a:rPr lang="en-US" dirty="0"/>
            </a:br>
            <a:r>
              <a:rPr lang="en-US" dirty="0"/>
              <a:t>3️⃣ </a:t>
            </a:r>
            <a:r>
              <a:rPr lang="en-US" b="1" dirty="0"/>
              <a:t>DAX (Data Analysis Expressions)</a:t>
            </a:r>
            <a:r>
              <a:rPr lang="en-US" dirty="0"/>
              <a:t> – Advanced calculations in Power BI ⚙️</a:t>
            </a:r>
            <a:br>
              <a:rPr lang="en-US" dirty="0"/>
            </a:br>
            <a:r>
              <a:rPr lang="en-US" dirty="0"/>
              <a:t>4️⃣ </a:t>
            </a:r>
            <a:r>
              <a:rPr lang="en-US" b="1" dirty="0"/>
              <a:t>Statistical Methods</a:t>
            </a:r>
            <a:r>
              <a:rPr lang="en-US" dirty="0"/>
              <a:t> – Forecasting &amp; performance evaluation 📉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73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857E-5F66-8308-30B6-5CCAA5F0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668D527D-5542-8CFD-6151-38892E964BD4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295400" y="2557463"/>
              <a:ext cx="9601200" cy="331787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ontent Placeholder 6">
                <a:extLst>
                  <a:ext uri="{FF2B5EF4-FFF2-40B4-BE49-F238E27FC236}">
                    <a16:creationId xmlns:a16="http://schemas.microsoft.com/office/drawing/2014/main" id="{668D527D-5542-8CFD-6151-38892E964B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5400" y="2557463"/>
                <a:ext cx="9601200" cy="33178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860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0946-67A9-B8A2-FBDF-451E1D80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F4AF9-3BAC-45CD-F3D9-7DDC7A483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85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F8C7-2FA7-0796-77ED-904C2BA3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F41A-AF39-2DDE-1726-AECFEB9A5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27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webextensions/webextension1.xml><?xml version="1.0" encoding="utf-8"?>
<we:webextension xmlns:we="http://schemas.microsoft.com/office/webextensions/webextension/2010/11" id="{D14796A3-29AD-4A2D-9278-63595CF7743A}">
  <we:reference id="wa200003233" version="2.0.0.3" store="en-US" storeType="OMEX"/>
  <we:alternateReferences>
    <we:reference id="wa200003233" version="2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89</TotalTime>
  <Words>206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UK Train Rides </vt:lpstr>
      <vt:lpstr>Participant </vt:lpstr>
      <vt:lpstr>Introduction </vt:lpstr>
      <vt:lpstr>Data Overview </vt:lpstr>
      <vt:lpstr>Goals</vt:lpstr>
      <vt:lpstr>Tools  used for analysis </vt:lpstr>
      <vt:lpstr>Results </vt:lpstr>
      <vt:lpstr>Conclusions 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SHABAAN</dc:creator>
  <cp:lastModifiedBy>AHMED SHABAAN</cp:lastModifiedBy>
  <cp:revision>5</cp:revision>
  <dcterms:created xsi:type="dcterms:W3CDTF">2025-02-23T02:21:30Z</dcterms:created>
  <dcterms:modified xsi:type="dcterms:W3CDTF">2025-02-28T18:32:49Z</dcterms:modified>
</cp:coreProperties>
</file>