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71" r:id="rId3"/>
    <p:sldId id="266" r:id="rId4"/>
    <p:sldId id="273" r:id="rId5"/>
    <p:sldId id="274" r:id="rId6"/>
    <p:sldId id="275" r:id="rId7"/>
    <p:sldId id="270" r:id="rId8"/>
    <p:sldId id="276" r:id="rId9"/>
    <p:sldId id="277" r:id="rId10"/>
    <p:sldId id="278" r:id="rId11"/>
    <p:sldId id="279" r:id="rId12"/>
    <p:sldId id="280" r:id="rId13"/>
    <p:sldId id="281" r:id="rId14"/>
    <p:sldId id="267" r:id="rId15"/>
    <p:sldId id="282" r:id="rId16"/>
    <p:sldId id="283" r:id="rId17"/>
    <p:sldId id="284" r:id="rId18"/>
    <p:sldId id="285" r:id="rId19"/>
    <p:sldId id="287" r:id="rId20"/>
    <p:sldId id="288" r:id="rId21"/>
    <p:sldId id="289" r:id="rId22"/>
    <p:sldId id="290" r:id="rId23"/>
    <p:sldId id="291" r:id="rId24"/>
    <p:sldId id="292" r:id="rId25"/>
    <p:sldId id="293" r:id="rId26"/>
    <p:sldId id="263" r:id="rId27"/>
    <p:sldId id="294" r:id="rId28"/>
    <p:sldId id="295" r:id="rId29"/>
    <p:sldId id="296" r:id="rId30"/>
    <p:sldId id="297" r:id="rId31"/>
    <p:sldId id="262" r:id="rId32"/>
    <p:sldId id="299" r:id="rId33"/>
    <p:sldId id="26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7487" autoAdjust="0"/>
  </p:normalViewPr>
  <p:slideViewPr>
    <p:cSldViewPr snapToGrid="0">
      <p:cViewPr varScale="1">
        <p:scale>
          <a:sx n="55" d="100"/>
          <a:sy n="55" d="100"/>
        </p:scale>
        <p:origin x="1742" y="53"/>
      </p:cViewPr>
      <p:guideLst/>
    </p:cSldViewPr>
  </p:slideViewPr>
  <p:notesTextViewPr>
    <p:cViewPr>
      <p:scale>
        <a:sx n="20" d="100"/>
        <a:sy n="20" d="100"/>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4/22/2025</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555182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034F7-1656-E8E9-7C7B-BE27C79269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409C7D-C5FE-94E1-08BF-0EFEFF043C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93D92F-F04F-7FCD-C05F-83963403D3CE}"/>
              </a:ext>
            </a:extLst>
          </p:cNvPr>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a:extLst>
              <a:ext uri="{FF2B5EF4-FFF2-40B4-BE49-F238E27FC236}">
                <a16:creationId xmlns:a16="http://schemas.microsoft.com/office/drawing/2014/main" id="{C0FE2639-F093-D95F-BADE-BB7FEF7C250A}"/>
              </a:ext>
            </a:extLst>
          </p:cNvPr>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4111920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97096-0A47-343C-2472-E8F48967B3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05059A-4E75-F285-5831-B6318B156D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1C4944-1B48-4EE3-D064-091BD5F62B60}"/>
              </a:ext>
            </a:extLst>
          </p:cNvPr>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a:extLst>
              <a:ext uri="{FF2B5EF4-FFF2-40B4-BE49-F238E27FC236}">
                <a16:creationId xmlns:a16="http://schemas.microsoft.com/office/drawing/2014/main" id="{44F7680A-371E-DD69-023C-D7AED1A40CF9}"/>
              </a:ext>
            </a:extLst>
          </p:cNvPr>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714296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0E290-62C4-775E-ADEA-B617F648F3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4C134E-8190-E138-281C-722827519E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5B852E-05A0-53B2-562B-989CFB71360C}"/>
              </a:ext>
            </a:extLst>
          </p:cNvPr>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a:extLst>
              <a:ext uri="{FF2B5EF4-FFF2-40B4-BE49-F238E27FC236}">
                <a16:creationId xmlns:a16="http://schemas.microsoft.com/office/drawing/2014/main" id="{F328C97A-0320-B736-0C8B-FB45957C1226}"/>
              </a:ext>
            </a:extLst>
          </p:cNvPr>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436847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15603-A2EF-4F43-747B-49F2D6CD11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DBC299-E0D6-C000-CFED-3C1AC48BC7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563127-6B58-C8F5-A4FA-F005DEEFF6CB}"/>
              </a:ext>
            </a:extLst>
          </p:cNvPr>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a:extLst>
              <a:ext uri="{FF2B5EF4-FFF2-40B4-BE49-F238E27FC236}">
                <a16:creationId xmlns:a16="http://schemas.microsoft.com/office/drawing/2014/main" id="{2E04FEFD-7091-8724-5FA8-7C0C3779F1CE}"/>
              </a:ext>
            </a:extLst>
          </p:cNvPr>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3766538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5E6C6-138F-45EF-5295-C6E25294B3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7B5F09-5F86-AD9A-DDA5-1D69A72C77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4456D8-B884-18F7-679F-968E8221E632}"/>
              </a:ext>
            </a:extLst>
          </p:cNvPr>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C000F6CF-B7EC-2CFB-8EF0-AB15091F2AFC}"/>
              </a:ext>
            </a:extLst>
          </p:cNvPr>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579138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8C799-EAF0-4BD2-7ACA-41584CCBAA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56E359-7EF9-3B22-4DBD-94861B0F7E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4D8DD8-D827-DE41-7C6F-62A889984A20}"/>
              </a:ext>
            </a:extLst>
          </p:cNvPr>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E166AA05-EDC3-B79B-0F27-C9451F0351F1}"/>
              </a:ext>
            </a:extLst>
          </p:cNvPr>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296797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BDFBB-6A6D-E68F-5624-D060B19570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90FB42-A3CB-8234-3B88-41722785E8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DB1F51-60D6-2E0B-E669-5EAEBB0A812E}"/>
              </a:ext>
            </a:extLst>
          </p:cNvPr>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40EF68FF-E5DF-04F6-563D-B5F0AEC3CC60}"/>
              </a:ext>
            </a:extLst>
          </p:cNvPr>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84455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EFFE2-E756-636B-4D15-20F36CAA9F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3D6AD1-A644-4878-4596-FE3A5DD73B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5387C6-09BF-3EBC-3766-193ACDF86FBF}"/>
              </a:ext>
            </a:extLst>
          </p:cNvPr>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C4AD89E8-F638-4C9F-7A5A-BE7336002496}"/>
              </a:ext>
            </a:extLst>
          </p:cNvPr>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2991951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8504C-0BDA-5FF8-2DCD-BF75A1A8AF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D7EE1-2BE4-5ADF-DE7A-C41B6C2DFE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485CBC-CCFB-5604-9FA3-A3D345BE2FC1}"/>
              </a:ext>
            </a:extLst>
          </p:cNvPr>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E85DB3E2-BA19-42B5-9656-6888CD175FC9}"/>
              </a:ext>
            </a:extLst>
          </p:cNvPr>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449892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A1ED1-94B7-B11D-6F88-007648C93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CDE25F-9E9D-2FEE-EF20-EC432DECC2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555C4C-8C19-CC89-2B6A-3332E97B8EA9}"/>
              </a:ext>
            </a:extLst>
          </p:cNvPr>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a:extLst>
              <a:ext uri="{FF2B5EF4-FFF2-40B4-BE49-F238E27FC236}">
                <a16:creationId xmlns:a16="http://schemas.microsoft.com/office/drawing/2014/main" id="{6082D540-5501-AF62-4115-8D9CAE4DC21A}"/>
              </a:ext>
            </a:extLst>
          </p:cNvPr>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65598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D3DFC-78AC-953B-1C5B-4234559A0B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AF4721-DCB6-547B-AE04-0B88D0D390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23272F-7453-4B70-7272-7DC2BE6C8303}"/>
              </a:ext>
            </a:extLst>
          </p:cNvPr>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A2402EFA-E200-7FE0-3BDC-783F9441995C}"/>
              </a:ext>
            </a:extLst>
          </p:cNvPr>
          <p:cNvSpPr>
            <a:spLocks noGrp="1"/>
          </p:cNvSpPr>
          <p:nvPr>
            <p:ph type="sldNum" sz="quarter" idx="10"/>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1839925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35274-D288-AFFF-FB81-0F8D89091C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C5AAC0-20CC-C481-BE83-539E727CF4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96FE8D-2C4F-0485-DFDA-A70D3382C01E}"/>
              </a:ext>
            </a:extLst>
          </p:cNvPr>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D6A30404-B87F-B65E-B09D-1A4215E09078}"/>
              </a:ext>
            </a:extLst>
          </p:cNvPr>
          <p:cNvSpPr>
            <a:spLocks noGrp="1"/>
          </p:cNvSpPr>
          <p:nvPr>
            <p:ph type="sldNum" sz="quarter" idx="10"/>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1947524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BB178-A38F-80E7-71CF-CF3E24A8E6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591676-5CC6-C2A9-1D16-4B04BA341E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52B066-E498-94EB-B784-ECAA3AAD9229}"/>
              </a:ext>
            </a:extLst>
          </p:cNvPr>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89BA9C41-0A45-C75D-8359-BCEFCB28D8F9}"/>
              </a:ext>
            </a:extLst>
          </p:cNvPr>
          <p:cNvSpPr>
            <a:spLocks noGrp="1"/>
          </p:cNvSpPr>
          <p:nvPr>
            <p:ph type="sldNum" sz="quarter" idx="10"/>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3381979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8A21A-6E70-7451-AAE8-1AE7885529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91246B-881A-EBB4-BFEB-D8FBB156CD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602A54-7758-D19F-2A53-759019AD39BC}"/>
              </a:ext>
            </a:extLst>
          </p:cNvPr>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1CE42965-D511-8E54-0591-63C39EDA2F67}"/>
              </a:ext>
            </a:extLst>
          </p:cNvPr>
          <p:cNvSpPr>
            <a:spLocks noGrp="1"/>
          </p:cNvSpPr>
          <p:nvPr>
            <p:ph type="sldNum" sz="quarter" idx="10"/>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2079102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096C9-3080-2F24-EB48-431FC2D007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7CD8C2-ECF9-3E74-21FD-C86488097F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30E2BC-F9E1-98F7-D080-436661443635}"/>
              </a:ext>
            </a:extLst>
          </p:cNvPr>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403C4601-742A-FC5D-8C8B-4DEA9F542BE5}"/>
              </a:ext>
            </a:extLst>
          </p:cNvPr>
          <p:cNvSpPr>
            <a:spLocks noGrp="1"/>
          </p:cNvSpPr>
          <p:nvPr>
            <p:ph type="sldNum" sz="quarter" idx="10"/>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3842974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19A34-6063-0F37-CD64-0BFDA4FDD7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1C6707-1DEC-4B0E-0E8A-73F26E4F7C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EA27D6-7C51-C3A1-0B4A-152FAEA0A869}"/>
              </a:ext>
            </a:extLst>
          </p:cNvPr>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B4D0901F-69DC-BB95-2368-02C033292D46}"/>
              </a:ext>
            </a:extLst>
          </p:cNvPr>
          <p:cNvSpPr>
            <a:spLocks noGrp="1"/>
          </p:cNvSpPr>
          <p:nvPr>
            <p:ph type="sldNum" sz="quarter" idx="10"/>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7187500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92FF1-B0A3-719F-F240-5D776720E0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CBF75B-641E-CAAC-4B04-D4BC9DD28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817127-C610-C716-FFCC-6A4F03C34247}"/>
              </a:ext>
            </a:extLst>
          </p:cNvPr>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a:extLst>
              <a:ext uri="{FF2B5EF4-FFF2-40B4-BE49-F238E27FC236}">
                <a16:creationId xmlns:a16="http://schemas.microsoft.com/office/drawing/2014/main" id="{B02E1C3E-5E62-541A-CE51-BD1D69000A2A}"/>
              </a:ext>
            </a:extLst>
          </p:cNvPr>
          <p:cNvSpPr>
            <a:spLocks noGrp="1"/>
          </p:cNvSpPr>
          <p:nvPr>
            <p:ph type="sldNum" sz="quarter" idx="10"/>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34654332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365BB-CD94-C3D7-ECDB-04087275E0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72E315-6FEA-5BB3-B26D-AF1B07F3A4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E7B9E9-526C-CEE4-A82A-6042EE3A6617}"/>
              </a:ext>
            </a:extLst>
          </p:cNvPr>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a:extLst>
              <a:ext uri="{FF2B5EF4-FFF2-40B4-BE49-F238E27FC236}">
                <a16:creationId xmlns:a16="http://schemas.microsoft.com/office/drawing/2014/main" id="{FEF8EB37-A047-FF4D-4658-8373AC6FA0F7}"/>
              </a:ext>
            </a:extLst>
          </p:cNvPr>
          <p:cNvSpPr>
            <a:spLocks noGrp="1"/>
          </p:cNvSpPr>
          <p:nvPr>
            <p:ph type="sldNum" sz="quarter" idx="10"/>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37431489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BC52F-1C81-6F08-A1E9-2E5939C119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774C9D-6295-EC46-2E71-1CF4C95AB4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493824-A684-0F65-EC77-FBA61A4F44CB}"/>
              </a:ext>
            </a:extLst>
          </p:cNvPr>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a:extLst>
              <a:ext uri="{FF2B5EF4-FFF2-40B4-BE49-F238E27FC236}">
                <a16:creationId xmlns:a16="http://schemas.microsoft.com/office/drawing/2014/main" id="{3D6F4C8C-83DB-ECA9-267B-503C8E6A49B8}"/>
              </a:ext>
            </a:extLst>
          </p:cNvPr>
          <p:cNvSpPr>
            <a:spLocks noGrp="1"/>
          </p:cNvSpPr>
          <p:nvPr>
            <p:ph type="sldNum" sz="quarter" idx="10"/>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927736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870BE-BEFC-568D-367E-CDFAF6B6A9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FD8E44-FC6B-903E-0EAD-F291A3C04D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672067-D678-C485-0B31-9EE3683F0CFE}"/>
              </a:ext>
            </a:extLst>
          </p:cNvPr>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a:extLst>
              <a:ext uri="{FF2B5EF4-FFF2-40B4-BE49-F238E27FC236}">
                <a16:creationId xmlns:a16="http://schemas.microsoft.com/office/drawing/2014/main" id="{33DBDF59-3E74-DAE8-1428-6B216FBF74DB}"/>
              </a:ext>
            </a:extLst>
          </p:cNvPr>
          <p:cNvSpPr>
            <a:spLocks noGrp="1"/>
          </p:cNvSpPr>
          <p:nvPr>
            <p:ph type="sldNum" sz="quarter" idx="10"/>
          </p:nvPr>
        </p:nvSpPr>
        <p:spPr/>
        <p:txBody>
          <a:bodyPr/>
          <a:lstStyle/>
          <a:p>
            <a:fld id="{BC849E9A-41F7-4779-A581-48A7C374A227}" type="slidenum">
              <a:rPr lang="en-US" smtClean="0"/>
              <a:t>30</a:t>
            </a:fld>
            <a:endParaRPr lang="en-US" dirty="0"/>
          </a:p>
        </p:txBody>
      </p:sp>
    </p:spTree>
    <p:extLst>
      <p:ext uri="{BB962C8B-B14F-4D97-AF65-F5344CB8AC3E}">
        <p14:creationId xmlns:p14="http://schemas.microsoft.com/office/powerpoint/2010/main" val="20433278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6EB32-6F7F-B5DB-B6AB-68692E74F6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402853-B521-4FCA-F137-CCD347C6D2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B0941F-F2CE-0860-3F08-735D52C974AF}"/>
              </a:ext>
            </a:extLst>
          </p:cNvPr>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a:extLst>
              <a:ext uri="{FF2B5EF4-FFF2-40B4-BE49-F238E27FC236}">
                <a16:creationId xmlns:a16="http://schemas.microsoft.com/office/drawing/2014/main" id="{ABFF0FF8-1B05-AEA1-887D-03DF30A38770}"/>
              </a:ext>
            </a:extLst>
          </p:cNvPr>
          <p:cNvSpPr>
            <a:spLocks noGrp="1"/>
          </p:cNvSpPr>
          <p:nvPr>
            <p:ph type="sldNum" sz="quarter" idx="10"/>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24478399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FFCA7-4931-908C-9CC1-8C254B4F48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CF8F10-3CE3-8DB3-3771-AA790535B5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2D306E-C6BD-2194-236E-F7736807EB13}"/>
              </a:ext>
            </a:extLst>
          </p:cNvPr>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a:extLst>
              <a:ext uri="{FF2B5EF4-FFF2-40B4-BE49-F238E27FC236}">
                <a16:creationId xmlns:a16="http://schemas.microsoft.com/office/drawing/2014/main" id="{C61DF5E7-27B6-7436-9889-3CE458C32464}"/>
              </a:ext>
            </a:extLst>
          </p:cNvPr>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606040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ADA2E-750B-37F6-8537-6A9D4DAA35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9AAE00-3A93-326E-DC6F-2AFC06D390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896EF4-46B5-E289-2B15-1702024BDB7F}"/>
              </a:ext>
            </a:extLst>
          </p:cNvPr>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a:extLst>
              <a:ext uri="{FF2B5EF4-FFF2-40B4-BE49-F238E27FC236}">
                <a16:creationId xmlns:a16="http://schemas.microsoft.com/office/drawing/2014/main" id="{DA2950A6-7EFD-A634-3140-D26E064A6AD1}"/>
              </a:ext>
            </a:extLst>
          </p:cNvPr>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1212883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B7546-5A1A-AF5C-BA1F-5F1FBEE638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A5014D-6CE4-5879-1ED4-8556CD1982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8C4971-A770-9B3E-CC4F-3DF6772441DC}"/>
              </a:ext>
            </a:extLst>
          </p:cNvPr>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a:extLst>
              <a:ext uri="{FF2B5EF4-FFF2-40B4-BE49-F238E27FC236}">
                <a16:creationId xmlns:a16="http://schemas.microsoft.com/office/drawing/2014/main" id="{95C43B7E-D27D-89D2-4972-49261272A15C}"/>
              </a:ext>
            </a:extLst>
          </p:cNvPr>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071754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42B9E-FC7B-162B-EED6-92CC6BFC23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E27255-7011-4C3F-3D81-EF44F19D90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4639FF-91EE-09C7-A01D-C2A84E98F5BA}"/>
              </a:ext>
            </a:extLst>
          </p:cNvPr>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a:extLst>
              <a:ext uri="{FF2B5EF4-FFF2-40B4-BE49-F238E27FC236}">
                <a16:creationId xmlns:a16="http://schemas.microsoft.com/office/drawing/2014/main" id="{C73B42F1-F0E8-755A-87DB-6D83B6A23434}"/>
              </a:ext>
            </a:extLst>
          </p:cNvPr>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44943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8AD4B-94C9-BF9F-7879-0FF2CC80CB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88AB32-B08B-CF1B-08B4-E29D6FBC1E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596C05-CF2F-65D7-2D82-A7E59769604C}"/>
              </a:ext>
            </a:extLst>
          </p:cNvPr>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a:extLst>
              <a:ext uri="{FF2B5EF4-FFF2-40B4-BE49-F238E27FC236}">
                <a16:creationId xmlns:a16="http://schemas.microsoft.com/office/drawing/2014/main" id="{00998BD5-19DB-7D28-4F71-C3A4EF183A54}"/>
              </a:ext>
            </a:extLst>
          </p:cNvPr>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075383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4/22/2025</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4/22/2025</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4/22/2025</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4/22/2025</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4/22/2025</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4/22/2025</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4/22/2025</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4/22/2025</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4/22/2025</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4/22/2025</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4/22/2025</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4/22/2025</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svg"/><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5.svg"/><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svg"/><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9.svg"/><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9.svg"/><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sv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19.svg"/><Relationship Id="rId4" Type="http://schemas.openxmlformats.org/officeDocument/2006/relationships/image" Target="../media/image8.sv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9.svg"/><Relationship Id="rId4" Type="http://schemas.openxmlformats.org/officeDocument/2006/relationships/image" Target="../media/image8.sv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9.svg"/><Relationship Id="rId4" Type="http://schemas.openxmlformats.org/officeDocument/2006/relationships/image" Target="../media/image8.sv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19.svg"/><Relationship Id="rId4" Type="http://schemas.openxmlformats.org/officeDocument/2006/relationships/image" Target="../media/image8.sv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8.sv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9.svg"/><Relationship Id="rId4" Type="http://schemas.openxmlformats.org/officeDocument/2006/relationships/image" Target="../media/image8.sv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0.svg"/><Relationship Id="rId4" Type="http://schemas.openxmlformats.org/officeDocument/2006/relationships/image" Target="../media/image6.sv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6.sv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0.svg"/><Relationship Id="rId4" Type="http://schemas.openxmlformats.org/officeDocument/2006/relationships/image" Target="../media/image6.sv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0.sv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0.svg"/><Relationship Id="rId4" Type="http://schemas.openxmlformats.org/officeDocument/2006/relationships/image" Target="../media/image6.sv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5.svg"/><Relationship Id="rId4" Type="http://schemas.openxmlformats.org/officeDocument/2006/relationships/image" Target="../media/image4.sv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5.svg"/><Relationship Id="rId4" Type="http://schemas.openxmlformats.org/officeDocument/2006/relationships/image" Target="../media/image4.svg"/></Relationships>
</file>

<file path=ppt/slides/_rels/slide3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11.png"/><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11.pn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sv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731474"/>
            <a:ext cx="5609222"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Chapter 5: </a:t>
            </a:r>
            <a:br>
              <a:rPr lang="en-US" sz="4400" dirty="0">
                <a:latin typeface="Franklin Gothic Book" panose="020B0503020102020204" pitchFamily="34" charset="0"/>
                <a:cs typeface="Segoe UI" panose="020B0502040204020203" pitchFamily="34" charset="0"/>
              </a:rPr>
            </a:br>
            <a:r>
              <a:rPr lang="en-US" sz="4400" dirty="0">
                <a:latin typeface="Franklin Gothic Book" panose="020B0503020102020204" pitchFamily="34" charset="0"/>
                <a:cs typeface="Segoe UI" panose="020B0502040204020203" pitchFamily="34" charset="0"/>
              </a:rPr>
              <a:t>Support Vector Machines</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15256" y="3699273"/>
            <a:ext cx="7304116" cy="866007"/>
          </a:xfrm>
        </p:spPr>
        <p:txBody>
          <a:bodyPr anchor="b">
            <a:normAutofit/>
          </a:bodyPr>
          <a:lstStyle/>
          <a:p>
            <a:pPr algn="l"/>
            <a:r>
              <a:rPr lang="en-US" sz="4800" spc="600" dirty="0"/>
              <a:t>MACHINE LEARNING</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cxnSp>
        <p:nvCxnSpPr>
          <p:cNvPr id="6" name="Straight Connector 5">
            <a:extLst>
              <a:ext uri="{FF2B5EF4-FFF2-40B4-BE49-F238E27FC236}">
                <a16:creationId xmlns:a16="http://schemas.microsoft.com/office/drawing/2014/main" id="{7DCFBC09-5844-EF5B-086C-420EE21F3DCC}"/>
              </a:ext>
            </a:extLst>
          </p:cNvPr>
          <p:cNvCxnSpPr>
            <a:cxnSpLocks/>
          </p:cNvCxnSpPr>
          <p:nvPr/>
        </p:nvCxnSpPr>
        <p:spPr>
          <a:xfrm>
            <a:off x="4745620" y="4609197"/>
            <a:ext cx="61998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29E7AF-0298-1804-47F4-66D58A6969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A8379F-27A3-3A87-CDED-2DA31F2B6660}"/>
              </a:ext>
            </a:extLst>
          </p:cNvPr>
          <p:cNvSpPr>
            <a:spLocks noGrp="1"/>
          </p:cNvSpPr>
          <p:nvPr>
            <p:ph type="title"/>
          </p:nvPr>
        </p:nvSpPr>
        <p:spPr>
          <a:xfrm>
            <a:off x="964367" y="377088"/>
            <a:ext cx="6969913" cy="1469965"/>
          </a:xfrm>
        </p:spPr>
        <p:txBody>
          <a:bodyPr anchor="ctr">
            <a:normAutofit/>
          </a:bodyPr>
          <a:lstStyle/>
          <a:p>
            <a:r>
              <a:rPr lang="en-US" sz="4800" b="1" u="sng" dirty="0"/>
              <a:t>Role of Hyperparameter C</a:t>
            </a:r>
            <a:endParaRPr lang="en-US" sz="4800" b="1" u="sng" dirty="0">
              <a:latin typeface="Franklin Gothic Book" panose="020B0503020102020204" pitchFamily="34" charset="0"/>
              <a:cs typeface="Segoe UI" panose="020B0502040204020203" pitchFamily="34" charset="0"/>
            </a:endParaRPr>
          </a:p>
        </p:txBody>
      </p:sp>
      <p:pic>
        <p:nvPicPr>
          <p:cNvPr id="4" name="Content Placeholder 4" descr="Scales of Justice">
            <a:extLst>
              <a:ext uri="{FF2B5EF4-FFF2-40B4-BE49-F238E27FC236}">
                <a16:creationId xmlns:a16="http://schemas.microsoft.com/office/drawing/2014/main" id="{142016EB-6C16-AA6A-10AB-5F91D002D7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6803" y="5383632"/>
            <a:ext cx="1097280" cy="1097280"/>
          </a:xfrm>
          <a:prstGeom prst="rect">
            <a:avLst/>
          </a:prstGeom>
        </p:spPr>
      </p:pic>
      <p:pic>
        <p:nvPicPr>
          <p:cNvPr id="8" name="Content Placeholder 4">
            <a:extLst>
              <a:ext uri="{FF2B5EF4-FFF2-40B4-BE49-F238E27FC236}">
                <a16:creationId xmlns:a16="http://schemas.microsoft.com/office/drawing/2014/main" id="{2989BA97-4EC6-9882-9D93-11D7888467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6" name="Picture 5">
            <a:extLst>
              <a:ext uri="{FF2B5EF4-FFF2-40B4-BE49-F238E27FC236}">
                <a16:creationId xmlns:a16="http://schemas.microsoft.com/office/drawing/2014/main" id="{7DA164B9-0C8E-1601-64EE-90E29D1248A2}"/>
              </a:ext>
            </a:extLst>
          </p:cNvPr>
          <p:cNvPicPr>
            <a:picLocks noChangeAspect="1"/>
          </p:cNvPicPr>
          <p:nvPr/>
        </p:nvPicPr>
        <p:blipFill>
          <a:blip r:embed="rId6"/>
          <a:stretch>
            <a:fillRect/>
          </a:stretch>
        </p:blipFill>
        <p:spPr>
          <a:xfrm>
            <a:off x="2041728" y="2773613"/>
            <a:ext cx="8108543" cy="2633655"/>
          </a:xfrm>
          <a:prstGeom prst="rect">
            <a:avLst/>
          </a:prstGeom>
        </p:spPr>
      </p:pic>
      <p:sp>
        <p:nvSpPr>
          <p:cNvPr id="3" name="Content Placeholder 2">
            <a:extLst>
              <a:ext uri="{FF2B5EF4-FFF2-40B4-BE49-F238E27FC236}">
                <a16:creationId xmlns:a16="http://schemas.microsoft.com/office/drawing/2014/main" id="{24C2F69F-6DE6-F360-095C-1971029BDC3E}"/>
              </a:ext>
            </a:extLst>
          </p:cNvPr>
          <p:cNvSpPr>
            <a:spLocks noGrp="1"/>
          </p:cNvSpPr>
          <p:nvPr>
            <p:ph idx="1"/>
          </p:nvPr>
        </p:nvSpPr>
        <p:spPr>
          <a:xfrm>
            <a:off x="964367" y="1498782"/>
            <a:ext cx="8458226" cy="1274831"/>
          </a:xfrm>
        </p:spPr>
        <p:txBody>
          <a:bodyPr vert="horz" lIns="91440" tIns="45720" rIns="91440" bIns="45720" rtlCol="0" anchor="t">
            <a:noAutofit/>
          </a:bodyPr>
          <a:lstStyle/>
          <a:p>
            <a:r>
              <a:rPr lang="en-US" sz="2000" b="1" dirty="0"/>
              <a:t>Low C</a:t>
            </a:r>
            <a:r>
              <a:rPr lang="en-US" sz="2000" dirty="0"/>
              <a:t>:</a:t>
            </a:r>
          </a:p>
          <a:p>
            <a:r>
              <a:rPr lang="en-US" sz="2000" dirty="0"/>
              <a:t>More violations allowed</a:t>
            </a:r>
          </a:p>
          <a:p>
            <a:r>
              <a:rPr lang="en-US" sz="2000" dirty="0"/>
              <a:t>Wider margin → Better generalization</a:t>
            </a:r>
          </a:p>
        </p:txBody>
      </p:sp>
      <p:cxnSp>
        <p:nvCxnSpPr>
          <p:cNvPr id="9" name="Straight Arrow Connector 8">
            <a:extLst>
              <a:ext uri="{FF2B5EF4-FFF2-40B4-BE49-F238E27FC236}">
                <a16:creationId xmlns:a16="http://schemas.microsoft.com/office/drawing/2014/main" id="{FBACA6E4-F33E-0383-A21C-8C48A1B27329}"/>
              </a:ext>
            </a:extLst>
          </p:cNvPr>
          <p:cNvCxnSpPr>
            <a:cxnSpLocks/>
          </p:cNvCxnSpPr>
          <p:nvPr/>
        </p:nvCxnSpPr>
        <p:spPr>
          <a:xfrm>
            <a:off x="1574083" y="2773613"/>
            <a:ext cx="753481" cy="414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30106952-A8CE-39E6-254F-B912D9F76C8C}"/>
              </a:ext>
            </a:extLst>
          </p:cNvPr>
          <p:cNvSpPr txBox="1">
            <a:spLocks/>
          </p:cNvSpPr>
          <p:nvPr/>
        </p:nvSpPr>
        <p:spPr>
          <a:xfrm>
            <a:off x="6388803" y="5404247"/>
            <a:ext cx="8458226" cy="127483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High C</a:t>
            </a:r>
            <a:r>
              <a:rPr lang="en-US" sz="2000" dirty="0"/>
              <a:t>:</a:t>
            </a:r>
          </a:p>
          <a:p>
            <a:r>
              <a:rPr lang="en-US" sz="2000" dirty="0"/>
              <a:t>Fewer violations</a:t>
            </a:r>
          </a:p>
          <a:p>
            <a:r>
              <a:rPr lang="en-US" sz="2000" dirty="0"/>
              <a:t>Narrower margin → Higher risk of overfitting</a:t>
            </a:r>
          </a:p>
        </p:txBody>
      </p:sp>
      <p:cxnSp>
        <p:nvCxnSpPr>
          <p:cNvPr id="13" name="Straight Arrow Connector 12">
            <a:extLst>
              <a:ext uri="{FF2B5EF4-FFF2-40B4-BE49-F238E27FC236}">
                <a16:creationId xmlns:a16="http://schemas.microsoft.com/office/drawing/2014/main" id="{841A3F35-91F7-FB74-6224-81051B73148E}"/>
              </a:ext>
            </a:extLst>
          </p:cNvPr>
          <p:cNvCxnSpPr>
            <a:cxnSpLocks/>
          </p:cNvCxnSpPr>
          <p:nvPr/>
        </p:nvCxnSpPr>
        <p:spPr>
          <a:xfrm flipV="1">
            <a:off x="9074727" y="4904509"/>
            <a:ext cx="0" cy="59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32AB75C-3B4F-E3C6-4AF5-5A7712A65D6E}"/>
              </a:ext>
            </a:extLst>
          </p:cNvPr>
          <p:cNvSpPr txBox="1"/>
          <p:nvPr/>
        </p:nvSpPr>
        <p:spPr>
          <a:xfrm>
            <a:off x="1826711" y="5689230"/>
            <a:ext cx="3798234" cy="830997"/>
          </a:xfrm>
          <a:prstGeom prst="rect">
            <a:avLst/>
          </a:prstGeom>
          <a:noFill/>
        </p:spPr>
        <p:txBody>
          <a:bodyPr wrap="square">
            <a:spAutoFit/>
          </a:bodyPr>
          <a:lstStyle/>
          <a:p>
            <a:pPr marL="342900" indent="-342900">
              <a:buFont typeface="Wingdings" panose="05000000000000000000" pitchFamily="2" charset="2"/>
              <a:buChar char="Ø"/>
            </a:pPr>
            <a:r>
              <a:rPr lang="en-US" sz="2400" b="1" dirty="0"/>
              <a:t> Reduce C to regularize an overfitting SVM</a:t>
            </a:r>
          </a:p>
        </p:txBody>
      </p:sp>
    </p:spTree>
    <p:extLst>
      <p:ext uri="{BB962C8B-B14F-4D97-AF65-F5344CB8AC3E}">
        <p14:creationId xmlns:p14="http://schemas.microsoft.com/office/powerpoint/2010/main" val="25010375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strVal val="#ppt_w+.3"/>
                                          </p:val>
                                        </p:tav>
                                        <p:tav tm="100000">
                                          <p:val>
                                            <p:strVal val="#ppt_w"/>
                                          </p:val>
                                        </p:tav>
                                      </p:tavLst>
                                    </p:anim>
                                    <p:anim calcmode="lin" valueType="num">
                                      <p:cBhvr>
                                        <p:cTn id="15" dur="1000" fill="hold"/>
                                        <p:tgtEl>
                                          <p:spTgt spid="6"/>
                                        </p:tgtEl>
                                        <p:attrNameLst>
                                          <p:attrName>ppt_h</p:attrName>
                                        </p:attrNameLst>
                                      </p:cBhvr>
                                      <p:tavLst>
                                        <p:tav tm="0">
                                          <p:val>
                                            <p:strVal val="#ppt_h"/>
                                          </p:val>
                                        </p:tav>
                                        <p:tav tm="100000">
                                          <p:val>
                                            <p:strVal val="#ppt_h"/>
                                          </p:val>
                                        </p:tav>
                                      </p:tavLst>
                                    </p:anim>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1000"/>
                                        <p:tgtEl>
                                          <p:spTgt spid="3">
                                            <p:txEl>
                                              <p:pRg st="0" end="0"/>
                                            </p:txEl>
                                          </p:spTgt>
                                        </p:tgtEl>
                                      </p:cBhvr>
                                    </p:animEffect>
                                    <p:anim calcmode="lin" valueType="num">
                                      <p:cBhvr>
                                        <p:cTn id="2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fade">
                                      <p:cBhvr>
                                        <p:cTn id="33" dur="1000"/>
                                        <p:tgtEl>
                                          <p:spTgt spid="3">
                                            <p:txEl>
                                              <p:pRg st="1" end="1"/>
                                            </p:txEl>
                                          </p:spTgt>
                                        </p:tgtEl>
                                      </p:cBhvr>
                                    </p:animEffect>
                                    <p:anim calcmode="lin" valueType="num">
                                      <p:cBhvr>
                                        <p:cTn id="3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fade">
                                      <p:cBhvr>
                                        <p:cTn id="40" dur="1000"/>
                                        <p:tgtEl>
                                          <p:spTgt spid="3">
                                            <p:txEl>
                                              <p:pRg st="2" end="2"/>
                                            </p:txEl>
                                          </p:spTgt>
                                        </p:tgtEl>
                                      </p:cBhvr>
                                    </p:animEffect>
                                    <p:anim calcmode="lin" valueType="num">
                                      <p:cBhvr>
                                        <p:cTn id="4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2">
                                            <p:txEl>
                                              <p:pRg st="0" end="0"/>
                                            </p:txEl>
                                          </p:spTgt>
                                        </p:tgtEl>
                                        <p:attrNameLst>
                                          <p:attrName>style.visibility</p:attrName>
                                        </p:attrNameLst>
                                      </p:cBhvr>
                                      <p:to>
                                        <p:strVal val="visible"/>
                                      </p:to>
                                    </p:set>
                                    <p:animEffect transition="in" filter="fade">
                                      <p:cBhvr>
                                        <p:cTn id="52" dur="1000"/>
                                        <p:tgtEl>
                                          <p:spTgt spid="12">
                                            <p:txEl>
                                              <p:pRg st="0" end="0"/>
                                            </p:txEl>
                                          </p:spTgt>
                                        </p:tgtEl>
                                      </p:cBhvr>
                                    </p:animEffect>
                                    <p:anim calcmode="lin" valueType="num">
                                      <p:cBhvr>
                                        <p:cTn id="5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54"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2">
                                            <p:txEl>
                                              <p:pRg st="1" end="1"/>
                                            </p:txEl>
                                          </p:spTgt>
                                        </p:tgtEl>
                                        <p:attrNameLst>
                                          <p:attrName>style.visibility</p:attrName>
                                        </p:attrNameLst>
                                      </p:cBhvr>
                                      <p:to>
                                        <p:strVal val="visible"/>
                                      </p:to>
                                    </p:set>
                                    <p:animEffect transition="in" filter="fade">
                                      <p:cBhvr>
                                        <p:cTn id="59" dur="1000"/>
                                        <p:tgtEl>
                                          <p:spTgt spid="12">
                                            <p:txEl>
                                              <p:pRg st="1" end="1"/>
                                            </p:txEl>
                                          </p:spTgt>
                                        </p:tgtEl>
                                      </p:cBhvr>
                                    </p:animEffect>
                                    <p:anim calcmode="lin" valueType="num">
                                      <p:cBhvr>
                                        <p:cTn id="60"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61"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2">
                                            <p:txEl>
                                              <p:pRg st="2" end="2"/>
                                            </p:txEl>
                                          </p:spTgt>
                                        </p:tgtEl>
                                        <p:attrNameLst>
                                          <p:attrName>style.visibility</p:attrName>
                                        </p:attrNameLst>
                                      </p:cBhvr>
                                      <p:to>
                                        <p:strVal val="visible"/>
                                      </p:to>
                                    </p:set>
                                    <p:animEffect transition="in" filter="fade">
                                      <p:cBhvr>
                                        <p:cTn id="66" dur="1000"/>
                                        <p:tgtEl>
                                          <p:spTgt spid="12">
                                            <p:txEl>
                                              <p:pRg st="2" end="2"/>
                                            </p:txEl>
                                          </p:spTgt>
                                        </p:tgtEl>
                                      </p:cBhvr>
                                    </p:animEffect>
                                    <p:anim calcmode="lin" valueType="num">
                                      <p:cBhvr>
                                        <p:cTn id="67"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68"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down)">
                                      <p:cBhvr>
                                        <p:cTn id="73" dur="580">
                                          <p:stCondLst>
                                            <p:cond delay="0"/>
                                          </p:stCondLst>
                                        </p:cTn>
                                        <p:tgtEl>
                                          <p:spTgt spid="19"/>
                                        </p:tgtEl>
                                      </p:cBhvr>
                                    </p:animEffect>
                                    <p:anim calcmode="lin" valueType="num">
                                      <p:cBhvr>
                                        <p:cTn id="74"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79" dur="26">
                                          <p:stCondLst>
                                            <p:cond delay="650"/>
                                          </p:stCondLst>
                                        </p:cTn>
                                        <p:tgtEl>
                                          <p:spTgt spid="19"/>
                                        </p:tgtEl>
                                      </p:cBhvr>
                                      <p:to x="100000" y="60000"/>
                                    </p:animScale>
                                    <p:animScale>
                                      <p:cBhvr>
                                        <p:cTn id="80" dur="166" decel="50000">
                                          <p:stCondLst>
                                            <p:cond delay="676"/>
                                          </p:stCondLst>
                                        </p:cTn>
                                        <p:tgtEl>
                                          <p:spTgt spid="19"/>
                                        </p:tgtEl>
                                      </p:cBhvr>
                                      <p:to x="100000" y="100000"/>
                                    </p:animScale>
                                    <p:animScale>
                                      <p:cBhvr>
                                        <p:cTn id="81" dur="26">
                                          <p:stCondLst>
                                            <p:cond delay="1312"/>
                                          </p:stCondLst>
                                        </p:cTn>
                                        <p:tgtEl>
                                          <p:spTgt spid="19"/>
                                        </p:tgtEl>
                                      </p:cBhvr>
                                      <p:to x="100000" y="80000"/>
                                    </p:animScale>
                                    <p:animScale>
                                      <p:cBhvr>
                                        <p:cTn id="82" dur="166" decel="50000">
                                          <p:stCondLst>
                                            <p:cond delay="1338"/>
                                          </p:stCondLst>
                                        </p:cTn>
                                        <p:tgtEl>
                                          <p:spTgt spid="19"/>
                                        </p:tgtEl>
                                      </p:cBhvr>
                                      <p:to x="100000" y="100000"/>
                                    </p:animScale>
                                    <p:animScale>
                                      <p:cBhvr>
                                        <p:cTn id="83" dur="26">
                                          <p:stCondLst>
                                            <p:cond delay="1642"/>
                                          </p:stCondLst>
                                        </p:cTn>
                                        <p:tgtEl>
                                          <p:spTgt spid="19"/>
                                        </p:tgtEl>
                                      </p:cBhvr>
                                      <p:to x="100000" y="90000"/>
                                    </p:animScale>
                                    <p:animScale>
                                      <p:cBhvr>
                                        <p:cTn id="84" dur="166" decel="50000">
                                          <p:stCondLst>
                                            <p:cond delay="1668"/>
                                          </p:stCondLst>
                                        </p:cTn>
                                        <p:tgtEl>
                                          <p:spTgt spid="19"/>
                                        </p:tgtEl>
                                      </p:cBhvr>
                                      <p:to x="100000" y="100000"/>
                                    </p:animScale>
                                    <p:animScale>
                                      <p:cBhvr>
                                        <p:cTn id="85" dur="26">
                                          <p:stCondLst>
                                            <p:cond delay="1808"/>
                                          </p:stCondLst>
                                        </p:cTn>
                                        <p:tgtEl>
                                          <p:spTgt spid="19"/>
                                        </p:tgtEl>
                                      </p:cBhvr>
                                      <p:to x="100000" y="95000"/>
                                    </p:animScale>
                                    <p:animScale>
                                      <p:cBhvr>
                                        <p:cTn id="86" dur="166" decel="50000">
                                          <p:stCondLst>
                                            <p:cond delay="1834"/>
                                          </p:stCondLst>
                                        </p:cTn>
                                        <p:tgtEl>
                                          <p:spTgt spid="1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2" grpId="0" build="p"/>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49CE02-B529-1704-4A50-61FF7AF9F6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6C6BBC-5E8C-B160-0CCC-C9378FBAAF99}"/>
              </a:ext>
            </a:extLst>
          </p:cNvPr>
          <p:cNvSpPr>
            <a:spLocks noGrp="1"/>
          </p:cNvSpPr>
          <p:nvPr>
            <p:ph type="title"/>
          </p:nvPr>
        </p:nvSpPr>
        <p:spPr>
          <a:xfrm>
            <a:off x="839676" y="81353"/>
            <a:ext cx="6969913" cy="1469965"/>
          </a:xfrm>
        </p:spPr>
        <p:txBody>
          <a:bodyPr anchor="ctr">
            <a:normAutofit/>
          </a:bodyPr>
          <a:lstStyle/>
          <a:p>
            <a:r>
              <a:rPr lang="en-US" sz="4800" b="1" u="sng" dirty="0"/>
              <a:t>Code Example:</a:t>
            </a:r>
            <a:endParaRPr lang="en-US" sz="4800" b="1" u="sng" dirty="0">
              <a:latin typeface="Franklin Gothic Book" panose="020B0503020102020204" pitchFamily="34" charset="0"/>
              <a:cs typeface="Segoe UI" panose="020B0502040204020203" pitchFamily="34" charset="0"/>
            </a:endParaRPr>
          </a:p>
        </p:txBody>
      </p:sp>
      <p:pic>
        <p:nvPicPr>
          <p:cNvPr id="4" name="Content Placeholder 4" descr="Scales of Justice">
            <a:extLst>
              <a:ext uri="{FF2B5EF4-FFF2-40B4-BE49-F238E27FC236}">
                <a16:creationId xmlns:a16="http://schemas.microsoft.com/office/drawing/2014/main" id="{B588A695-B971-4580-8B8F-627E5357CD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6803" y="5383632"/>
            <a:ext cx="1097280" cy="1097280"/>
          </a:xfrm>
          <a:prstGeom prst="rect">
            <a:avLst/>
          </a:prstGeom>
        </p:spPr>
      </p:pic>
      <p:pic>
        <p:nvPicPr>
          <p:cNvPr id="8" name="Content Placeholder 4">
            <a:extLst>
              <a:ext uri="{FF2B5EF4-FFF2-40B4-BE49-F238E27FC236}">
                <a16:creationId xmlns:a16="http://schemas.microsoft.com/office/drawing/2014/main" id="{AE1F22A9-1AA8-22CE-5FEB-EBA7711E4E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7" name="Picture 6">
            <a:extLst>
              <a:ext uri="{FF2B5EF4-FFF2-40B4-BE49-F238E27FC236}">
                <a16:creationId xmlns:a16="http://schemas.microsoft.com/office/drawing/2014/main" id="{38EBEA33-0E1C-F74D-8020-8F0566186AE2}"/>
              </a:ext>
            </a:extLst>
          </p:cNvPr>
          <p:cNvPicPr>
            <a:picLocks noChangeAspect="1"/>
          </p:cNvPicPr>
          <p:nvPr/>
        </p:nvPicPr>
        <p:blipFill>
          <a:blip r:embed="rId6"/>
          <a:srcRect r="9669"/>
          <a:stretch/>
        </p:blipFill>
        <p:spPr>
          <a:xfrm>
            <a:off x="1941948" y="1337412"/>
            <a:ext cx="7132779" cy="5143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2" name="Content Placeholder 2">
            <a:extLst>
              <a:ext uri="{FF2B5EF4-FFF2-40B4-BE49-F238E27FC236}">
                <a16:creationId xmlns:a16="http://schemas.microsoft.com/office/drawing/2014/main" id="{A3F205A9-1425-86B8-1484-E199D07ABF98}"/>
              </a:ext>
            </a:extLst>
          </p:cNvPr>
          <p:cNvSpPr txBox="1">
            <a:spLocks/>
          </p:cNvSpPr>
          <p:nvPr/>
        </p:nvSpPr>
        <p:spPr>
          <a:xfrm>
            <a:off x="9254094" y="2845724"/>
            <a:ext cx="2785506" cy="308654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 Note: </a:t>
            </a:r>
            <a:r>
              <a:rPr lang="en-US" sz="2000" dirty="0"/>
              <a:t>SVM classifiers </a:t>
            </a:r>
            <a:r>
              <a:rPr lang="en-US" sz="2000" b="1" dirty="0"/>
              <a:t>do not output probabilities</a:t>
            </a:r>
          </a:p>
          <a:p>
            <a:r>
              <a:rPr lang="en-US" sz="2000" b="1" dirty="0"/>
              <a:t>Use </a:t>
            </a:r>
            <a:r>
              <a:rPr lang="en-US" sz="2000" b="1" dirty="0" err="1"/>
              <a:t>decision_function</a:t>
            </a:r>
            <a:r>
              <a:rPr lang="en-US" sz="2000" b="1" dirty="0"/>
              <a:t>() </a:t>
            </a:r>
            <a:r>
              <a:rPr lang="en-US" sz="2000" dirty="0"/>
              <a:t>to get distance from decision boundary.</a:t>
            </a:r>
          </a:p>
        </p:txBody>
      </p:sp>
    </p:spTree>
    <p:extLst>
      <p:ext uri="{BB962C8B-B14F-4D97-AF65-F5344CB8AC3E}">
        <p14:creationId xmlns:p14="http://schemas.microsoft.com/office/powerpoint/2010/main" val="26808386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1000"/>
                                        <p:tgtEl>
                                          <p:spTgt spid="22">
                                            <p:txEl>
                                              <p:pRg st="0" end="0"/>
                                            </p:txEl>
                                          </p:spTgt>
                                        </p:tgtEl>
                                      </p:cBhvr>
                                    </p:animEffect>
                                    <p:anim calcmode="lin" valueType="num">
                                      <p:cBhvr>
                                        <p:cTn id="20"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2">
                                            <p:txEl>
                                              <p:pRg st="1" end="1"/>
                                            </p:txEl>
                                          </p:spTgt>
                                        </p:tgtEl>
                                        <p:attrNameLst>
                                          <p:attrName>style.visibility</p:attrName>
                                        </p:attrNameLst>
                                      </p:cBhvr>
                                      <p:to>
                                        <p:strVal val="visible"/>
                                      </p:to>
                                    </p:set>
                                    <p:animEffect transition="in" filter="fade">
                                      <p:cBhvr>
                                        <p:cTn id="26" dur="1000"/>
                                        <p:tgtEl>
                                          <p:spTgt spid="22">
                                            <p:txEl>
                                              <p:pRg st="1" end="1"/>
                                            </p:txEl>
                                          </p:spTgt>
                                        </p:tgtEl>
                                      </p:cBhvr>
                                    </p:animEffect>
                                    <p:anim calcmode="lin" valueType="num">
                                      <p:cBhvr>
                                        <p:cTn id="27" dur="1000" fill="hold"/>
                                        <p:tgtEl>
                                          <p:spTgt spid="2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FC56BC-A2FA-F4E4-1EB2-E5D6266F1B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254258-74BA-472C-882F-A3F20F68226A}"/>
              </a:ext>
            </a:extLst>
          </p:cNvPr>
          <p:cNvSpPr>
            <a:spLocks noGrp="1"/>
          </p:cNvSpPr>
          <p:nvPr>
            <p:ph type="title"/>
          </p:nvPr>
        </p:nvSpPr>
        <p:spPr>
          <a:xfrm>
            <a:off x="853530" y="233753"/>
            <a:ext cx="9094033" cy="1469965"/>
          </a:xfrm>
        </p:spPr>
        <p:txBody>
          <a:bodyPr anchor="ctr">
            <a:normAutofit/>
          </a:bodyPr>
          <a:lstStyle/>
          <a:p>
            <a:r>
              <a:rPr lang="en-US" sz="4800" b="1" u="sng" dirty="0"/>
              <a:t>Alternative SVM Implementations</a:t>
            </a:r>
            <a:endParaRPr lang="en-US" sz="4800" b="1" u="sng" dirty="0">
              <a:latin typeface="Franklin Gothic Book" panose="020B0503020102020204" pitchFamily="34" charset="0"/>
              <a:cs typeface="Segoe UI" panose="020B0502040204020203" pitchFamily="34" charset="0"/>
            </a:endParaRPr>
          </a:p>
        </p:txBody>
      </p:sp>
      <p:pic>
        <p:nvPicPr>
          <p:cNvPr id="4" name="Content Placeholder 4" descr="Scales of Justice">
            <a:extLst>
              <a:ext uri="{FF2B5EF4-FFF2-40B4-BE49-F238E27FC236}">
                <a16:creationId xmlns:a16="http://schemas.microsoft.com/office/drawing/2014/main" id="{C913BDE6-0CCB-C19F-74E0-8ADD89DE67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6803" y="5383632"/>
            <a:ext cx="1097280" cy="1097280"/>
          </a:xfrm>
          <a:prstGeom prst="rect">
            <a:avLst/>
          </a:prstGeom>
        </p:spPr>
      </p:pic>
      <p:pic>
        <p:nvPicPr>
          <p:cNvPr id="8" name="Content Placeholder 4">
            <a:extLst>
              <a:ext uri="{FF2B5EF4-FFF2-40B4-BE49-F238E27FC236}">
                <a16:creationId xmlns:a16="http://schemas.microsoft.com/office/drawing/2014/main" id="{9B46AE91-02CC-F111-FCEF-E1309E1C9B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graphicFrame>
        <p:nvGraphicFramePr>
          <p:cNvPr id="11" name="Table 10">
            <a:extLst>
              <a:ext uri="{FF2B5EF4-FFF2-40B4-BE49-F238E27FC236}">
                <a16:creationId xmlns:a16="http://schemas.microsoft.com/office/drawing/2014/main" id="{B5AFED63-2220-EED9-122B-665A8B50AC9B}"/>
              </a:ext>
            </a:extLst>
          </p:cNvPr>
          <p:cNvGraphicFramePr>
            <a:graphicFrameLocks noGrp="1"/>
          </p:cNvGraphicFramePr>
          <p:nvPr>
            <p:extLst>
              <p:ext uri="{D42A27DB-BD31-4B8C-83A1-F6EECF244321}">
                <p14:modId xmlns:p14="http://schemas.microsoft.com/office/powerpoint/2010/main" val="1288897311"/>
              </p:ext>
            </p:extLst>
          </p:nvPr>
        </p:nvGraphicFramePr>
        <p:xfrm>
          <a:off x="1842655" y="1592490"/>
          <a:ext cx="8317346" cy="3672236"/>
        </p:xfrm>
        <a:graphic>
          <a:graphicData uri="http://schemas.openxmlformats.org/drawingml/2006/table">
            <a:tbl>
              <a:tblPr firstRow="1" bandRow="1">
                <a:tableStyleId>{00A15C55-8517-42AA-B614-E9B94910E393}</a:tableStyleId>
              </a:tblPr>
              <a:tblGrid>
                <a:gridCol w="4158673">
                  <a:extLst>
                    <a:ext uri="{9D8B030D-6E8A-4147-A177-3AD203B41FA5}">
                      <a16:colId xmlns:a16="http://schemas.microsoft.com/office/drawing/2014/main" val="126216881"/>
                    </a:ext>
                  </a:extLst>
                </a:gridCol>
                <a:gridCol w="4158673">
                  <a:extLst>
                    <a:ext uri="{9D8B030D-6E8A-4147-A177-3AD203B41FA5}">
                      <a16:colId xmlns:a16="http://schemas.microsoft.com/office/drawing/2014/main" val="1195591532"/>
                    </a:ext>
                  </a:extLst>
                </a:gridCol>
              </a:tblGrid>
              <a:tr h="918059">
                <a:tc>
                  <a:txBody>
                    <a:bodyPr/>
                    <a:lstStyle/>
                    <a:p>
                      <a:r>
                        <a:rPr lang="en-US" dirty="0">
                          <a:solidFill>
                            <a:sysClr val="windowText" lastClr="000000"/>
                          </a:solidFill>
                        </a:rPr>
                        <a:t>Classifier</a:t>
                      </a:r>
                    </a:p>
                  </a:txBody>
                  <a:tcPr anchor="ctr"/>
                </a:tc>
                <a:tc>
                  <a:txBody>
                    <a:bodyPr/>
                    <a:lstStyle/>
                    <a:p>
                      <a:r>
                        <a:rPr lang="en-US" dirty="0">
                          <a:solidFill>
                            <a:sysClr val="windowText" lastClr="000000"/>
                          </a:solidFill>
                        </a:rPr>
                        <a:t>Notes</a:t>
                      </a:r>
                    </a:p>
                  </a:txBody>
                  <a:tcPr anchor="ctr"/>
                </a:tc>
                <a:extLst>
                  <a:ext uri="{0D108BD9-81ED-4DB2-BD59-A6C34878D82A}">
                    <a16:rowId xmlns:a16="http://schemas.microsoft.com/office/drawing/2014/main" val="3348880342"/>
                  </a:ext>
                </a:extLst>
              </a:tr>
              <a:tr h="918059">
                <a:tc>
                  <a:txBody>
                    <a:bodyPr/>
                    <a:lstStyle/>
                    <a:p>
                      <a:r>
                        <a:rPr lang="en-US"/>
                        <a:t>LinearSVC</a:t>
                      </a:r>
                    </a:p>
                  </a:txBody>
                  <a:tcPr anchor="ctr"/>
                </a:tc>
                <a:tc>
                  <a:txBody>
                    <a:bodyPr/>
                    <a:lstStyle/>
                    <a:p>
                      <a:r>
                        <a:rPr lang="en-US" dirty="0"/>
                        <a:t>Fast, recommended for large datasets</a:t>
                      </a:r>
                    </a:p>
                  </a:txBody>
                  <a:tcPr anchor="ctr"/>
                </a:tc>
                <a:extLst>
                  <a:ext uri="{0D108BD9-81ED-4DB2-BD59-A6C34878D82A}">
                    <a16:rowId xmlns:a16="http://schemas.microsoft.com/office/drawing/2014/main" val="4280150421"/>
                  </a:ext>
                </a:extLst>
              </a:tr>
              <a:tr h="918059">
                <a:tc>
                  <a:txBody>
                    <a:bodyPr/>
                    <a:lstStyle/>
                    <a:p>
                      <a:r>
                        <a:rPr lang="en-US" dirty="0"/>
                        <a:t>SVC(kernel="linear")</a:t>
                      </a:r>
                    </a:p>
                  </a:txBody>
                  <a:tcPr anchor="ctr"/>
                </a:tc>
                <a:tc>
                  <a:txBody>
                    <a:bodyPr/>
                    <a:lstStyle/>
                    <a:p>
                      <a:r>
                        <a:rPr lang="en-US"/>
                        <a:t>Slower, but supports probability outputs with probability=True</a:t>
                      </a:r>
                    </a:p>
                  </a:txBody>
                  <a:tcPr anchor="ctr"/>
                </a:tc>
                <a:extLst>
                  <a:ext uri="{0D108BD9-81ED-4DB2-BD59-A6C34878D82A}">
                    <a16:rowId xmlns:a16="http://schemas.microsoft.com/office/drawing/2014/main" val="1421433090"/>
                  </a:ext>
                </a:extLst>
              </a:tr>
              <a:tr h="918059">
                <a:tc>
                  <a:txBody>
                    <a:bodyPr/>
                    <a:lstStyle/>
                    <a:p>
                      <a:r>
                        <a:rPr lang="en-US"/>
                        <a:t>SGDClassifier</a:t>
                      </a:r>
                    </a:p>
                  </a:txBody>
                  <a:tcPr anchor="ctr"/>
                </a:tc>
                <a:tc>
                  <a:txBody>
                    <a:bodyPr/>
                    <a:lstStyle/>
                    <a:p>
                      <a:r>
                        <a:rPr lang="en-US" dirty="0"/>
                        <a:t>Good for </a:t>
                      </a:r>
                      <a:r>
                        <a:rPr lang="en-US" b="1" dirty="0"/>
                        <a:t>online learning</a:t>
                      </a:r>
                      <a:r>
                        <a:rPr lang="en-US" dirty="0"/>
                        <a:t> or </a:t>
                      </a:r>
                      <a:r>
                        <a:rPr lang="en-US" b="1" dirty="0"/>
                        <a:t>huge datasets</a:t>
                      </a:r>
                      <a:endParaRPr lang="en-US" dirty="0"/>
                    </a:p>
                  </a:txBody>
                  <a:tcPr anchor="ctr"/>
                </a:tc>
                <a:extLst>
                  <a:ext uri="{0D108BD9-81ED-4DB2-BD59-A6C34878D82A}">
                    <a16:rowId xmlns:a16="http://schemas.microsoft.com/office/drawing/2014/main" val="2070551395"/>
                  </a:ext>
                </a:extLst>
              </a:tr>
            </a:tbl>
          </a:graphicData>
        </a:graphic>
      </p:graphicFrame>
    </p:spTree>
    <p:extLst>
      <p:ext uri="{BB962C8B-B14F-4D97-AF65-F5344CB8AC3E}">
        <p14:creationId xmlns:p14="http://schemas.microsoft.com/office/powerpoint/2010/main" val="20175169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1931AF-D1B2-BA41-8EF5-42C2EF7FBA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E2C7FA-1A3F-C870-4ABA-E935B088946E}"/>
              </a:ext>
            </a:extLst>
          </p:cNvPr>
          <p:cNvSpPr>
            <a:spLocks noGrp="1"/>
          </p:cNvSpPr>
          <p:nvPr>
            <p:ph type="title"/>
          </p:nvPr>
        </p:nvSpPr>
        <p:spPr>
          <a:xfrm>
            <a:off x="853530" y="233753"/>
            <a:ext cx="9094033" cy="1469965"/>
          </a:xfrm>
        </p:spPr>
        <p:txBody>
          <a:bodyPr anchor="ctr">
            <a:normAutofit/>
          </a:bodyPr>
          <a:lstStyle/>
          <a:p>
            <a:r>
              <a:rPr lang="en-US" sz="4800" b="1" u="sng" dirty="0"/>
              <a:t>Practical Tips &amp; Reminders</a:t>
            </a:r>
            <a:endParaRPr lang="en-US" sz="4800" b="1" u="sng" dirty="0">
              <a:latin typeface="Franklin Gothic Book" panose="020B0503020102020204" pitchFamily="34" charset="0"/>
              <a:cs typeface="Segoe UI" panose="020B0502040204020203" pitchFamily="34" charset="0"/>
            </a:endParaRPr>
          </a:p>
        </p:txBody>
      </p:sp>
      <p:pic>
        <p:nvPicPr>
          <p:cNvPr id="4" name="Content Placeholder 4" descr="Scales of Justice">
            <a:extLst>
              <a:ext uri="{FF2B5EF4-FFF2-40B4-BE49-F238E27FC236}">
                <a16:creationId xmlns:a16="http://schemas.microsoft.com/office/drawing/2014/main" id="{A767F1BC-BA9E-7E16-CC35-9417F5C372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6803" y="5383632"/>
            <a:ext cx="1097280" cy="1097280"/>
          </a:xfrm>
          <a:prstGeom prst="rect">
            <a:avLst/>
          </a:prstGeom>
        </p:spPr>
      </p:pic>
      <p:pic>
        <p:nvPicPr>
          <p:cNvPr id="8" name="Content Placeholder 4">
            <a:extLst>
              <a:ext uri="{FF2B5EF4-FFF2-40B4-BE49-F238E27FC236}">
                <a16:creationId xmlns:a16="http://schemas.microsoft.com/office/drawing/2014/main" id="{AE95E6C5-DA7C-7D72-2A16-0212FA8C4A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TextBox 5">
            <a:extLst>
              <a:ext uri="{FF2B5EF4-FFF2-40B4-BE49-F238E27FC236}">
                <a16:creationId xmlns:a16="http://schemas.microsoft.com/office/drawing/2014/main" id="{57AD2B7A-8FF0-38CB-B3E0-BA22DE027B8A}"/>
              </a:ext>
            </a:extLst>
          </p:cNvPr>
          <p:cNvSpPr txBox="1"/>
          <p:nvPr/>
        </p:nvSpPr>
        <p:spPr>
          <a:xfrm>
            <a:off x="1253109" y="1773960"/>
            <a:ext cx="8594922" cy="3539430"/>
          </a:xfrm>
          <a:prstGeom prst="rect">
            <a:avLst/>
          </a:prstGeom>
          <a:noFill/>
        </p:spPr>
        <p:txBody>
          <a:bodyPr wrap="square">
            <a:spAutoFit/>
          </a:bodyPr>
          <a:lstStyle/>
          <a:p>
            <a:r>
              <a:rPr lang="en-US" sz="3200" dirty="0"/>
              <a:t>✅ Use </a:t>
            </a:r>
            <a:r>
              <a:rPr lang="en-US" sz="3200" dirty="0" err="1"/>
              <a:t>StandardScaler</a:t>
            </a:r>
            <a:r>
              <a:rPr lang="en-US" sz="3200" dirty="0"/>
              <a:t> to center and scale data</a:t>
            </a:r>
          </a:p>
          <a:p>
            <a:endParaRPr lang="en-US" sz="3200" dirty="0"/>
          </a:p>
          <a:p>
            <a:r>
              <a:rPr lang="en-US" sz="3200" dirty="0"/>
              <a:t>✅ Set loss="hinge" in </a:t>
            </a:r>
            <a:r>
              <a:rPr lang="en-US" sz="3200" dirty="0" err="1"/>
              <a:t>LinearSVC</a:t>
            </a:r>
            <a:endParaRPr lang="en-US" sz="3200" dirty="0"/>
          </a:p>
          <a:p>
            <a:endParaRPr lang="en-US" sz="3200" dirty="0"/>
          </a:p>
          <a:p>
            <a:r>
              <a:rPr lang="en-US" sz="3200" dirty="0"/>
              <a:t>✅ Set dual=False if features &gt; training examples</a:t>
            </a:r>
          </a:p>
          <a:p>
            <a:endParaRPr lang="en-US" sz="3200" dirty="0"/>
          </a:p>
          <a:p>
            <a:r>
              <a:rPr lang="en-US" sz="3200" dirty="0"/>
              <a:t>✅ Tune C for regularization and margin control</a:t>
            </a:r>
          </a:p>
        </p:txBody>
      </p:sp>
    </p:spTree>
    <p:extLst>
      <p:ext uri="{BB962C8B-B14F-4D97-AF65-F5344CB8AC3E}">
        <p14:creationId xmlns:p14="http://schemas.microsoft.com/office/powerpoint/2010/main" val="7907572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1000"/>
                                        <p:tgtEl>
                                          <p:spTgt spid="6">
                                            <p:txEl>
                                              <p:pRg st="4" end="4"/>
                                            </p:txEl>
                                          </p:spTgt>
                                        </p:tgtEl>
                                      </p:cBhvr>
                                    </p:animEffect>
                                    <p:anim calcmode="lin" valueType="num">
                                      <p:cBhvr>
                                        <p:cTn id="2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1000"/>
                                        <p:tgtEl>
                                          <p:spTgt spid="6">
                                            <p:txEl>
                                              <p:pRg st="6" end="6"/>
                                            </p:txEl>
                                          </p:spTgt>
                                        </p:tgtEl>
                                      </p:cBhvr>
                                    </p:animEffect>
                                    <p:anim calcmode="lin" valueType="num">
                                      <p:cBhvr>
                                        <p:cTn id="32"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advAuto="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405798" y="255618"/>
            <a:ext cx="6540422" cy="1469965"/>
          </a:xfrm>
        </p:spPr>
        <p:txBody>
          <a:bodyPr anchor="ctr">
            <a:normAutofit/>
          </a:bodyPr>
          <a:lstStyle/>
          <a:p>
            <a:r>
              <a:rPr lang="en-US" b="1" u="sng" dirty="0"/>
              <a:t>Nonlinear SVM Classification</a:t>
            </a:r>
            <a:endParaRPr lang="en-US" b="1" u="sng" dirty="0">
              <a:latin typeface="Franklin Gothic Book" panose="020B0503020102020204"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5059755"/>
            <a:ext cx="1419015" cy="1419015"/>
          </a:xfrm>
          <a:prstGeom prst="rect">
            <a:avLst/>
          </a:prstGeom>
        </p:spPr>
      </p:pic>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1405798" y="1587036"/>
            <a:ext cx="8433436" cy="4121035"/>
          </a:xfrm>
        </p:spPr>
        <p:txBody>
          <a:bodyPr vert="horz" lIns="91440" tIns="45720" rIns="91440" bIns="45720" rtlCol="0" anchor="t">
            <a:noAutofit/>
          </a:bodyPr>
          <a:lstStyle/>
          <a:p>
            <a:r>
              <a:rPr lang="en-US" dirty="0">
                <a:latin typeface="Segoe UI" panose="020B0502040204020203" pitchFamily="34" charset="0"/>
                <a:cs typeface="Segoe UI" panose="020B0502040204020203" pitchFamily="34" charset="0"/>
              </a:rPr>
              <a:t>Many real-world datasets are not linearly separable.</a:t>
            </a:r>
          </a:p>
          <a:p>
            <a:r>
              <a:rPr lang="en-US" dirty="0">
                <a:latin typeface="Segoe UI" panose="020B0502040204020203" pitchFamily="34" charset="0"/>
                <a:cs typeface="Segoe UI" panose="020B0502040204020203" pitchFamily="34" charset="0"/>
              </a:rPr>
              <a:t>Linear SVMs struggle with complex data distributions.</a:t>
            </a:r>
          </a:p>
          <a:p>
            <a:r>
              <a:rPr lang="en-US" dirty="0">
                <a:latin typeface="Segoe UI" panose="020B0502040204020203" pitchFamily="34" charset="0"/>
                <a:cs typeface="Segoe UI" panose="020B0502040204020203" pitchFamily="34" charset="0"/>
              </a:rPr>
              <a:t>We need a way to transform data for linear separation.</a:t>
            </a:r>
          </a:p>
          <a:p>
            <a:r>
              <a:rPr lang="en-US" dirty="0"/>
              <a:t>One approach to handling nonlinear datasets is to add more features, such as polynomial features (as you did in Chapter 4)</a:t>
            </a:r>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E9A731-EDF9-8F5E-0EC0-C636229A88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65244B-E958-6059-AC2A-352094298188}"/>
              </a:ext>
            </a:extLst>
          </p:cNvPr>
          <p:cNvSpPr>
            <a:spLocks noGrp="1"/>
          </p:cNvSpPr>
          <p:nvPr>
            <p:ph type="title"/>
          </p:nvPr>
        </p:nvSpPr>
        <p:spPr>
          <a:xfrm>
            <a:off x="1405798" y="255618"/>
            <a:ext cx="6540422" cy="1469965"/>
          </a:xfrm>
        </p:spPr>
        <p:txBody>
          <a:bodyPr anchor="ctr">
            <a:normAutofit/>
          </a:bodyPr>
          <a:lstStyle/>
          <a:p>
            <a:r>
              <a:rPr lang="en-US" b="1" u="sng" dirty="0"/>
              <a:t>Nonlinear SVM Classification</a:t>
            </a:r>
            <a:endParaRPr lang="en-US" b="1" u="sng" dirty="0">
              <a:latin typeface="Franklin Gothic Book" panose="020B0503020102020204"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CF6A0E61-6227-02AB-DEFF-7DEA84AE69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6417" y="5041668"/>
            <a:ext cx="1419015" cy="1419015"/>
          </a:xfrm>
          <a:prstGeom prst="rect">
            <a:avLst/>
          </a:prstGeom>
        </p:spPr>
      </p:pic>
      <p:sp>
        <p:nvSpPr>
          <p:cNvPr id="3" name="Content Placeholder 2">
            <a:extLst>
              <a:ext uri="{FF2B5EF4-FFF2-40B4-BE49-F238E27FC236}">
                <a16:creationId xmlns:a16="http://schemas.microsoft.com/office/drawing/2014/main" id="{FEE5C2C4-44C0-B470-8ECE-978A55459A75}"/>
              </a:ext>
            </a:extLst>
          </p:cNvPr>
          <p:cNvSpPr>
            <a:spLocks noGrp="1"/>
          </p:cNvSpPr>
          <p:nvPr>
            <p:ph idx="1"/>
          </p:nvPr>
        </p:nvSpPr>
        <p:spPr>
          <a:xfrm>
            <a:off x="584571" y="1578044"/>
            <a:ext cx="6540422" cy="1003762"/>
          </a:xfrm>
        </p:spPr>
        <p:txBody>
          <a:bodyPr vert="horz" lIns="91440" tIns="45720" rIns="91440" bIns="45720" rtlCol="0" anchor="t">
            <a:noAutofit/>
          </a:bodyPr>
          <a:lstStyle/>
          <a:p>
            <a:pPr marL="0" indent="0">
              <a:buNone/>
            </a:pPr>
            <a:r>
              <a:rPr lang="en-US" sz="2400" b="1" dirty="0"/>
              <a:t>Left: </a:t>
            </a:r>
            <a:r>
              <a:rPr lang="en-US" sz="2400" dirty="0"/>
              <a:t>it represents a simple dataset with just one feature, x1 . This dataset is not linearly separable</a:t>
            </a:r>
            <a:endParaRPr lang="en-US" sz="24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220B8633-002E-142E-8141-B626443EAE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6" name="Picture 5">
            <a:extLst>
              <a:ext uri="{FF2B5EF4-FFF2-40B4-BE49-F238E27FC236}">
                <a16:creationId xmlns:a16="http://schemas.microsoft.com/office/drawing/2014/main" id="{04F78FCD-3D88-398B-D708-F55ACB457E2C}"/>
              </a:ext>
            </a:extLst>
          </p:cNvPr>
          <p:cNvPicPr>
            <a:picLocks noChangeAspect="1"/>
          </p:cNvPicPr>
          <p:nvPr/>
        </p:nvPicPr>
        <p:blipFill>
          <a:blip r:embed="rId6"/>
          <a:stretch>
            <a:fillRect/>
          </a:stretch>
        </p:blipFill>
        <p:spPr>
          <a:xfrm>
            <a:off x="2875482" y="2448125"/>
            <a:ext cx="6916505" cy="2912213"/>
          </a:xfrm>
          <a:prstGeom prst="rect">
            <a:avLst/>
          </a:prstGeom>
        </p:spPr>
      </p:pic>
      <p:sp>
        <p:nvSpPr>
          <p:cNvPr id="7" name="Content Placeholder 2">
            <a:extLst>
              <a:ext uri="{FF2B5EF4-FFF2-40B4-BE49-F238E27FC236}">
                <a16:creationId xmlns:a16="http://schemas.microsoft.com/office/drawing/2014/main" id="{C8A75BBB-6DC7-A0C0-7CA2-B1FBC90519CB}"/>
              </a:ext>
            </a:extLst>
          </p:cNvPr>
          <p:cNvSpPr txBox="1">
            <a:spLocks/>
          </p:cNvSpPr>
          <p:nvPr/>
        </p:nvSpPr>
        <p:spPr>
          <a:xfrm>
            <a:off x="6442364" y="5598620"/>
            <a:ext cx="5055117" cy="100376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Right: </a:t>
            </a:r>
            <a:r>
              <a:rPr lang="en-US" sz="2400" dirty="0"/>
              <a:t>if you add a second feature x2 = (x1 )2, the resulting 2D dataset is perfectly linearly separable</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60144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fade">
                                      <p:cBhvr>
                                        <p:cTn id="26" dur="1000"/>
                                        <p:tgtEl>
                                          <p:spTgt spid="7">
                                            <p:txEl>
                                              <p:pRg st="0" end="0"/>
                                            </p:txEl>
                                          </p:spTgt>
                                        </p:tgtEl>
                                      </p:cBhvr>
                                    </p:animEffect>
                                    <p:anim calcmode="lin" valueType="num">
                                      <p:cBhvr>
                                        <p:cTn id="27"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2D713D-06BF-6E00-B653-D55C62947A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AAD89B-C618-FD2C-0F92-766F1B149CF0}"/>
              </a:ext>
            </a:extLst>
          </p:cNvPr>
          <p:cNvSpPr>
            <a:spLocks noGrp="1"/>
          </p:cNvSpPr>
          <p:nvPr>
            <p:ph type="title"/>
          </p:nvPr>
        </p:nvSpPr>
        <p:spPr>
          <a:xfrm>
            <a:off x="1405798" y="255618"/>
            <a:ext cx="6540422" cy="1469965"/>
          </a:xfrm>
        </p:spPr>
        <p:txBody>
          <a:bodyPr anchor="ctr">
            <a:normAutofit/>
          </a:bodyPr>
          <a:lstStyle/>
          <a:p>
            <a:r>
              <a:rPr lang="en-US" b="1" u="sng" dirty="0"/>
              <a:t>Nonlinear SVM Classification</a:t>
            </a:r>
            <a:endParaRPr lang="en-US" b="1" u="sng" dirty="0">
              <a:latin typeface="Franklin Gothic Book" panose="020B0503020102020204"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133B9AC8-9011-4A54-EC89-8252DAD052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72" y="4833850"/>
            <a:ext cx="1419015" cy="1419015"/>
          </a:xfrm>
          <a:prstGeom prst="rect">
            <a:avLst/>
          </a:prstGeom>
        </p:spPr>
      </p:pic>
      <p:sp>
        <p:nvSpPr>
          <p:cNvPr id="3" name="Content Placeholder 2">
            <a:extLst>
              <a:ext uri="{FF2B5EF4-FFF2-40B4-BE49-F238E27FC236}">
                <a16:creationId xmlns:a16="http://schemas.microsoft.com/office/drawing/2014/main" id="{23010127-C836-6EAF-F736-F7F80B3CEE46}"/>
              </a:ext>
            </a:extLst>
          </p:cNvPr>
          <p:cNvSpPr>
            <a:spLocks noGrp="1"/>
          </p:cNvSpPr>
          <p:nvPr>
            <p:ph idx="1"/>
          </p:nvPr>
        </p:nvSpPr>
        <p:spPr>
          <a:xfrm>
            <a:off x="1405798" y="1784421"/>
            <a:ext cx="6540422" cy="3466452"/>
          </a:xfrm>
        </p:spPr>
        <p:txBody>
          <a:bodyPr vert="horz" lIns="91440" tIns="45720" rIns="91440" bIns="45720" rtlCol="0" anchor="t">
            <a:noAutofit/>
          </a:bodyPr>
          <a:lstStyle/>
          <a:p>
            <a:pPr marL="0" indent="0">
              <a:buNone/>
            </a:pPr>
            <a:r>
              <a:rPr lang="en-US" sz="2400" b="1" dirty="0"/>
              <a:t>Adding Polynomial Features:</a:t>
            </a:r>
          </a:p>
          <a:p>
            <a:pPr marL="0" indent="0">
              <a:buNone/>
            </a:pPr>
            <a:r>
              <a:rPr lang="en-US" sz="2400" b="1" dirty="0"/>
              <a:t>Example:</a:t>
            </a:r>
            <a:r>
              <a:rPr lang="en-US" sz="2400" dirty="0"/>
              <a:t>1D feature x1 → Not separable.</a:t>
            </a:r>
          </a:p>
          <a:p>
            <a:pPr marL="0" indent="0">
              <a:buNone/>
            </a:pPr>
            <a:r>
              <a:rPr lang="en-US" sz="2400" dirty="0"/>
              <a:t>Add x2 = (x1)^2 → Becomes separable in 2D</a:t>
            </a:r>
            <a:r>
              <a:rPr lang="en-US" sz="2400" b="1" dirty="0"/>
              <a:t>.</a:t>
            </a:r>
          </a:p>
          <a:p>
            <a:pPr marL="0" indent="0">
              <a:buNone/>
            </a:pPr>
            <a:r>
              <a:rPr lang="en-US" sz="2400" b="1" dirty="0"/>
              <a:t>Technique:</a:t>
            </a:r>
          </a:p>
          <a:p>
            <a:pPr marL="0" indent="0">
              <a:buNone/>
            </a:pPr>
            <a:r>
              <a:rPr lang="en-US" sz="2400" dirty="0"/>
              <a:t>Use Polynomial Features to expand the feature space.</a:t>
            </a:r>
          </a:p>
          <a:p>
            <a:pPr marL="0" indent="0">
              <a:buNone/>
            </a:pPr>
            <a:r>
              <a:rPr lang="en-US" sz="2400" dirty="0"/>
              <a:t>Combine with Standard Scaler and Linear SVC.</a:t>
            </a:r>
            <a:endParaRPr lang="en-US" sz="24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CD63A2DB-64CA-50F6-7252-0DAF65A41D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1951163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565537-9AB1-7724-E19A-87F4C1EC05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807FEC-DD59-1B4D-EFBB-DE2D751848C5}"/>
              </a:ext>
            </a:extLst>
          </p:cNvPr>
          <p:cNvSpPr>
            <a:spLocks noGrp="1"/>
          </p:cNvSpPr>
          <p:nvPr>
            <p:ph type="title"/>
          </p:nvPr>
        </p:nvSpPr>
        <p:spPr>
          <a:xfrm>
            <a:off x="1405798" y="255618"/>
            <a:ext cx="6540422" cy="1469965"/>
          </a:xfrm>
        </p:spPr>
        <p:txBody>
          <a:bodyPr anchor="ctr">
            <a:normAutofit/>
          </a:bodyPr>
          <a:lstStyle/>
          <a:p>
            <a:r>
              <a:rPr lang="en-US" b="1" u="sng" dirty="0"/>
              <a:t>Nonlinear SVM Classification</a:t>
            </a:r>
            <a:endParaRPr lang="en-US" b="1" u="sng" dirty="0">
              <a:latin typeface="Franklin Gothic Book" panose="020B0503020102020204"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21004B35-2B67-1030-AE82-6E1A61EBC5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0554" y="5132418"/>
            <a:ext cx="1419015" cy="1419015"/>
          </a:xfrm>
          <a:prstGeom prst="rect">
            <a:avLst/>
          </a:prstGeom>
        </p:spPr>
      </p:pic>
      <p:sp>
        <p:nvSpPr>
          <p:cNvPr id="3" name="Content Placeholder 2">
            <a:extLst>
              <a:ext uri="{FF2B5EF4-FFF2-40B4-BE49-F238E27FC236}">
                <a16:creationId xmlns:a16="http://schemas.microsoft.com/office/drawing/2014/main" id="{1BF4D0B9-1961-0A5A-A668-96DD599B08C8}"/>
              </a:ext>
            </a:extLst>
          </p:cNvPr>
          <p:cNvSpPr>
            <a:spLocks noGrp="1"/>
          </p:cNvSpPr>
          <p:nvPr>
            <p:ph idx="1"/>
          </p:nvPr>
        </p:nvSpPr>
        <p:spPr>
          <a:xfrm>
            <a:off x="1405798" y="1784421"/>
            <a:ext cx="6540422" cy="3466452"/>
          </a:xfrm>
        </p:spPr>
        <p:txBody>
          <a:bodyPr vert="horz" lIns="91440" tIns="45720" rIns="91440" bIns="45720" rtlCol="0" anchor="t">
            <a:noAutofit/>
          </a:bodyPr>
          <a:lstStyle/>
          <a:p>
            <a:pPr marL="0" indent="0">
              <a:buNone/>
            </a:pPr>
            <a:r>
              <a:rPr lang="en-US" sz="2400" b="1" dirty="0"/>
              <a:t>Adding Polynomial Features:</a:t>
            </a:r>
          </a:p>
          <a:p>
            <a:pPr marL="0" indent="0">
              <a:buNone/>
            </a:pPr>
            <a:endParaRPr lang="en-US" sz="24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E1A619A2-63BD-F625-9DF9-FB1A687DCB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6" name="Picture 5">
            <a:extLst>
              <a:ext uri="{FF2B5EF4-FFF2-40B4-BE49-F238E27FC236}">
                <a16:creationId xmlns:a16="http://schemas.microsoft.com/office/drawing/2014/main" id="{2E445A2C-5655-4DF8-6CAA-E802AEAE5907}"/>
              </a:ext>
            </a:extLst>
          </p:cNvPr>
          <p:cNvPicPr>
            <a:picLocks noChangeAspect="1"/>
          </p:cNvPicPr>
          <p:nvPr/>
        </p:nvPicPr>
        <p:blipFill>
          <a:blip r:embed="rId6"/>
          <a:stretch>
            <a:fillRect/>
          </a:stretch>
        </p:blipFill>
        <p:spPr>
          <a:xfrm>
            <a:off x="1405798" y="2323946"/>
            <a:ext cx="5559701" cy="2985765"/>
          </a:xfrm>
          <a:prstGeom prst="rect">
            <a:avLst/>
          </a:prstGeom>
        </p:spPr>
      </p:pic>
      <p:pic>
        <p:nvPicPr>
          <p:cNvPr id="9" name="Picture 8">
            <a:extLst>
              <a:ext uri="{FF2B5EF4-FFF2-40B4-BE49-F238E27FC236}">
                <a16:creationId xmlns:a16="http://schemas.microsoft.com/office/drawing/2014/main" id="{81BDFC9A-7508-D8EE-2D6C-D75805D3B182}"/>
              </a:ext>
            </a:extLst>
          </p:cNvPr>
          <p:cNvPicPr>
            <a:picLocks noChangeAspect="1"/>
          </p:cNvPicPr>
          <p:nvPr/>
        </p:nvPicPr>
        <p:blipFill>
          <a:blip r:embed="rId7"/>
          <a:stretch>
            <a:fillRect/>
          </a:stretch>
        </p:blipFill>
        <p:spPr>
          <a:xfrm>
            <a:off x="6826099" y="2143857"/>
            <a:ext cx="5079431" cy="2524477"/>
          </a:xfrm>
          <a:prstGeom prst="rect">
            <a:avLst/>
          </a:prstGeom>
        </p:spPr>
      </p:pic>
    </p:spTree>
    <p:extLst>
      <p:ext uri="{BB962C8B-B14F-4D97-AF65-F5344CB8AC3E}">
        <p14:creationId xmlns:p14="http://schemas.microsoft.com/office/powerpoint/2010/main" val="34565333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21EE1B-3FA1-E040-3833-ADF7C818CA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A21EB9-3A0A-D44B-56B2-064A97A17450}"/>
              </a:ext>
            </a:extLst>
          </p:cNvPr>
          <p:cNvSpPr>
            <a:spLocks noGrp="1"/>
          </p:cNvSpPr>
          <p:nvPr>
            <p:ph type="title"/>
          </p:nvPr>
        </p:nvSpPr>
        <p:spPr>
          <a:xfrm>
            <a:off x="1405798" y="255618"/>
            <a:ext cx="6540422" cy="1469965"/>
          </a:xfrm>
        </p:spPr>
        <p:txBody>
          <a:bodyPr anchor="ctr">
            <a:normAutofit/>
          </a:bodyPr>
          <a:lstStyle/>
          <a:p>
            <a:r>
              <a:rPr lang="en-US" b="1" u="sng" dirty="0"/>
              <a:t>Polynomial Kernel</a:t>
            </a:r>
            <a:endParaRPr lang="en-US" b="1" u="sng" dirty="0">
              <a:latin typeface="Franklin Gothic Book" panose="020B0503020102020204"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E2EE1B26-D215-2370-3D4E-8008E6CF7E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0554" y="5132418"/>
            <a:ext cx="1419015" cy="1419015"/>
          </a:xfrm>
          <a:prstGeom prst="rect">
            <a:avLst/>
          </a:prstGeom>
        </p:spPr>
      </p:pic>
      <p:sp>
        <p:nvSpPr>
          <p:cNvPr id="3" name="Content Placeholder 2">
            <a:extLst>
              <a:ext uri="{FF2B5EF4-FFF2-40B4-BE49-F238E27FC236}">
                <a16:creationId xmlns:a16="http://schemas.microsoft.com/office/drawing/2014/main" id="{1E9EF01D-F5E2-749A-750D-1828657ACC50}"/>
              </a:ext>
            </a:extLst>
          </p:cNvPr>
          <p:cNvSpPr>
            <a:spLocks noGrp="1"/>
          </p:cNvSpPr>
          <p:nvPr>
            <p:ph idx="1"/>
          </p:nvPr>
        </p:nvSpPr>
        <p:spPr>
          <a:xfrm>
            <a:off x="1405798" y="1632021"/>
            <a:ext cx="6540422" cy="3466452"/>
          </a:xfrm>
        </p:spPr>
        <p:txBody>
          <a:bodyPr vert="horz" lIns="91440" tIns="45720" rIns="91440" bIns="45720" rtlCol="0" anchor="t">
            <a:noAutofit/>
          </a:bodyPr>
          <a:lstStyle/>
          <a:p>
            <a:pPr marL="0" indent="0">
              <a:buNone/>
            </a:pPr>
            <a:r>
              <a:rPr lang="en-US" sz="2400" dirty="0"/>
              <a:t>Adding polynomial features can be inefficient.</a:t>
            </a:r>
          </a:p>
          <a:p>
            <a:pPr marL="0" indent="0">
              <a:buNone/>
            </a:pPr>
            <a:r>
              <a:rPr lang="en-US" sz="2400" dirty="0"/>
              <a:t>The</a:t>
            </a:r>
            <a:r>
              <a:rPr lang="en-US" sz="2400" b="1" dirty="0"/>
              <a:t> kernel trick </a:t>
            </a:r>
            <a:r>
              <a:rPr lang="en-US" sz="2400" dirty="0"/>
              <a:t>computes high-dimensional feature space without explicitly adding features</a:t>
            </a:r>
            <a:r>
              <a:rPr lang="en-US" sz="2400" b="1" dirty="0"/>
              <a:t>.</a:t>
            </a:r>
          </a:p>
          <a:p>
            <a:pPr marL="0" indent="0">
              <a:buNone/>
            </a:pPr>
            <a:r>
              <a:rPr lang="en-US" sz="2400" b="1" dirty="0"/>
              <a:t>SVC(kernel="poly", degree=3) does this efficiently.</a:t>
            </a:r>
            <a:endParaRPr lang="en-US" sz="24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9BE17048-5C07-A26C-EC6A-AF1999CFD15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10" name="Picture 9">
            <a:extLst>
              <a:ext uri="{FF2B5EF4-FFF2-40B4-BE49-F238E27FC236}">
                <a16:creationId xmlns:a16="http://schemas.microsoft.com/office/drawing/2014/main" id="{0BAF7EFA-25E3-2078-AE1F-9FB672785FD0}"/>
              </a:ext>
            </a:extLst>
          </p:cNvPr>
          <p:cNvPicPr>
            <a:picLocks noChangeAspect="1"/>
          </p:cNvPicPr>
          <p:nvPr/>
        </p:nvPicPr>
        <p:blipFill>
          <a:blip r:embed="rId6"/>
          <a:stretch>
            <a:fillRect/>
          </a:stretch>
        </p:blipFill>
        <p:spPr>
          <a:xfrm>
            <a:off x="1196327" y="3365247"/>
            <a:ext cx="8169064" cy="1860732"/>
          </a:xfrm>
          <a:prstGeom prst="rect">
            <a:avLst/>
          </a:prstGeom>
        </p:spPr>
      </p:pic>
      <p:sp>
        <p:nvSpPr>
          <p:cNvPr id="11" name="Content Placeholder 2">
            <a:extLst>
              <a:ext uri="{FF2B5EF4-FFF2-40B4-BE49-F238E27FC236}">
                <a16:creationId xmlns:a16="http://schemas.microsoft.com/office/drawing/2014/main" id="{FC584F37-311E-3427-AE86-9E8659DA1A20}"/>
              </a:ext>
            </a:extLst>
          </p:cNvPr>
          <p:cNvSpPr txBox="1">
            <a:spLocks/>
          </p:cNvSpPr>
          <p:nvPr/>
        </p:nvSpPr>
        <p:spPr>
          <a:xfrm>
            <a:off x="1790989" y="5650794"/>
            <a:ext cx="6540422" cy="90924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400" dirty="0"/>
              <a:t>Works similarly to added features but faster and scalable.</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036617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A4A000-617D-6B47-F996-6E125F298B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3C3C88-AF44-C351-2051-49BB18FEE505}"/>
              </a:ext>
            </a:extLst>
          </p:cNvPr>
          <p:cNvSpPr>
            <a:spLocks noGrp="1"/>
          </p:cNvSpPr>
          <p:nvPr>
            <p:ph type="title"/>
          </p:nvPr>
        </p:nvSpPr>
        <p:spPr>
          <a:xfrm>
            <a:off x="1405798" y="255618"/>
            <a:ext cx="6540422" cy="1469965"/>
          </a:xfrm>
        </p:spPr>
        <p:txBody>
          <a:bodyPr anchor="ctr">
            <a:normAutofit/>
          </a:bodyPr>
          <a:lstStyle/>
          <a:p>
            <a:r>
              <a:rPr lang="en-US" b="1" u="sng" dirty="0"/>
              <a:t>Polynomial Kernel</a:t>
            </a:r>
            <a:endParaRPr lang="en-US" b="1" u="sng" dirty="0">
              <a:latin typeface="Franklin Gothic Book" panose="020B0503020102020204"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B689127E-66CC-9181-619C-63D5F85389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0554" y="5132418"/>
            <a:ext cx="1419015" cy="1419015"/>
          </a:xfrm>
          <a:prstGeom prst="rect">
            <a:avLst/>
          </a:prstGeom>
        </p:spPr>
      </p:pic>
      <p:sp>
        <p:nvSpPr>
          <p:cNvPr id="3" name="Content Placeholder 2">
            <a:extLst>
              <a:ext uri="{FF2B5EF4-FFF2-40B4-BE49-F238E27FC236}">
                <a16:creationId xmlns:a16="http://schemas.microsoft.com/office/drawing/2014/main" id="{68C92F27-4382-65DD-42CC-25FC96A455DC}"/>
              </a:ext>
            </a:extLst>
          </p:cNvPr>
          <p:cNvSpPr>
            <a:spLocks noGrp="1"/>
          </p:cNvSpPr>
          <p:nvPr>
            <p:ph idx="1"/>
          </p:nvPr>
        </p:nvSpPr>
        <p:spPr>
          <a:xfrm>
            <a:off x="1299727" y="1532972"/>
            <a:ext cx="9589875" cy="753330"/>
          </a:xfrm>
        </p:spPr>
        <p:txBody>
          <a:bodyPr vert="horz" lIns="91440" tIns="45720" rIns="91440" bIns="45720" rtlCol="0" anchor="t">
            <a:noAutofit/>
          </a:bodyPr>
          <a:lstStyle/>
          <a:p>
            <a:pPr marL="0" indent="0">
              <a:buNone/>
            </a:pPr>
            <a:r>
              <a:rPr lang="en-US" sz="2400" dirty="0"/>
              <a:t>This code trains an SVM classifier using a third-degree polynomial kernel. It is represented in Figure 5-7</a:t>
            </a:r>
            <a:endParaRPr lang="en-US" sz="24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2F7E642F-3A27-E5B6-4EA8-347616A628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11" name="Content Placeholder 2">
            <a:extLst>
              <a:ext uri="{FF2B5EF4-FFF2-40B4-BE49-F238E27FC236}">
                <a16:creationId xmlns:a16="http://schemas.microsoft.com/office/drawing/2014/main" id="{5720702C-8B41-A16D-10A3-65F2D10F712A}"/>
              </a:ext>
            </a:extLst>
          </p:cNvPr>
          <p:cNvSpPr txBox="1">
            <a:spLocks/>
          </p:cNvSpPr>
          <p:nvPr/>
        </p:nvSpPr>
        <p:spPr>
          <a:xfrm>
            <a:off x="1790988" y="5650794"/>
            <a:ext cx="8918575" cy="90924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400" dirty="0"/>
              <a:t> if your model is overfitting, you might want to reduce the polynomial degree. Conversely, if it is underfitting, you can try increasing it.</a:t>
            </a:r>
            <a:endParaRPr lang="en-US" sz="24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CD729926-7482-FC9B-37E6-F49AD1DBD2E9}"/>
              </a:ext>
            </a:extLst>
          </p:cNvPr>
          <p:cNvPicPr>
            <a:picLocks noChangeAspect="1"/>
          </p:cNvPicPr>
          <p:nvPr/>
        </p:nvPicPr>
        <p:blipFill>
          <a:blip r:embed="rId6"/>
          <a:stretch>
            <a:fillRect/>
          </a:stretch>
        </p:blipFill>
        <p:spPr>
          <a:xfrm>
            <a:off x="1299727" y="2356952"/>
            <a:ext cx="7511764" cy="3165262"/>
          </a:xfrm>
          <a:prstGeom prst="rect">
            <a:avLst/>
          </a:prstGeom>
        </p:spPr>
      </p:pic>
      <p:sp>
        <p:nvSpPr>
          <p:cNvPr id="5" name="Content Placeholder 2">
            <a:extLst>
              <a:ext uri="{FF2B5EF4-FFF2-40B4-BE49-F238E27FC236}">
                <a16:creationId xmlns:a16="http://schemas.microsoft.com/office/drawing/2014/main" id="{C7991FD2-F4A2-9C41-591C-7406DA5695B6}"/>
              </a:ext>
            </a:extLst>
          </p:cNvPr>
          <p:cNvSpPr txBox="1">
            <a:spLocks/>
          </p:cNvSpPr>
          <p:nvPr/>
        </p:nvSpPr>
        <p:spPr>
          <a:xfrm>
            <a:off x="8811491" y="2414882"/>
            <a:ext cx="2881745" cy="2973900"/>
          </a:xfrm>
          <a:prstGeom prst="rect">
            <a:avLst/>
          </a:prstGeom>
          <a:ln>
            <a:solidFill>
              <a:schemeClr val="tx1"/>
            </a:solid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Note:</a:t>
            </a:r>
          </a:p>
          <a:p>
            <a:pPr marL="0" indent="0">
              <a:buNone/>
            </a:pPr>
            <a:r>
              <a:rPr lang="en-US" sz="2400" dirty="0"/>
              <a:t>The hyperparameter </a:t>
            </a:r>
            <a:r>
              <a:rPr lang="en-US" sz="2400" dirty="0">
                <a:ln>
                  <a:solidFill>
                    <a:schemeClr val="tx1"/>
                  </a:solidFill>
                </a:ln>
              </a:rPr>
              <a:t>coef0</a:t>
            </a:r>
            <a:r>
              <a:rPr lang="en-US" sz="2400" dirty="0"/>
              <a:t> controls how much the model is influenced by high degree polynomials versus low-degree polynomials</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631789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8B7703-A0E2-B546-597E-AFC3A29EFD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FB1095-4818-6078-8CC9-BCCF36E4D50A}"/>
              </a:ext>
            </a:extLst>
          </p:cNvPr>
          <p:cNvSpPr>
            <a:spLocks noGrp="1"/>
          </p:cNvSpPr>
          <p:nvPr>
            <p:ph type="title"/>
          </p:nvPr>
        </p:nvSpPr>
        <p:spPr>
          <a:xfrm>
            <a:off x="1404711" y="182311"/>
            <a:ext cx="5406902" cy="1469965"/>
          </a:xfrm>
        </p:spPr>
        <p:txBody>
          <a:bodyPr anchor="ctr">
            <a:normAutofit/>
          </a:bodyPr>
          <a:lstStyle/>
          <a:p>
            <a:r>
              <a:rPr lang="en-US" b="1" u="sng" dirty="0"/>
              <a:t>Introduction to SVMs</a:t>
            </a:r>
            <a:endParaRPr lang="en-US" b="1" u="sng" dirty="0">
              <a:latin typeface="Franklin Gothic Book" panose="020B0503020102020204" pitchFamily="34" charset="0"/>
              <a:cs typeface="Segoe UI" panose="020B0502040204020203" pitchFamily="34" charset="0"/>
            </a:endParaRPr>
          </a:p>
        </p:txBody>
      </p:sp>
      <p:pic>
        <p:nvPicPr>
          <p:cNvPr id="9" name="Graphic 8">
            <a:extLst>
              <a:ext uri="{FF2B5EF4-FFF2-40B4-BE49-F238E27FC236}">
                <a16:creationId xmlns:a16="http://schemas.microsoft.com/office/drawing/2014/main" id="{05640694-6695-6380-63AF-DB67907CD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11" name="Rectangle 6">
            <a:extLst>
              <a:ext uri="{FF2B5EF4-FFF2-40B4-BE49-F238E27FC236}">
                <a16:creationId xmlns:a16="http://schemas.microsoft.com/office/drawing/2014/main" id="{1B1ED764-75B4-FE4E-89C6-59FCAA2FF321}"/>
              </a:ext>
            </a:extLst>
          </p:cNvPr>
          <p:cNvSpPr>
            <a:spLocks noGrp="1" noChangeArrowheads="1"/>
          </p:cNvSpPr>
          <p:nvPr>
            <p:ph idx="1"/>
          </p:nvPr>
        </p:nvSpPr>
        <p:spPr bwMode="auto">
          <a:xfrm>
            <a:off x="1404711" y="1262612"/>
            <a:ext cx="920296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Definition:</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SVMs are supervised learning models used for classification and regression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Key Idea:</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Find the hyperplane that best separates classes in the feature space.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Applications:</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Text classification, image recognition, bioinformatics.​</a:t>
            </a:r>
          </a:p>
        </p:txBody>
      </p:sp>
      <p:pic>
        <p:nvPicPr>
          <p:cNvPr id="3" name="Graphic 2" descr="Open Book">
            <a:extLst>
              <a:ext uri="{FF2B5EF4-FFF2-40B4-BE49-F238E27FC236}">
                <a16:creationId xmlns:a16="http://schemas.microsoft.com/office/drawing/2014/main" id="{CF0DD2FD-D59A-320A-1457-90285DAC0C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7431" y="5159354"/>
            <a:ext cx="1097280" cy="1097280"/>
          </a:xfrm>
          <a:prstGeom prst="rect">
            <a:avLst/>
          </a:prstGeom>
        </p:spPr>
      </p:pic>
    </p:spTree>
    <p:extLst>
      <p:ext uri="{BB962C8B-B14F-4D97-AF65-F5344CB8AC3E}">
        <p14:creationId xmlns:p14="http://schemas.microsoft.com/office/powerpoint/2010/main" val="37001487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1000"/>
                                        <p:tgtEl>
                                          <p:spTgt spid="11">
                                            <p:txEl>
                                              <p:pRg st="0" end="0"/>
                                            </p:txEl>
                                          </p:spTgt>
                                        </p:tgtEl>
                                      </p:cBhvr>
                                    </p:animEffect>
                                    <p:anim calcmode="lin" valueType="num">
                                      <p:cBhvr>
                                        <p:cTn id="13"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fade">
                                      <p:cBhvr>
                                        <p:cTn id="19" dur="1000"/>
                                        <p:tgtEl>
                                          <p:spTgt spid="11">
                                            <p:txEl>
                                              <p:pRg st="1" end="1"/>
                                            </p:txEl>
                                          </p:spTgt>
                                        </p:tgtEl>
                                      </p:cBhvr>
                                    </p:animEffect>
                                    <p:anim calcmode="lin" valueType="num">
                                      <p:cBhvr>
                                        <p:cTn id="20"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xEl>
                                              <p:pRg st="2" end="2"/>
                                            </p:txEl>
                                          </p:spTgt>
                                        </p:tgtEl>
                                        <p:attrNameLst>
                                          <p:attrName>style.visibility</p:attrName>
                                        </p:attrNameLst>
                                      </p:cBhvr>
                                      <p:to>
                                        <p:strVal val="visible"/>
                                      </p:to>
                                    </p:set>
                                    <p:animEffect transition="in" filter="fade">
                                      <p:cBhvr>
                                        <p:cTn id="26" dur="1000"/>
                                        <p:tgtEl>
                                          <p:spTgt spid="11">
                                            <p:txEl>
                                              <p:pRg st="2" end="2"/>
                                            </p:txEl>
                                          </p:spTgt>
                                        </p:tgtEl>
                                      </p:cBhvr>
                                    </p:animEffect>
                                    <p:anim calcmode="lin" valueType="num">
                                      <p:cBhvr>
                                        <p:cTn id="27"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animEffect transition="in" filter="fade">
                                      <p:cBhvr>
                                        <p:cTn id="33" dur="1000"/>
                                        <p:tgtEl>
                                          <p:spTgt spid="11">
                                            <p:txEl>
                                              <p:pRg st="3" end="3"/>
                                            </p:txEl>
                                          </p:spTgt>
                                        </p:tgtEl>
                                      </p:cBhvr>
                                    </p:animEffect>
                                    <p:anim calcmode="lin" valueType="num">
                                      <p:cBhvr>
                                        <p:cTn id="34"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1">
                                            <p:txEl>
                                              <p:pRg st="4" end="4"/>
                                            </p:txEl>
                                          </p:spTgt>
                                        </p:tgtEl>
                                        <p:attrNameLst>
                                          <p:attrName>style.visibility</p:attrName>
                                        </p:attrNameLst>
                                      </p:cBhvr>
                                      <p:to>
                                        <p:strVal val="visible"/>
                                      </p:to>
                                    </p:set>
                                    <p:animEffect transition="in" filter="fade">
                                      <p:cBhvr>
                                        <p:cTn id="40" dur="1000"/>
                                        <p:tgtEl>
                                          <p:spTgt spid="11">
                                            <p:txEl>
                                              <p:pRg st="4" end="4"/>
                                            </p:txEl>
                                          </p:spTgt>
                                        </p:tgtEl>
                                      </p:cBhvr>
                                    </p:animEffect>
                                    <p:anim calcmode="lin" valueType="num">
                                      <p:cBhvr>
                                        <p:cTn id="41"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1">
                                            <p:txEl>
                                              <p:pRg st="5" end="5"/>
                                            </p:txEl>
                                          </p:spTgt>
                                        </p:tgtEl>
                                        <p:attrNameLst>
                                          <p:attrName>style.visibility</p:attrName>
                                        </p:attrNameLst>
                                      </p:cBhvr>
                                      <p:to>
                                        <p:strVal val="visible"/>
                                      </p:to>
                                    </p:set>
                                    <p:animEffect transition="in" filter="fade">
                                      <p:cBhvr>
                                        <p:cTn id="47" dur="1000"/>
                                        <p:tgtEl>
                                          <p:spTgt spid="11">
                                            <p:txEl>
                                              <p:pRg st="5" end="5"/>
                                            </p:txEl>
                                          </p:spTgt>
                                        </p:tgtEl>
                                      </p:cBhvr>
                                    </p:animEffect>
                                    <p:anim calcmode="lin" valueType="num">
                                      <p:cBhvr>
                                        <p:cTn id="48"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AB3134-5603-4B1F-5594-37511FA176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C8FB2D-FF18-F03B-614A-548223843BEB}"/>
              </a:ext>
            </a:extLst>
          </p:cNvPr>
          <p:cNvSpPr>
            <a:spLocks noGrp="1"/>
          </p:cNvSpPr>
          <p:nvPr>
            <p:ph type="title"/>
          </p:nvPr>
        </p:nvSpPr>
        <p:spPr>
          <a:xfrm>
            <a:off x="1405798" y="255618"/>
            <a:ext cx="6540422" cy="1469965"/>
          </a:xfrm>
        </p:spPr>
        <p:txBody>
          <a:bodyPr anchor="ctr">
            <a:normAutofit/>
          </a:bodyPr>
          <a:lstStyle/>
          <a:p>
            <a:r>
              <a:rPr lang="en-US" b="1" u="sng" dirty="0"/>
              <a:t>Similarity Feature</a:t>
            </a:r>
            <a:endParaRPr lang="en-US" b="1" u="sng" dirty="0">
              <a:latin typeface="Franklin Gothic Book" panose="020B0503020102020204"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E0EDFD16-91D0-1F7C-F45F-CB75801462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0554" y="5132418"/>
            <a:ext cx="1419015" cy="1419015"/>
          </a:xfrm>
          <a:prstGeom prst="rect">
            <a:avLst/>
          </a:prstGeom>
        </p:spPr>
      </p:pic>
      <p:sp>
        <p:nvSpPr>
          <p:cNvPr id="3" name="Content Placeholder 2">
            <a:extLst>
              <a:ext uri="{FF2B5EF4-FFF2-40B4-BE49-F238E27FC236}">
                <a16:creationId xmlns:a16="http://schemas.microsoft.com/office/drawing/2014/main" id="{3307F129-39C3-961A-1584-FFC83173AF3F}"/>
              </a:ext>
            </a:extLst>
          </p:cNvPr>
          <p:cNvSpPr>
            <a:spLocks noGrp="1"/>
          </p:cNvSpPr>
          <p:nvPr>
            <p:ph idx="1"/>
          </p:nvPr>
        </p:nvSpPr>
        <p:spPr>
          <a:xfrm>
            <a:off x="1299727" y="1532971"/>
            <a:ext cx="9589875" cy="3704047"/>
          </a:xfrm>
        </p:spPr>
        <p:txBody>
          <a:bodyPr vert="horz" lIns="91440" tIns="45720" rIns="91440" bIns="45720" rtlCol="0" anchor="t">
            <a:noAutofit/>
          </a:bodyPr>
          <a:lstStyle/>
          <a:p>
            <a:pPr marL="0" indent="0">
              <a:buNone/>
            </a:pPr>
            <a:r>
              <a:rPr lang="en-US" sz="2400" dirty="0"/>
              <a:t>Use Gaussian RBF to measure similarity with landmarks</a:t>
            </a:r>
          </a:p>
          <a:p>
            <a:pPr marL="0" indent="0">
              <a:buNone/>
            </a:pPr>
            <a:r>
              <a:rPr lang="en-US" sz="2400" dirty="0"/>
              <a:t>Feature transformation:</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Adds nonlinearity and locality.</a:t>
            </a:r>
            <a:endParaRPr lang="en-US" sz="24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79C085BF-4D78-FBB9-BCD7-D9898A651E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11" name="Content Placeholder 2">
            <a:extLst>
              <a:ext uri="{FF2B5EF4-FFF2-40B4-BE49-F238E27FC236}">
                <a16:creationId xmlns:a16="http://schemas.microsoft.com/office/drawing/2014/main" id="{0A9AB979-B678-E7F8-CFA2-F07516AD5267}"/>
              </a:ext>
            </a:extLst>
          </p:cNvPr>
          <p:cNvSpPr txBox="1">
            <a:spLocks/>
          </p:cNvSpPr>
          <p:nvPr/>
        </p:nvSpPr>
        <p:spPr>
          <a:xfrm>
            <a:off x="5268205" y="2130753"/>
            <a:ext cx="6570570" cy="4420680"/>
          </a:xfrm>
          <a:prstGeom prst="rect">
            <a:avLst/>
          </a:prstGeom>
          <a:ln>
            <a:solidFill>
              <a:schemeClr val="tx1"/>
            </a:solid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400" dirty="0"/>
              <a:t> This is a bell-shaped function varying from 0 (very far away from the landmark) to 1 (at the landmark). Now we are ready to compute the new features. </a:t>
            </a:r>
          </a:p>
          <a:p>
            <a:pPr>
              <a:buFont typeface="Wingdings" panose="05000000000000000000" pitchFamily="2" charset="2"/>
              <a:buChar char="Ø"/>
            </a:pPr>
            <a:r>
              <a:rPr lang="en-US" sz="2400" dirty="0"/>
              <a:t>For example, let’s look at the instance x1 = –1: it is located at a distance of 1 from the first landmark and 2 from the second landmark. Therefore its new features are:</a:t>
            </a:r>
          </a:p>
          <a:p>
            <a:pPr algn="ctr">
              <a:buFont typeface="Wingdings" panose="05000000000000000000" pitchFamily="2" charset="2"/>
              <a:buChar char="Ø"/>
            </a:pPr>
            <a:r>
              <a:rPr lang="en-US" sz="2400" dirty="0"/>
              <a:t> x2= exp(–0.3 × 12) ≈ 0.74</a:t>
            </a:r>
          </a:p>
          <a:p>
            <a:pPr marL="0" indent="0" algn="ctr">
              <a:buNone/>
            </a:pPr>
            <a:r>
              <a:rPr lang="en-US" sz="2400" dirty="0"/>
              <a:t>and </a:t>
            </a:r>
          </a:p>
          <a:p>
            <a:pPr algn="ctr">
              <a:buFont typeface="Wingdings" panose="05000000000000000000" pitchFamily="2" charset="2"/>
              <a:buChar char="Ø"/>
            </a:pPr>
            <a:r>
              <a:rPr lang="en-US" sz="2400" dirty="0"/>
              <a:t>x3 = exp(–0.3 × 22) ≈ 0.30. </a:t>
            </a:r>
            <a:endParaRPr lang="en-US" sz="2400"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0F262FD6-9663-74B2-8446-253FB04AB112}"/>
              </a:ext>
            </a:extLst>
          </p:cNvPr>
          <p:cNvPicPr>
            <a:picLocks noChangeAspect="1"/>
          </p:cNvPicPr>
          <p:nvPr/>
        </p:nvPicPr>
        <p:blipFill>
          <a:blip r:embed="rId6"/>
          <a:stretch>
            <a:fillRect/>
          </a:stretch>
        </p:blipFill>
        <p:spPr>
          <a:xfrm>
            <a:off x="1299727" y="2514470"/>
            <a:ext cx="3795828" cy="1372599"/>
          </a:xfrm>
          <a:prstGeom prst="rect">
            <a:avLst/>
          </a:prstGeom>
        </p:spPr>
      </p:pic>
      <p:cxnSp>
        <p:nvCxnSpPr>
          <p:cNvPr id="12" name="Straight Arrow Connector 11">
            <a:extLst>
              <a:ext uri="{FF2B5EF4-FFF2-40B4-BE49-F238E27FC236}">
                <a16:creationId xmlns:a16="http://schemas.microsoft.com/office/drawing/2014/main" id="{0CA5BCA3-FF41-C9E9-EFEA-6879A91B8704}"/>
              </a:ext>
            </a:extLst>
          </p:cNvPr>
          <p:cNvCxnSpPr/>
          <p:nvPr/>
        </p:nvCxnSpPr>
        <p:spPr>
          <a:xfrm>
            <a:off x="3197641" y="3887069"/>
            <a:ext cx="20705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2080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down)">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ppt_x"/>
                                          </p:val>
                                        </p:tav>
                                        <p:tav tm="100000">
                                          <p:val>
                                            <p:strVal val="#ppt_x"/>
                                          </p:val>
                                        </p:tav>
                                      </p:tavLst>
                                    </p:anim>
                                    <p:anim calcmode="lin" valueType="num">
                                      <p:cBhvr additive="base">
                                        <p:cTn id="3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3A4CDC-FE6D-10A3-B893-4C75DF9800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41FAA6-72FA-C30B-B1E1-F6B2769E0EBA}"/>
              </a:ext>
            </a:extLst>
          </p:cNvPr>
          <p:cNvSpPr>
            <a:spLocks noGrp="1"/>
          </p:cNvSpPr>
          <p:nvPr>
            <p:ph type="title"/>
          </p:nvPr>
        </p:nvSpPr>
        <p:spPr>
          <a:xfrm>
            <a:off x="1299727" y="263936"/>
            <a:ext cx="6540422" cy="1469965"/>
          </a:xfrm>
        </p:spPr>
        <p:txBody>
          <a:bodyPr anchor="ctr">
            <a:normAutofit/>
          </a:bodyPr>
          <a:lstStyle/>
          <a:p>
            <a:r>
              <a:rPr lang="en-US" b="1" u="sng" dirty="0"/>
              <a:t>Similarity Feature</a:t>
            </a:r>
            <a:endParaRPr lang="en-US" b="1" u="sng" dirty="0">
              <a:latin typeface="Franklin Gothic Book" panose="020B0503020102020204"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8C56EC38-59E0-45F2-10ED-C5832BBC16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0554" y="5132418"/>
            <a:ext cx="1419015" cy="1419015"/>
          </a:xfrm>
          <a:prstGeom prst="rect">
            <a:avLst/>
          </a:prstGeom>
        </p:spPr>
      </p:pic>
      <p:sp>
        <p:nvSpPr>
          <p:cNvPr id="3" name="Content Placeholder 2">
            <a:extLst>
              <a:ext uri="{FF2B5EF4-FFF2-40B4-BE49-F238E27FC236}">
                <a16:creationId xmlns:a16="http://schemas.microsoft.com/office/drawing/2014/main" id="{63B6BBC0-070E-85D5-5CA7-F0C762435BEE}"/>
              </a:ext>
            </a:extLst>
          </p:cNvPr>
          <p:cNvSpPr>
            <a:spLocks noGrp="1"/>
          </p:cNvSpPr>
          <p:nvPr>
            <p:ph idx="1"/>
          </p:nvPr>
        </p:nvSpPr>
        <p:spPr>
          <a:xfrm>
            <a:off x="1299727" y="1532972"/>
            <a:ext cx="4250843" cy="475938"/>
          </a:xfrm>
        </p:spPr>
        <p:txBody>
          <a:bodyPr vert="horz" lIns="91440" tIns="45720" rIns="91440" bIns="45720" rtlCol="0" anchor="t">
            <a:noAutofit/>
          </a:bodyPr>
          <a:lstStyle/>
          <a:p>
            <a:pPr marL="0" indent="0">
              <a:buNone/>
            </a:pPr>
            <a:r>
              <a:rPr lang="en-US" sz="2400" dirty="0"/>
              <a:t>Explained further in figure 5.8</a:t>
            </a:r>
            <a:endParaRPr lang="en-US" sz="24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240E7ADA-09E7-5E62-B912-C2D94E62B7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6" name="Picture 5">
            <a:extLst>
              <a:ext uri="{FF2B5EF4-FFF2-40B4-BE49-F238E27FC236}">
                <a16:creationId xmlns:a16="http://schemas.microsoft.com/office/drawing/2014/main" id="{EBEBE526-541A-4BB3-3DE4-41E59C99CB3D}"/>
              </a:ext>
            </a:extLst>
          </p:cNvPr>
          <p:cNvPicPr>
            <a:picLocks noChangeAspect="1"/>
          </p:cNvPicPr>
          <p:nvPr/>
        </p:nvPicPr>
        <p:blipFill>
          <a:blip r:embed="rId6"/>
          <a:stretch>
            <a:fillRect/>
          </a:stretch>
        </p:blipFill>
        <p:spPr>
          <a:xfrm>
            <a:off x="2241085" y="2393726"/>
            <a:ext cx="7146357" cy="3154102"/>
          </a:xfrm>
          <a:prstGeom prst="rect">
            <a:avLst/>
          </a:prstGeom>
        </p:spPr>
      </p:pic>
      <p:cxnSp>
        <p:nvCxnSpPr>
          <p:cNvPr id="10" name="Connector: Elbow 9">
            <a:extLst>
              <a:ext uri="{FF2B5EF4-FFF2-40B4-BE49-F238E27FC236}">
                <a16:creationId xmlns:a16="http://schemas.microsoft.com/office/drawing/2014/main" id="{B3A3DBDD-6933-CA28-341A-E9774F6A42C6}"/>
              </a:ext>
            </a:extLst>
          </p:cNvPr>
          <p:cNvCxnSpPr>
            <a:cxnSpLocks/>
          </p:cNvCxnSpPr>
          <p:nvPr/>
        </p:nvCxnSpPr>
        <p:spPr>
          <a:xfrm>
            <a:off x="1769569" y="2227737"/>
            <a:ext cx="571852" cy="4759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D0B0FD8F-A253-5074-239D-9B1D0B8249FA}"/>
              </a:ext>
            </a:extLst>
          </p:cNvPr>
          <p:cNvSpPr txBox="1">
            <a:spLocks/>
          </p:cNvSpPr>
          <p:nvPr/>
        </p:nvSpPr>
        <p:spPr>
          <a:xfrm>
            <a:off x="5836407" y="1423952"/>
            <a:ext cx="6030351" cy="86235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Taking the 1D dataset discussed earlier and add two landmarks to it at x1 = –2 and x1= 1</a:t>
            </a:r>
            <a:endParaRPr lang="en-US" sz="2400" dirty="0">
              <a:latin typeface="Segoe UI" panose="020B0502040204020203" pitchFamily="34" charset="0"/>
              <a:cs typeface="Segoe UI" panose="020B0502040204020203" pitchFamily="34" charset="0"/>
            </a:endParaRPr>
          </a:p>
        </p:txBody>
      </p:sp>
      <p:cxnSp>
        <p:nvCxnSpPr>
          <p:cNvPr id="17" name="Connector: Elbow 16">
            <a:extLst>
              <a:ext uri="{FF2B5EF4-FFF2-40B4-BE49-F238E27FC236}">
                <a16:creationId xmlns:a16="http://schemas.microsoft.com/office/drawing/2014/main" id="{42347912-65DE-D8F9-F0E4-48DD097B49B4}"/>
              </a:ext>
            </a:extLst>
          </p:cNvPr>
          <p:cNvCxnSpPr>
            <a:stCxn id="15" idx="1"/>
          </p:cNvCxnSpPr>
          <p:nvPr/>
        </p:nvCxnSpPr>
        <p:spPr>
          <a:xfrm rot="10800000" flipV="1">
            <a:off x="5326337" y="1855127"/>
            <a:ext cx="510071" cy="7079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799A42A0-3B23-2339-D8CC-1EDE528EA9C6}"/>
              </a:ext>
            </a:extLst>
          </p:cNvPr>
          <p:cNvSpPr txBox="1">
            <a:spLocks/>
          </p:cNvSpPr>
          <p:nvPr/>
        </p:nvSpPr>
        <p:spPr>
          <a:xfrm>
            <a:off x="3906983" y="5717913"/>
            <a:ext cx="7934464" cy="86235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The transformed dataset (dropping the original features).As you can see, it is now linearly separable.</a:t>
            </a:r>
            <a:endParaRPr lang="en-US" sz="2400" dirty="0">
              <a:latin typeface="Segoe UI" panose="020B0502040204020203" pitchFamily="34" charset="0"/>
              <a:cs typeface="Segoe UI" panose="020B0502040204020203" pitchFamily="34" charset="0"/>
            </a:endParaRPr>
          </a:p>
        </p:txBody>
      </p:sp>
      <p:cxnSp>
        <p:nvCxnSpPr>
          <p:cNvPr id="20" name="Connector: Elbow 19">
            <a:extLst>
              <a:ext uri="{FF2B5EF4-FFF2-40B4-BE49-F238E27FC236}">
                <a16:creationId xmlns:a16="http://schemas.microsoft.com/office/drawing/2014/main" id="{3F0BCC39-E496-E20E-CBF0-99A12257156B}"/>
              </a:ext>
            </a:extLst>
          </p:cNvPr>
          <p:cNvCxnSpPr>
            <a:cxnSpLocks/>
            <a:stCxn id="18" idx="0"/>
            <a:endCxn id="6" idx="3"/>
          </p:cNvCxnSpPr>
          <p:nvPr/>
        </p:nvCxnSpPr>
        <p:spPr>
          <a:xfrm rot="5400000" flipH="1" flipV="1">
            <a:off x="7757260" y="4087732"/>
            <a:ext cx="1747136" cy="1513227"/>
          </a:xfrm>
          <a:prstGeom prst="bentConnector4">
            <a:avLst>
              <a:gd name="adj1" fmla="val 4868"/>
              <a:gd name="adj2" fmla="val 115107"/>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83978427-E439-1987-1B99-E8BEBA9A4477}"/>
              </a:ext>
            </a:extLst>
          </p:cNvPr>
          <p:cNvSpPr txBox="1">
            <a:spLocks/>
          </p:cNvSpPr>
          <p:nvPr/>
        </p:nvSpPr>
        <p:spPr>
          <a:xfrm>
            <a:off x="115665" y="3666335"/>
            <a:ext cx="2225756" cy="137991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Increasing gamma makes the bell-shaped curve narrower</a:t>
            </a:r>
            <a:endParaRPr lang="en-US" sz="2400" dirty="0">
              <a:latin typeface="Segoe UI" panose="020B0502040204020203" pitchFamily="34" charset="0"/>
              <a:cs typeface="Segoe UI" panose="020B0502040204020203" pitchFamily="34" charset="0"/>
            </a:endParaRPr>
          </a:p>
        </p:txBody>
      </p:sp>
      <p:cxnSp>
        <p:nvCxnSpPr>
          <p:cNvPr id="24" name="Connector: Elbow 23">
            <a:extLst>
              <a:ext uri="{FF2B5EF4-FFF2-40B4-BE49-F238E27FC236}">
                <a16:creationId xmlns:a16="http://schemas.microsoft.com/office/drawing/2014/main" id="{FFC979AC-B964-D8B3-28D3-74F0C75A2BBA}"/>
              </a:ext>
            </a:extLst>
          </p:cNvPr>
          <p:cNvCxnSpPr>
            <a:cxnSpLocks/>
            <a:stCxn id="22" idx="0"/>
          </p:cNvCxnSpPr>
          <p:nvPr/>
        </p:nvCxnSpPr>
        <p:spPr>
          <a:xfrm rot="5400000" flipH="1" flipV="1">
            <a:off x="2187493" y="2707385"/>
            <a:ext cx="12700" cy="1917901"/>
          </a:xfrm>
          <a:prstGeom prst="bentConnector4">
            <a:avLst>
              <a:gd name="adj1" fmla="val 2563638"/>
              <a:gd name="adj2" fmla="val 7901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0656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xEl>
                                              <p:pRg st="0" end="0"/>
                                            </p:txEl>
                                          </p:spTgt>
                                        </p:tgtEl>
                                        <p:attrNameLst>
                                          <p:attrName>style.visibility</p:attrName>
                                        </p:attrNameLst>
                                      </p:cBhvr>
                                      <p:to>
                                        <p:strVal val="visible"/>
                                      </p:to>
                                    </p:set>
                                    <p:animEffect transition="in" filter="fade">
                                      <p:cBhvr>
                                        <p:cTn id="28" dur="500"/>
                                        <p:tgtEl>
                                          <p:spTgt spid="1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down)">
                                      <p:cBhvr>
                                        <p:cTn id="4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5" grpId="0" build="p"/>
      <p:bldP spid="18" grpId="0" build="p"/>
      <p:bldP spid="2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AF56FB-D047-53F4-622D-7B18A48102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7AAA99-8FF0-F1E4-3106-9830F6656974}"/>
              </a:ext>
            </a:extLst>
          </p:cNvPr>
          <p:cNvSpPr>
            <a:spLocks noGrp="1"/>
          </p:cNvSpPr>
          <p:nvPr>
            <p:ph type="title"/>
          </p:nvPr>
        </p:nvSpPr>
        <p:spPr>
          <a:xfrm>
            <a:off x="1299727" y="263936"/>
            <a:ext cx="6540422" cy="1469965"/>
          </a:xfrm>
        </p:spPr>
        <p:txBody>
          <a:bodyPr anchor="ctr">
            <a:normAutofit/>
          </a:bodyPr>
          <a:lstStyle/>
          <a:p>
            <a:r>
              <a:rPr lang="en-US" b="1" u="sng" dirty="0"/>
              <a:t>Gaussian RBF Kernel</a:t>
            </a:r>
            <a:endParaRPr lang="en-US" b="1" u="sng" dirty="0">
              <a:latin typeface="Franklin Gothic Book" panose="020B0503020102020204"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2BDC6AA4-CD12-33FB-4FDE-F6D52A5364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0554" y="5132418"/>
            <a:ext cx="1419015" cy="1419015"/>
          </a:xfrm>
          <a:prstGeom prst="rect">
            <a:avLst/>
          </a:prstGeom>
        </p:spPr>
      </p:pic>
      <p:sp>
        <p:nvSpPr>
          <p:cNvPr id="3" name="Content Placeholder 2">
            <a:extLst>
              <a:ext uri="{FF2B5EF4-FFF2-40B4-BE49-F238E27FC236}">
                <a16:creationId xmlns:a16="http://schemas.microsoft.com/office/drawing/2014/main" id="{D1F06474-DD58-E30E-39A7-AF47D62B29EE}"/>
              </a:ext>
            </a:extLst>
          </p:cNvPr>
          <p:cNvSpPr>
            <a:spLocks noGrp="1"/>
          </p:cNvSpPr>
          <p:nvPr>
            <p:ph idx="1"/>
          </p:nvPr>
        </p:nvSpPr>
        <p:spPr>
          <a:xfrm>
            <a:off x="1299727" y="1532972"/>
            <a:ext cx="7484055" cy="1743040"/>
          </a:xfrm>
        </p:spPr>
        <p:txBody>
          <a:bodyPr vert="horz" lIns="91440" tIns="45720" rIns="91440" bIns="45720" rtlCol="0" anchor="t">
            <a:noAutofit/>
          </a:bodyPr>
          <a:lstStyle/>
          <a:p>
            <a:r>
              <a:rPr lang="en-US" sz="2400" dirty="0"/>
              <a:t>Applies kernel trick with RBF function.</a:t>
            </a:r>
          </a:p>
          <a:p>
            <a:r>
              <a:rPr lang="en-US" sz="2400" dirty="0"/>
              <a:t>No need to compute all similarity features manually.</a:t>
            </a:r>
            <a:endParaRPr lang="en-US" sz="24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17133A4F-823B-E499-7723-4A6E350DAFE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18" name="Content Placeholder 2">
            <a:extLst>
              <a:ext uri="{FF2B5EF4-FFF2-40B4-BE49-F238E27FC236}">
                <a16:creationId xmlns:a16="http://schemas.microsoft.com/office/drawing/2014/main" id="{7543C0CD-5FB9-44B0-F9AC-4CBD3763A9D4}"/>
              </a:ext>
            </a:extLst>
          </p:cNvPr>
          <p:cNvSpPr txBox="1">
            <a:spLocks/>
          </p:cNvSpPr>
          <p:nvPr/>
        </p:nvSpPr>
        <p:spPr>
          <a:xfrm>
            <a:off x="3477492" y="5532322"/>
            <a:ext cx="7934464" cy="86235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This model is represented in Figure 5-9</a:t>
            </a:r>
            <a:endParaRPr lang="en-US" sz="2400" dirty="0">
              <a:latin typeface="Segoe UI" panose="020B0502040204020203" pitchFamily="34" charset="0"/>
              <a:cs typeface="Segoe UI" panose="020B0502040204020203" pitchFamily="34" charset="0"/>
            </a:endParaRPr>
          </a:p>
        </p:txBody>
      </p:sp>
      <p:cxnSp>
        <p:nvCxnSpPr>
          <p:cNvPr id="20" name="Connector: Elbow 19">
            <a:extLst>
              <a:ext uri="{FF2B5EF4-FFF2-40B4-BE49-F238E27FC236}">
                <a16:creationId xmlns:a16="http://schemas.microsoft.com/office/drawing/2014/main" id="{527A183A-8A99-C96A-4524-3FFACEC8BC34}"/>
              </a:ext>
            </a:extLst>
          </p:cNvPr>
          <p:cNvCxnSpPr>
            <a:cxnSpLocks/>
            <a:stCxn id="18" idx="0"/>
          </p:cNvCxnSpPr>
          <p:nvPr/>
        </p:nvCxnSpPr>
        <p:spPr>
          <a:xfrm rot="5400000" flipH="1" flipV="1">
            <a:off x="7327769" y="3902141"/>
            <a:ext cx="1747136" cy="1513227"/>
          </a:xfrm>
          <a:prstGeom prst="bentConnector4">
            <a:avLst>
              <a:gd name="adj1" fmla="val 4868"/>
              <a:gd name="adj2" fmla="val 115107"/>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F7F6BE1-9FB9-0840-97ED-83D43232CC98}"/>
              </a:ext>
            </a:extLst>
          </p:cNvPr>
          <p:cNvPicPr>
            <a:picLocks noChangeAspect="1"/>
          </p:cNvPicPr>
          <p:nvPr/>
        </p:nvPicPr>
        <p:blipFill>
          <a:blip r:embed="rId6"/>
          <a:stretch>
            <a:fillRect/>
          </a:stretch>
        </p:blipFill>
        <p:spPr>
          <a:xfrm>
            <a:off x="1281298" y="2722175"/>
            <a:ext cx="7447166" cy="1620944"/>
          </a:xfrm>
          <a:prstGeom prst="rect">
            <a:avLst/>
          </a:prstGeom>
        </p:spPr>
      </p:pic>
    </p:spTree>
    <p:extLst>
      <p:ext uri="{BB962C8B-B14F-4D97-AF65-F5344CB8AC3E}">
        <p14:creationId xmlns:p14="http://schemas.microsoft.com/office/powerpoint/2010/main" val="24027397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animEffect transition="in" filter="fade">
                                      <p:cBhvr>
                                        <p:cTn id="23"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1CC9CC-4F29-B16D-3F2B-3AEB33EE70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A35C00-A1AF-E4F3-E2B7-76FA97335C7A}"/>
              </a:ext>
            </a:extLst>
          </p:cNvPr>
          <p:cNvSpPr>
            <a:spLocks noGrp="1"/>
          </p:cNvSpPr>
          <p:nvPr>
            <p:ph type="title"/>
          </p:nvPr>
        </p:nvSpPr>
        <p:spPr>
          <a:xfrm>
            <a:off x="1299727" y="263936"/>
            <a:ext cx="6540422" cy="1469965"/>
          </a:xfrm>
        </p:spPr>
        <p:txBody>
          <a:bodyPr anchor="ctr">
            <a:normAutofit/>
          </a:bodyPr>
          <a:lstStyle/>
          <a:p>
            <a:r>
              <a:rPr lang="en-US" b="1" u="sng" dirty="0"/>
              <a:t>Gaussian RBF Kernel</a:t>
            </a:r>
            <a:endParaRPr lang="en-US" b="1" u="sng" dirty="0">
              <a:latin typeface="Franklin Gothic Book" panose="020B0503020102020204"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2982F22C-01DC-2187-4524-F422576721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0554" y="5132418"/>
            <a:ext cx="1419015" cy="1419015"/>
          </a:xfrm>
          <a:prstGeom prst="rect">
            <a:avLst/>
          </a:prstGeom>
        </p:spPr>
      </p:pic>
      <p:sp>
        <p:nvSpPr>
          <p:cNvPr id="3" name="Content Placeholder 2">
            <a:extLst>
              <a:ext uri="{FF2B5EF4-FFF2-40B4-BE49-F238E27FC236}">
                <a16:creationId xmlns:a16="http://schemas.microsoft.com/office/drawing/2014/main" id="{E54E580B-CFF2-C517-E84A-6B79BD310DCB}"/>
              </a:ext>
            </a:extLst>
          </p:cNvPr>
          <p:cNvSpPr>
            <a:spLocks noGrp="1"/>
          </p:cNvSpPr>
          <p:nvPr>
            <p:ph idx="1"/>
          </p:nvPr>
        </p:nvSpPr>
        <p:spPr>
          <a:xfrm>
            <a:off x="1299727" y="1532972"/>
            <a:ext cx="4250843" cy="475938"/>
          </a:xfrm>
        </p:spPr>
        <p:txBody>
          <a:bodyPr vert="horz" lIns="91440" tIns="45720" rIns="91440" bIns="45720" rtlCol="0" anchor="t">
            <a:noAutofit/>
          </a:bodyPr>
          <a:lstStyle/>
          <a:p>
            <a:pPr marL="0" indent="0">
              <a:buNone/>
            </a:pPr>
            <a:r>
              <a:rPr lang="en-US" sz="2400" dirty="0"/>
              <a:t>Explained further in figure 5.9</a:t>
            </a:r>
            <a:endParaRPr lang="en-US" sz="24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D36D900D-838C-6525-14BC-CAF4494238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cxnSp>
        <p:nvCxnSpPr>
          <p:cNvPr id="10" name="Connector: Elbow 9">
            <a:extLst>
              <a:ext uri="{FF2B5EF4-FFF2-40B4-BE49-F238E27FC236}">
                <a16:creationId xmlns:a16="http://schemas.microsoft.com/office/drawing/2014/main" id="{7D513833-3143-CE6E-A55E-600936B5712E}"/>
              </a:ext>
            </a:extLst>
          </p:cNvPr>
          <p:cNvCxnSpPr>
            <a:cxnSpLocks/>
            <a:stCxn id="3" idx="1"/>
            <a:endCxn id="7" idx="1"/>
          </p:cNvCxnSpPr>
          <p:nvPr/>
        </p:nvCxnSpPr>
        <p:spPr>
          <a:xfrm rot="10800000" flipH="1" flipV="1">
            <a:off x="1299726" y="1770940"/>
            <a:ext cx="477635" cy="2301407"/>
          </a:xfrm>
          <a:prstGeom prst="bentConnector3">
            <a:avLst>
              <a:gd name="adj1" fmla="val -4786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98B8254C-EA02-990F-DB21-66EF6DD0254D}"/>
              </a:ext>
            </a:extLst>
          </p:cNvPr>
          <p:cNvSpPr txBox="1">
            <a:spLocks/>
          </p:cNvSpPr>
          <p:nvPr/>
        </p:nvSpPr>
        <p:spPr>
          <a:xfrm>
            <a:off x="6096000" y="763929"/>
            <a:ext cx="6030351" cy="86235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The other plots show models trained with different values of hyperparameters gamma (γ) and C</a:t>
            </a:r>
            <a:endParaRPr lang="en-US" sz="2400" dirty="0">
              <a:latin typeface="Segoe UI" panose="020B0502040204020203" pitchFamily="34" charset="0"/>
              <a:cs typeface="Segoe UI" panose="020B0502040204020203" pitchFamily="34" charset="0"/>
            </a:endParaRPr>
          </a:p>
        </p:txBody>
      </p:sp>
      <p:cxnSp>
        <p:nvCxnSpPr>
          <p:cNvPr id="17" name="Connector: Elbow 16">
            <a:extLst>
              <a:ext uri="{FF2B5EF4-FFF2-40B4-BE49-F238E27FC236}">
                <a16:creationId xmlns:a16="http://schemas.microsoft.com/office/drawing/2014/main" id="{BD9D3022-A08E-BF32-7055-41EBA34DBE5F}"/>
              </a:ext>
            </a:extLst>
          </p:cNvPr>
          <p:cNvCxnSpPr>
            <a:cxnSpLocks/>
            <a:stCxn id="15" idx="2"/>
          </p:cNvCxnSpPr>
          <p:nvPr/>
        </p:nvCxnSpPr>
        <p:spPr>
          <a:xfrm rot="5400000">
            <a:off x="8007402" y="1500883"/>
            <a:ext cx="978379" cy="12291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EAF6812F-AC69-5F9B-6D9F-B4D1B685B612}"/>
              </a:ext>
            </a:extLst>
          </p:cNvPr>
          <p:cNvCxnSpPr>
            <a:cxnSpLocks/>
            <a:stCxn id="18" idx="0"/>
          </p:cNvCxnSpPr>
          <p:nvPr/>
        </p:nvCxnSpPr>
        <p:spPr>
          <a:xfrm rot="16200000" flipV="1">
            <a:off x="8570397" y="2136117"/>
            <a:ext cx="252824" cy="171331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7E238FB-A6FC-A5F2-3EEE-C534CC42C004}"/>
              </a:ext>
            </a:extLst>
          </p:cNvPr>
          <p:cNvPicPr>
            <a:picLocks noChangeAspect="1"/>
          </p:cNvPicPr>
          <p:nvPr/>
        </p:nvPicPr>
        <p:blipFill>
          <a:blip r:embed="rId6"/>
          <a:stretch>
            <a:fillRect/>
          </a:stretch>
        </p:blipFill>
        <p:spPr>
          <a:xfrm>
            <a:off x="1777362" y="1995608"/>
            <a:ext cx="6096851" cy="4153480"/>
          </a:xfrm>
          <a:prstGeom prst="rect">
            <a:avLst/>
          </a:prstGeom>
        </p:spPr>
      </p:pic>
      <p:sp>
        <p:nvSpPr>
          <p:cNvPr id="18" name="Content Placeholder 2">
            <a:extLst>
              <a:ext uri="{FF2B5EF4-FFF2-40B4-BE49-F238E27FC236}">
                <a16:creationId xmlns:a16="http://schemas.microsoft.com/office/drawing/2014/main" id="{08EEF2BD-E5BC-51CB-3178-FCFC6286FBB2}"/>
              </a:ext>
            </a:extLst>
          </p:cNvPr>
          <p:cNvSpPr txBox="1">
            <a:spLocks/>
          </p:cNvSpPr>
          <p:nvPr/>
        </p:nvSpPr>
        <p:spPr>
          <a:xfrm>
            <a:off x="7916070" y="3119189"/>
            <a:ext cx="3274796" cy="331525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Gamma (γ) acts like a regularization hyperparameter: </a:t>
            </a:r>
          </a:p>
          <a:p>
            <a:pPr marL="0" indent="0">
              <a:buNone/>
            </a:pPr>
            <a:r>
              <a:rPr lang="en-US" sz="2400" dirty="0"/>
              <a:t>if your model is overfitting, you should reduce it; if it is underfitting, you should increase it (similar to the C hyperparameter).</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47762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animEffect transition="in" filter="fade">
                                      <p:cBhvr>
                                        <p:cTn id="33" dur="500"/>
                                        <p:tgtEl>
                                          <p:spTgt spid="15">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down)">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animEffect transition="in" filter="fade">
                                      <p:cBhvr>
                                        <p:cTn id="43" dur="500"/>
                                        <p:tgtEl>
                                          <p:spTgt spid="18">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8">
                                            <p:txEl>
                                              <p:pRg st="1" end="1"/>
                                            </p:txEl>
                                          </p:spTgt>
                                        </p:tgtEl>
                                        <p:attrNameLst>
                                          <p:attrName>style.visibility</p:attrName>
                                        </p:attrNameLst>
                                      </p:cBhvr>
                                      <p:to>
                                        <p:strVal val="visible"/>
                                      </p:to>
                                    </p:set>
                                    <p:animEffect transition="in" filter="fade">
                                      <p:cBhvr>
                                        <p:cTn id="48"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5" grpId="0" build="p"/>
      <p:bldP spid="1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C26B7C-4FE8-5DE7-6342-1999938BF7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C455C1-A499-6D65-2CE2-EA7CE5BF7156}"/>
              </a:ext>
            </a:extLst>
          </p:cNvPr>
          <p:cNvSpPr>
            <a:spLocks noGrp="1"/>
          </p:cNvSpPr>
          <p:nvPr>
            <p:ph type="title"/>
          </p:nvPr>
        </p:nvSpPr>
        <p:spPr>
          <a:xfrm>
            <a:off x="1272018" y="222372"/>
            <a:ext cx="6540422" cy="1469965"/>
          </a:xfrm>
        </p:spPr>
        <p:txBody>
          <a:bodyPr anchor="ctr">
            <a:normAutofit/>
          </a:bodyPr>
          <a:lstStyle/>
          <a:p>
            <a:r>
              <a:rPr lang="en-US" b="1" u="sng" dirty="0"/>
              <a:t>Choosing the Right Kernel</a:t>
            </a:r>
          </a:p>
        </p:txBody>
      </p:sp>
      <p:pic>
        <p:nvPicPr>
          <p:cNvPr id="4" name="Graphic 3" descr="Books on Shelf">
            <a:extLst>
              <a:ext uri="{FF2B5EF4-FFF2-40B4-BE49-F238E27FC236}">
                <a16:creationId xmlns:a16="http://schemas.microsoft.com/office/drawing/2014/main" id="{A4E48678-F965-47AA-3761-A6BBFCC0E6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2845" y="5090854"/>
            <a:ext cx="1419015" cy="1419015"/>
          </a:xfrm>
          <a:prstGeom prst="rect">
            <a:avLst/>
          </a:prstGeom>
        </p:spPr>
      </p:pic>
      <p:pic>
        <p:nvPicPr>
          <p:cNvPr id="8" name="Graphic 7">
            <a:extLst>
              <a:ext uri="{FF2B5EF4-FFF2-40B4-BE49-F238E27FC236}">
                <a16:creationId xmlns:a16="http://schemas.microsoft.com/office/drawing/2014/main" id="{118207A7-168C-E20A-60FA-0570DE890B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graphicFrame>
        <p:nvGraphicFramePr>
          <p:cNvPr id="9" name="Table 8">
            <a:extLst>
              <a:ext uri="{FF2B5EF4-FFF2-40B4-BE49-F238E27FC236}">
                <a16:creationId xmlns:a16="http://schemas.microsoft.com/office/drawing/2014/main" id="{7E43A787-941A-89FA-BFDE-FEEE0DBE4FC0}"/>
              </a:ext>
            </a:extLst>
          </p:cNvPr>
          <p:cNvGraphicFramePr>
            <a:graphicFrameLocks noGrp="1"/>
          </p:cNvGraphicFramePr>
          <p:nvPr>
            <p:extLst>
              <p:ext uri="{D42A27DB-BD31-4B8C-83A1-F6EECF244321}">
                <p14:modId xmlns:p14="http://schemas.microsoft.com/office/powerpoint/2010/main" val="1244530911"/>
              </p:ext>
            </p:extLst>
          </p:nvPr>
        </p:nvGraphicFramePr>
        <p:xfrm>
          <a:off x="2032000" y="1692337"/>
          <a:ext cx="8128000" cy="371301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34227735"/>
                    </a:ext>
                  </a:extLst>
                </a:gridCol>
                <a:gridCol w="4064000">
                  <a:extLst>
                    <a:ext uri="{9D8B030D-6E8A-4147-A177-3AD203B41FA5}">
                      <a16:colId xmlns:a16="http://schemas.microsoft.com/office/drawing/2014/main" val="2011290306"/>
                    </a:ext>
                  </a:extLst>
                </a:gridCol>
              </a:tblGrid>
              <a:tr h="513444">
                <a:tc>
                  <a:txBody>
                    <a:bodyPr/>
                    <a:lstStyle/>
                    <a:p>
                      <a:pPr algn="ctr">
                        <a:buFont typeface="Arial" panose="020B0604020202020204" pitchFamily="34" charset="0"/>
                        <a:buNone/>
                      </a:pPr>
                      <a:r>
                        <a:rPr lang="en-US" b="1" dirty="0"/>
                        <a:t>kernel</a:t>
                      </a:r>
                      <a:endParaRPr lang="en-US" dirty="0"/>
                    </a:p>
                  </a:txBody>
                  <a:tcPr/>
                </a:tc>
                <a:tc>
                  <a:txBody>
                    <a:bodyPr/>
                    <a:lstStyle/>
                    <a:p>
                      <a:pPr algn="ctr"/>
                      <a:r>
                        <a:rPr lang="en-US" dirty="0"/>
                        <a:t>For what?</a:t>
                      </a:r>
                    </a:p>
                  </a:txBody>
                  <a:tcPr/>
                </a:tc>
                <a:extLst>
                  <a:ext uri="{0D108BD9-81ED-4DB2-BD59-A6C34878D82A}">
                    <a16:rowId xmlns:a16="http://schemas.microsoft.com/office/drawing/2014/main" val="1299352510"/>
                  </a:ext>
                </a:extLst>
              </a:tr>
              <a:tr h="586857">
                <a:tc>
                  <a:txBody>
                    <a:bodyPr/>
                    <a:lstStyle/>
                    <a:p>
                      <a:pPr>
                        <a:buFont typeface="Arial" panose="020B0604020202020204" pitchFamily="34" charset="0"/>
                        <a:buNone/>
                      </a:pPr>
                      <a:r>
                        <a:rPr lang="en-US" b="1" dirty="0"/>
                        <a:t>Linear kernel</a:t>
                      </a:r>
                      <a:r>
                        <a:rPr lang="en-US" dirty="0"/>
                        <a:t>:</a:t>
                      </a:r>
                    </a:p>
                  </a:txBody>
                  <a:tcPr/>
                </a:tc>
                <a:tc>
                  <a:txBody>
                    <a:bodyPr/>
                    <a:lstStyle/>
                    <a:p>
                      <a:r>
                        <a:rPr lang="en-US" dirty="0"/>
                        <a:t>First choice for large feature spaces.</a:t>
                      </a:r>
                    </a:p>
                  </a:txBody>
                  <a:tcPr/>
                </a:tc>
                <a:extLst>
                  <a:ext uri="{0D108BD9-81ED-4DB2-BD59-A6C34878D82A}">
                    <a16:rowId xmlns:a16="http://schemas.microsoft.com/office/drawing/2014/main" val="1396295261"/>
                  </a:ext>
                </a:extLst>
              </a:tr>
              <a:tr h="5868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RBF kernel</a:t>
                      </a: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Versatile, performs well in most cases.</a:t>
                      </a:r>
                    </a:p>
                  </a:txBody>
                  <a:tcPr/>
                </a:tc>
                <a:extLst>
                  <a:ext uri="{0D108BD9-81ED-4DB2-BD59-A6C34878D82A}">
                    <a16:rowId xmlns:a16="http://schemas.microsoft.com/office/drawing/2014/main" val="3007185859"/>
                  </a:ext>
                </a:extLst>
              </a:tr>
              <a:tr h="10129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Polynomial kernel</a:t>
                      </a: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Try for moderate complexity data.</a:t>
                      </a:r>
                    </a:p>
                    <a:p>
                      <a:endParaRPr lang="en-US" dirty="0"/>
                    </a:p>
                  </a:txBody>
                  <a:tcPr/>
                </a:tc>
                <a:extLst>
                  <a:ext uri="{0D108BD9-81ED-4DB2-BD59-A6C34878D82A}">
                    <a16:rowId xmlns:a16="http://schemas.microsoft.com/office/drawing/2014/main" val="2386749451"/>
                  </a:ext>
                </a:extLst>
              </a:tr>
              <a:tr h="10129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GridSearchCV</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fine-tune hyperparameters.</a:t>
                      </a:r>
                    </a:p>
                    <a:p>
                      <a:endParaRPr lang="en-US" dirty="0"/>
                    </a:p>
                  </a:txBody>
                  <a:tcPr/>
                </a:tc>
                <a:extLst>
                  <a:ext uri="{0D108BD9-81ED-4DB2-BD59-A6C34878D82A}">
                    <a16:rowId xmlns:a16="http://schemas.microsoft.com/office/drawing/2014/main" val="3754623639"/>
                  </a:ext>
                </a:extLst>
              </a:tr>
            </a:tbl>
          </a:graphicData>
        </a:graphic>
      </p:graphicFrame>
    </p:spTree>
    <p:extLst>
      <p:ext uri="{BB962C8B-B14F-4D97-AF65-F5344CB8AC3E}">
        <p14:creationId xmlns:p14="http://schemas.microsoft.com/office/powerpoint/2010/main" val="29358279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BAA304-DA40-09CF-0FD6-9750E2B98F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675FA8-AD0C-65BF-7697-D0DFCAF87C2B}"/>
              </a:ext>
            </a:extLst>
          </p:cNvPr>
          <p:cNvSpPr>
            <a:spLocks noGrp="1"/>
          </p:cNvSpPr>
          <p:nvPr>
            <p:ph type="title"/>
          </p:nvPr>
        </p:nvSpPr>
        <p:spPr>
          <a:xfrm>
            <a:off x="1272018" y="222372"/>
            <a:ext cx="6540422" cy="1469965"/>
          </a:xfrm>
        </p:spPr>
        <p:txBody>
          <a:bodyPr anchor="ctr">
            <a:normAutofit/>
          </a:bodyPr>
          <a:lstStyle/>
          <a:p>
            <a:r>
              <a:rPr lang="en-US" b="1" u="sng" dirty="0"/>
              <a:t>Computational Complexity</a:t>
            </a:r>
          </a:p>
        </p:txBody>
      </p:sp>
      <p:pic>
        <p:nvPicPr>
          <p:cNvPr id="4" name="Graphic 3" descr="Books on Shelf">
            <a:extLst>
              <a:ext uri="{FF2B5EF4-FFF2-40B4-BE49-F238E27FC236}">
                <a16:creationId xmlns:a16="http://schemas.microsoft.com/office/drawing/2014/main" id="{435F1726-35BD-BB74-CC29-CA5090E146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2845" y="5090854"/>
            <a:ext cx="1419015" cy="1419015"/>
          </a:xfrm>
          <a:prstGeom prst="rect">
            <a:avLst/>
          </a:prstGeom>
        </p:spPr>
      </p:pic>
      <p:pic>
        <p:nvPicPr>
          <p:cNvPr id="8" name="Graphic 7">
            <a:extLst>
              <a:ext uri="{FF2B5EF4-FFF2-40B4-BE49-F238E27FC236}">
                <a16:creationId xmlns:a16="http://schemas.microsoft.com/office/drawing/2014/main" id="{E3A904B1-0CEA-D68E-AE4A-4C78FC64C1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5" name="TextBox 4">
            <a:extLst>
              <a:ext uri="{FF2B5EF4-FFF2-40B4-BE49-F238E27FC236}">
                <a16:creationId xmlns:a16="http://schemas.microsoft.com/office/drawing/2014/main" id="{D4EA757C-E996-26CD-67DE-C4DBBB06B277}"/>
              </a:ext>
            </a:extLst>
          </p:cNvPr>
          <p:cNvSpPr txBox="1"/>
          <p:nvPr/>
        </p:nvSpPr>
        <p:spPr>
          <a:xfrm>
            <a:off x="1288716" y="1364160"/>
            <a:ext cx="9933466" cy="646331"/>
          </a:xfrm>
          <a:prstGeom prst="rect">
            <a:avLst/>
          </a:prstGeom>
          <a:noFill/>
        </p:spPr>
        <p:txBody>
          <a:bodyPr wrap="square">
            <a:spAutoFit/>
          </a:bodyPr>
          <a:lstStyle/>
          <a:p>
            <a:r>
              <a:rPr lang="en-US" dirty="0"/>
              <a:t>The </a:t>
            </a:r>
            <a:r>
              <a:rPr lang="en-US" b="1" dirty="0" err="1"/>
              <a:t>LinearSVC</a:t>
            </a:r>
            <a:r>
              <a:rPr lang="en-US" dirty="0"/>
              <a:t> class is based on the </a:t>
            </a:r>
            <a:r>
              <a:rPr lang="en-US" b="1" dirty="0" err="1"/>
              <a:t>liblinear</a:t>
            </a:r>
            <a:r>
              <a:rPr lang="en-US" dirty="0"/>
              <a:t> library, which implements an optimized algorithm for </a:t>
            </a:r>
            <a:r>
              <a:rPr lang="en-US" b="1" dirty="0"/>
              <a:t>linear SVMs</a:t>
            </a:r>
          </a:p>
        </p:txBody>
      </p:sp>
      <p:sp>
        <p:nvSpPr>
          <p:cNvPr id="7" name="TextBox 6">
            <a:extLst>
              <a:ext uri="{FF2B5EF4-FFF2-40B4-BE49-F238E27FC236}">
                <a16:creationId xmlns:a16="http://schemas.microsoft.com/office/drawing/2014/main" id="{A01B1F7E-F67F-5F52-31E1-34F1BED94BC7}"/>
              </a:ext>
            </a:extLst>
          </p:cNvPr>
          <p:cNvSpPr txBox="1"/>
          <p:nvPr/>
        </p:nvSpPr>
        <p:spPr>
          <a:xfrm>
            <a:off x="1272018" y="2228949"/>
            <a:ext cx="8437418" cy="923330"/>
          </a:xfrm>
          <a:prstGeom prst="rect">
            <a:avLst/>
          </a:prstGeom>
          <a:noFill/>
        </p:spPr>
        <p:txBody>
          <a:bodyPr wrap="square">
            <a:spAutoFit/>
          </a:bodyPr>
          <a:lstStyle/>
          <a:p>
            <a:r>
              <a:rPr lang="en-US" dirty="0"/>
              <a:t>The </a:t>
            </a:r>
            <a:r>
              <a:rPr lang="en-US" b="1" dirty="0"/>
              <a:t>SVC</a:t>
            </a:r>
            <a:r>
              <a:rPr lang="en-US" dirty="0"/>
              <a:t> class is based on the </a:t>
            </a:r>
            <a:r>
              <a:rPr lang="en-US" b="1" dirty="0" err="1"/>
              <a:t>libsvm</a:t>
            </a:r>
            <a:r>
              <a:rPr lang="en-US" dirty="0"/>
              <a:t> library, which implements an algorithm that supports the kernel trick. The training time complexity is usually between </a:t>
            </a:r>
            <a:r>
              <a:rPr lang="en-US" b="1" dirty="0"/>
              <a:t>O(m2 × n) </a:t>
            </a:r>
            <a:r>
              <a:rPr lang="en-US" dirty="0"/>
              <a:t>and </a:t>
            </a:r>
            <a:r>
              <a:rPr lang="en-US" b="1" dirty="0"/>
              <a:t>O(m3 × n)</a:t>
            </a:r>
          </a:p>
        </p:txBody>
      </p:sp>
      <p:pic>
        <p:nvPicPr>
          <p:cNvPr id="11" name="Picture 10">
            <a:extLst>
              <a:ext uri="{FF2B5EF4-FFF2-40B4-BE49-F238E27FC236}">
                <a16:creationId xmlns:a16="http://schemas.microsoft.com/office/drawing/2014/main" id="{8180289C-897B-D831-8926-56BC2DB186FF}"/>
              </a:ext>
            </a:extLst>
          </p:cNvPr>
          <p:cNvPicPr>
            <a:picLocks noChangeAspect="1"/>
          </p:cNvPicPr>
          <p:nvPr/>
        </p:nvPicPr>
        <p:blipFill>
          <a:blip r:embed="rId6"/>
          <a:stretch>
            <a:fillRect/>
          </a:stretch>
        </p:blipFill>
        <p:spPr>
          <a:xfrm>
            <a:off x="1970466" y="3350826"/>
            <a:ext cx="8810886" cy="2323934"/>
          </a:xfrm>
          <a:prstGeom prst="rect">
            <a:avLst/>
          </a:prstGeom>
        </p:spPr>
      </p:pic>
    </p:spTree>
    <p:extLst>
      <p:ext uri="{BB962C8B-B14F-4D97-AF65-F5344CB8AC3E}">
        <p14:creationId xmlns:p14="http://schemas.microsoft.com/office/powerpoint/2010/main" val="11077905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1234529" y="81353"/>
            <a:ext cx="5406902" cy="1469965"/>
          </a:xfrm>
        </p:spPr>
        <p:txBody>
          <a:bodyPr anchor="ctr">
            <a:normAutofit/>
          </a:bodyPr>
          <a:lstStyle/>
          <a:p>
            <a:r>
              <a:rPr lang="en-US" b="1" u="sng" dirty="0"/>
              <a:t>SVM Regression</a:t>
            </a:r>
            <a:endParaRPr lang="en-US" b="1" u="sng" dirty="0">
              <a:latin typeface="Franklin Gothic Book" panose="020B0503020102020204" pitchFamily="34" charset="0"/>
              <a:cs typeface="Segoe UI" panose="020B0502040204020203" pitchFamily="34" charset="0"/>
            </a:endParaRP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5493024"/>
            <a:ext cx="1097280" cy="1097280"/>
          </a:xfrm>
          <a:prstGeom prst="rect">
            <a:avLst/>
          </a:prstGeom>
        </p:spPr>
      </p:pic>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1234529" y="1523218"/>
            <a:ext cx="9041868" cy="4436794"/>
          </a:xfrm>
        </p:spPr>
        <p:txBody>
          <a:bodyPr vert="horz" lIns="91440" tIns="45720" rIns="91440" bIns="45720" rtlCol="0" anchor="t">
            <a:normAutofit lnSpcReduction="10000"/>
          </a:bodyPr>
          <a:lstStyle/>
          <a:p>
            <a:r>
              <a:rPr lang="en-US" dirty="0"/>
              <a:t>As mentioned earlier, the </a:t>
            </a:r>
            <a:r>
              <a:rPr lang="en-US" b="1" dirty="0"/>
              <a:t>SVM</a:t>
            </a:r>
            <a:r>
              <a:rPr lang="en-US" dirty="0"/>
              <a:t> algorithm is versatile: not only does it support </a:t>
            </a:r>
            <a:r>
              <a:rPr lang="en-US" b="1" dirty="0"/>
              <a:t>linear</a:t>
            </a:r>
            <a:r>
              <a:rPr lang="en-US" dirty="0"/>
              <a:t> and </a:t>
            </a:r>
            <a:r>
              <a:rPr lang="en-US" b="1" dirty="0"/>
              <a:t>nonlinear classification</a:t>
            </a:r>
            <a:r>
              <a:rPr lang="en-US" dirty="0"/>
              <a:t>, </a:t>
            </a:r>
          </a:p>
          <a:p>
            <a:r>
              <a:rPr lang="en-US" dirty="0"/>
              <a:t>But it also supports </a:t>
            </a:r>
            <a:r>
              <a:rPr lang="en-US" b="1" dirty="0"/>
              <a:t>linear</a:t>
            </a:r>
            <a:r>
              <a:rPr lang="en-US" dirty="0"/>
              <a:t> and </a:t>
            </a:r>
            <a:r>
              <a:rPr lang="en-US" b="1" dirty="0"/>
              <a:t>nonlinear regression</a:t>
            </a:r>
            <a:r>
              <a:rPr lang="en-US" dirty="0"/>
              <a:t>. </a:t>
            </a:r>
          </a:p>
          <a:p>
            <a:r>
              <a:rPr lang="en-US" dirty="0"/>
              <a:t>To use </a:t>
            </a:r>
            <a:r>
              <a:rPr lang="en-US" b="1" dirty="0"/>
              <a:t>SVMs for regression </a:t>
            </a:r>
            <a:r>
              <a:rPr lang="en-US" dirty="0"/>
              <a:t>instead of classification, the trick is to </a:t>
            </a:r>
            <a:r>
              <a:rPr lang="en-US" b="1" dirty="0"/>
              <a:t>reverse</a:t>
            </a:r>
            <a:r>
              <a:rPr lang="en-US" dirty="0"/>
              <a:t> the objective: </a:t>
            </a:r>
            <a:r>
              <a:rPr lang="en-US" b="1" dirty="0"/>
              <a:t>instead of trying to fit the largest possible street between two classes while limiting margin violations.</a:t>
            </a:r>
          </a:p>
          <a:p>
            <a:r>
              <a:rPr lang="en-US" b="1" dirty="0"/>
              <a:t>SVM Regression tries to fit as many instances as possible on the street while limiting margin violations </a:t>
            </a:r>
            <a:r>
              <a:rPr lang="en-US" dirty="0"/>
              <a:t>(i.e., instances off the street). The width of the street is controlled by a hyperparameter</a:t>
            </a:r>
            <a:endParaRPr lang="en-US" sz="54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 calcmode="lin" valueType="num">
                                      <p:cBhvr additive="base">
                                        <p:cTn id="20"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 calcmode="lin" valueType="num">
                                      <p:cBhvr additive="base">
                                        <p:cTn id="26"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 calcmode="lin" valueType="num">
                                      <p:cBhvr additive="base">
                                        <p:cTn id="32"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807E00-61E9-8A8E-2AAF-D25E2F7FBC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394517-EA09-447E-BE36-73CD72018A0D}"/>
              </a:ext>
            </a:extLst>
          </p:cNvPr>
          <p:cNvSpPr>
            <a:spLocks noGrp="1"/>
          </p:cNvSpPr>
          <p:nvPr>
            <p:ph type="title"/>
          </p:nvPr>
        </p:nvSpPr>
        <p:spPr>
          <a:xfrm>
            <a:off x="1234529" y="81353"/>
            <a:ext cx="5406902" cy="1469965"/>
          </a:xfrm>
        </p:spPr>
        <p:txBody>
          <a:bodyPr anchor="ctr">
            <a:normAutofit/>
          </a:bodyPr>
          <a:lstStyle/>
          <a:p>
            <a:r>
              <a:rPr lang="en-US" b="1" u="sng" dirty="0"/>
              <a:t>SVM Regression</a:t>
            </a:r>
            <a:endParaRPr lang="en-US" b="1" u="sng" dirty="0">
              <a:latin typeface="Franklin Gothic Book" panose="020B0503020102020204" pitchFamily="34" charset="0"/>
              <a:cs typeface="Segoe UI" panose="020B0502040204020203" pitchFamily="34" charset="0"/>
            </a:endParaRPr>
          </a:p>
        </p:txBody>
      </p:sp>
      <p:pic>
        <p:nvPicPr>
          <p:cNvPr id="4" name="Graphic 3" descr="Blackboard">
            <a:extLst>
              <a:ext uri="{FF2B5EF4-FFF2-40B4-BE49-F238E27FC236}">
                <a16:creationId xmlns:a16="http://schemas.microsoft.com/office/drawing/2014/main" id="{CC9B4959-F87F-FECC-66C1-8159129628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5493024"/>
            <a:ext cx="1097280" cy="1097280"/>
          </a:xfrm>
          <a:prstGeom prst="rect">
            <a:avLst/>
          </a:prstGeom>
        </p:spPr>
      </p:pic>
      <p:sp>
        <p:nvSpPr>
          <p:cNvPr id="6" name="Content Placeholder 5">
            <a:extLst>
              <a:ext uri="{FF2B5EF4-FFF2-40B4-BE49-F238E27FC236}">
                <a16:creationId xmlns:a16="http://schemas.microsoft.com/office/drawing/2014/main" id="{598ECC6B-4948-EE41-2594-AB050725F4CD}"/>
              </a:ext>
            </a:extLst>
          </p:cNvPr>
          <p:cNvSpPr>
            <a:spLocks noGrp="1"/>
          </p:cNvSpPr>
          <p:nvPr>
            <p:ph idx="1"/>
          </p:nvPr>
        </p:nvSpPr>
        <p:spPr>
          <a:xfrm>
            <a:off x="1234529" y="1273836"/>
            <a:ext cx="9041868" cy="873618"/>
          </a:xfrm>
        </p:spPr>
        <p:txBody>
          <a:bodyPr vert="horz" lIns="91440" tIns="45720" rIns="91440" bIns="45720" rtlCol="0" anchor="t">
            <a:normAutofit fontScale="85000" lnSpcReduction="20000"/>
          </a:bodyPr>
          <a:lstStyle/>
          <a:p>
            <a:pPr marL="0" indent="0">
              <a:buNone/>
            </a:pPr>
            <a:r>
              <a:rPr lang="en-US" dirty="0"/>
              <a:t>Figure shows two linear Regression models trained on some random linear data, one with a large margin (ϵ = 1.5) and the other with a small margin (ϵ = 0.5):</a:t>
            </a:r>
            <a:endParaRPr lang="en-US" sz="54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63FA0346-70AB-37EF-40B1-FBA40AA277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5" name="Picture 4">
            <a:extLst>
              <a:ext uri="{FF2B5EF4-FFF2-40B4-BE49-F238E27FC236}">
                <a16:creationId xmlns:a16="http://schemas.microsoft.com/office/drawing/2014/main" id="{773C0DAD-F423-9C41-9B43-0CB871614C02}"/>
              </a:ext>
            </a:extLst>
          </p:cNvPr>
          <p:cNvPicPr>
            <a:picLocks noChangeAspect="1"/>
          </p:cNvPicPr>
          <p:nvPr/>
        </p:nvPicPr>
        <p:blipFill>
          <a:blip r:embed="rId6"/>
          <a:stretch>
            <a:fillRect/>
          </a:stretch>
        </p:blipFill>
        <p:spPr>
          <a:xfrm>
            <a:off x="2367011" y="2517730"/>
            <a:ext cx="7457977" cy="3579351"/>
          </a:xfrm>
          <a:prstGeom prst="rect">
            <a:avLst/>
          </a:prstGeom>
        </p:spPr>
      </p:pic>
    </p:spTree>
    <p:extLst>
      <p:ext uri="{BB962C8B-B14F-4D97-AF65-F5344CB8AC3E}">
        <p14:creationId xmlns:p14="http://schemas.microsoft.com/office/powerpoint/2010/main" val="33834220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FD17C8-81F0-D0AC-50D0-AFA4B16B93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D9DB58-3698-EEA9-06F6-64791EBF7D2F}"/>
              </a:ext>
            </a:extLst>
          </p:cNvPr>
          <p:cNvSpPr>
            <a:spLocks noGrp="1"/>
          </p:cNvSpPr>
          <p:nvPr>
            <p:ph type="title"/>
          </p:nvPr>
        </p:nvSpPr>
        <p:spPr>
          <a:xfrm>
            <a:off x="1234529" y="81353"/>
            <a:ext cx="5406902" cy="1469965"/>
          </a:xfrm>
        </p:spPr>
        <p:txBody>
          <a:bodyPr anchor="ctr">
            <a:normAutofit/>
          </a:bodyPr>
          <a:lstStyle/>
          <a:p>
            <a:r>
              <a:rPr lang="en-US" b="1" u="sng" dirty="0"/>
              <a:t>SVM Regression</a:t>
            </a:r>
            <a:endParaRPr lang="en-US" b="1" u="sng" dirty="0">
              <a:latin typeface="Franklin Gothic Book" panose="020B0503020102020204" pitchFamily="34" charset="0"/>
              <a:cs typeface="Segoe UI" panose="020B0502040204020203" pitchFamily="34" charset="0"/>
            </a:endParaRPr>
          </a:p>
        </p:txBody>
      </p:sp>
      <p:pic>
        <p:nvPicPr>
          <p:cNvPr id="4" name="Graphic 3" descr="Blackboard">
            <a:extLst>
              <a:ext uri="{FF2B5EF4-FFF2-40B4-BE49-F238E27FC236}">
                <a16:creationId xmlns:a16="http://schemas.microsoft.com/office/drawing/2014/main" id="{D941E70A-3A5F-CD68-F693-7E086625D5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5493024"/>
            <a:ext cx="1097280" cy="1097280"/>
          </a:xfrm>
          <a:prstGeom prst="rect">
            <a:avLst/>
          </a:prstGeom>
        </p:spPr>
      </p:pic>
      <p:sp>
        <p:nvSpPr>
          <p:cNvPr id="6" name="Content Placeholder 5">
            <a:extLst>
              <a:ext uri="{FF2B5EF4-FFF2-40B4-BE49-F238E27FC236}">
                <a16:creationId xmlns:a16="http://schemas.microsoft.com/office/drawing/2014/main" id="{A03B6C2F-72CB-541A-385B-2CDF45A14DBD}"/>
              </a:ext>
            </a:extLst>
          </p:cNvPr>
          <p:cNvSpPr>
            <a:spLocks noGrp="1"/>
          </p:cNvSpPr>
          <p:nvPr>
            <p:ph idx="1"/>
          </p:nvPr>
        </p:nvSpPr>
        <p:spPr>
          <a:xfrm>
            <a:off x="1234529" y="4121338"/>
            <a:ext cx="9041868" cy="873618"/>
          </a:xfrm>
        </p:spPr>
        <p:txBody>
          <a:bodyPr vert="horz" lIns="91440" tIns="45720" rIns="91440" bIns="45720" rtlCol="0" anchor="t">
            <a:normAutofit fontScale="85000" lnSpcReduction="20000"/>
          </a:bodyPr>
          <a:lstStyle/>
          <a:p>
            <a:pPr marL="0" indent="0">
              <a:buNone/>
            </a:pPr>
            <a:r>
              <a:rPr lang="en-US" dirty="0"/>
              <a:t>The following code produces the model represented on the left in Figure previously shared (the training data should be scaled and centered first)</a:t>
            </a:r>
            <a:endParaRPr lang="en-US" sz="54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783A3D47-FA70-50FB-F566-47386EC40B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7" name="Picture 6">
            <a:extLst>
              <a:ext uri="{FF2B5EF4-FFF2-40B4-BE49-F238E27FC236}">
                <a16:creationId xmlns:a16="http://schemas.microsoft.com/office/drawing/2014/main" id="{33B3F1AC-571D-4E31-4020-FE15B6EF14F1}"/>
              </a:ext>
            </a:extLst>
          </p:cNvPr>
          <p:cNvPicPr>
            <a:picLocks noChangeAspect="1"/>
          </p:cNvPicPr>
          <p:nvPr/>
        </p:nvPicPr>
        <p:blipFill>
          <a:blip r:embed="rId6"/>
          <a:stretch>
            <a:fillRect/>
          </a:stretch>
        </p:blipFill>
        <p:spPr>
          <a:xfrm>
            <a:off x="775855" y="2286302"/>
            <a:ext cx="5972805" cy="1508285"/>
          </a:xfrm>
          <a:prstGeom prst="rect">
            <a:avLst/>
          </a:prstGeom>
        </p:spPr>
      </p:pic>
      <p:sp>
        <p:nvSpPr>
          <p:cNvPr id="9" name="Content Placeholder 5">
            <a:extLst>
              <a:ext uri="{FF2B5EF4-FFF2-40B4-BE49-F238E27FC236}">
                <a16:creationId xmlns:a16="http://schemas.microsoft.com/office/drawing/2014/main" id="{0AB9A14C-9C95-F1EA-F506-3D2E0A457C1C}"/>
              </a:ext>
            </a:extLst>
          </p:cNvPr>
          <p:cNvSpPr txBox="1">
            <a:spLocks/>
          </p:cNvSpPr>
          <p:nvPr/>
        </p:nvSpPr>
        <p:spPr>
          <a:xfrm>
            <a:off x="1386929" y="1426236"/>
            <a:ext cx="9041868" cy="87361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You can use Scikit-Learn’s </a:t>
            </a:r>
            <a:r>
              <a:rPr lang="en-US" dirty="0" err="1"/>
              <a:t>LinearSVR</a:t>
            </a:r>
            <a:r>
              <a:rPr lang="en-US" dirty="0"/>
              <a:t> class to perform linear SVM Regression. </a:t>
            </a:r>
            <a:endParaRPr lang="en-US" sz="5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668315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5F56F4-5999-CB7D-38B5-980EA06BE6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BE9FB6-8402-D915-E429-3B80C39F3C39}"/>
              </a:ext>
            </a:extLst>
          </p:cNvPr>
          <p:cNvSpPr>
            <a:spLocks noGrp="1"/>
          </p:cNvSpPr>
          <p:nvPr>
            <p:ph type="title"/>
          </p:nvPr>
        </p:nvSpPr>
        <p:spPr>
          <a:xfrm>
            <a:off x="1234529" y="81353"/>
            <a:ext cx="5406902" cy="1469965"/>
          </a:xfrm>
        </p:spPr>
        <p:txBody>
          <a:bodyPr anchor="ctr">
            <a:normAutofit/>
          </a:bodyPr>
          <a:lstStyle/>
          <a:p>
            <a:r>
              <a:rPr lang="en-US" b="1" u="sng" dirty="0"/>
              <a:t>SVM Regression</a:t>
            </a:r>
            <a:endParaRPr lang="en-US" b="1" u="sng" dirty="0">
              <a:latin typeface="Franklin Gothic Book" panose="020B0503020102020204" pitchFamily="34" charset="0"/>
              <a:cs typeface="Segoe UI" panose="020B0502040204020203" pitchFamily="34" charset="0"/>
            </a:endParaRPr>
          </a:p>
        </p:txBody>
      </p:sp>
      <p:pic>
        <p:nvPicPr>
          <p:cNvPr id="4" name="Graphic 3" descr="Blackboard">
            <a:extLst>
              <a:ext uri="{FF2B5EF4-FFF2-40B4-BE49-F238E27FC236}">
                <a16:creationId xmlns:a16="http://schemas.microsoft.com/office/drawing/2014/main" id="{D69F1907-BB18-3F70-D896-8E1495CCE2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5493024"/>
            <a:ext cx="1097280" cy="1097280"/>
          </a:xfrm>
          <a:prstGeom prst="rect">
            <a:avLst/>
          </a:prstGeom>
        </p:spPr>
      </p:pic>
      <p:sp>
        <p:nvSpPr>
          <p:cNvPr id="6" name="Content Placeholder 5">
            <a:extLst>
              <a:ext uri="{FF2B5EF4-FFF2-40B4-BE49-F238E27FC236}">
                <a16:creationId xmlns:a16="http://schemas.microsoft.com/office/drawing/2014/main" id="{A475AE3F-7D44-66A2-D1E8-13D3DD036D6A}"/>
              </a:ext>
            </a:extLst>
          </p:cNvPr>
          <p:cNvSpPr>
            <a:spLocks noGrp="1"/>
          </p:cNvSpPr>
          <p:nvPr>
            <p:ph idx="1"/>
          </p:nvPr>
        </p:nvSpPr>
        <p:spPr>
          <a:xfrm>
            <a:off x="166509" y="3033450"/>
            <a:ext cx="2332270" cy="1679397"/>
          </a:xfrm>
        </p:spPr>
        <p:txBody>
          <a:bodyPr vert="horz" lIns="91440" tIns="45720" rIns="91440" bIns="45720" rtlCol="0" anchor="t">
            <a:noAutofit/>
          </a:bodyPr>
          <a:lstStyle/>
          <a:p>
            <a:pPr marL="0" indent="0">
              <a:buNone/>
            </a:pPr>
            <a:r>
              <a:rPr lang="en-US" sz="2400" dirty="0"/>
              <a:t>There is little regularization in the left plot (i.e., a large C value)</a:t>
            </a:r>
            <a:endParaRPr lang="en-US" sz="40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8550221-5462-1D51-A8A2-8C9974051A0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9" name="Content Placeholder 5">
            <a:extLst>
              <a:ext uri="{FF2B5EF4-FFF2-40B4-BE49-F238E27FC236}">
                <a16:creationId xmlns:a16="http://schemas.microsoft.com/office/drawing/2014/main" id="{DACA72BF-A365-8DEA-B312-BCE0E1A4B5B2}"/>
              </a:ext>
            </a:extLst>
          </p:cNvPr>
          <p:cNvSpPr txBox="1">
            <a:spLocks/>
          </p:cNvSpPr>
          <p:nvPr/>
        </p:nvSpPr>
        <p:spPr>
          <a:xfrm>
            <a:off x="1136384" y="1271536"/>
            <a:ext cx="9587033" cy="87361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To tackle nonlinear regression tasks, you can use a </a:t>
            </a:r>
            <a:r>
              <a:rPr lang="en-US" sz="2400" b="1" dirty="0"/>
              <a:t>kernelized SVM model</a:t>
            </a:r>
            <a:endParaRPr lang="en-US" sz="4800" b="1"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C899B209-DE5D-3051-F599-BEEEE1556A35}"/>
              </a:ext>
            </a:extLst>
          </p:cNvPr>
          <p:cNvPicPr>
            <a:picLocks noChangeAspect="1"/>
          </p:cNvPicPr>
          <p:nvPr/>
        </p:nvPicPr>
        <p:blipFill>
          <a:blip r:embed="rId6"/>
          <a:stretch>
            <a:fillRect/>
          </a:stretch>
        </p:blipFill>
        <p:spPr>
          <a:xfrm>
            <a:off x="2332679" y="1936483"/>
            <a:ext cx="7194441" cy="3556541"/>
          </a:xfrm>
          <a:prstGeom prst="rect">
            <a:avLst/>
          </a:prstGeom>
        </p:spPr>
      </p:pic>
      <p:sp>
        <p:nvSpPr>
          <p:cNvPr id="10" name="Content Placeholder 5">
            <a:extLst>
              <a:ext uri="{FF2B5EF4-FFF2-40B4-BE49-F238E27FC236}">
                <a16:creationId xmlns:a16="http://schemas.microsoft.com/office/drawing/2014/main" id="{1E6A40A3-E7F9-8A0D-A2DB-6E9B227329AB}"/>
              </a:ext>
            </a:extLst>
          </p:cNvPr>
          <p:cNvSpPr txBox="1">
            <a:spLocks/>
          </p:cNvSpPr>
          <p:nvPr/>
        </p:nvSpPr>
        <p:spPr>
          <a:xfrm>
            <a:off x="9693220" y="3033450"/>
            <a:ext cx="2498780" cy="149305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Much more regularization in the right plot (i.e. a small C value).</a:t>
            </a:r>
            <a:endParaRPr lang="en-US" sz="4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855092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build="p"/>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404711" y="182311"/>
            <a:ext cx="7588818" cy="1469965"/>
          </a:xfrm>
        </p:spPr>
        <p:txBody>
          <a:bodyPr anchor="ctr">
            <a:normAutofit/>
          </a:bodyPr>
          <a:lstStyle/>
          <a:p>
            <a:r>
              <a:rPr lang="en-US" b="1" u="sng" dirty="0"/>
              <a:t> Linear SVM Classification</a:t>
            </a:r>
            <a:endParaRPr lang="en-US" b="1" u="sng" dirty="0">
              <a:latin typeface="Franklin Gothic Book" panose="020B0503020102020204" pitchFamily="34" charset="0"/>
              <a:cs typeface="Segoe UI" panose="020B0502040204020203" pitchFamily="34" charset="0"/>
            </a:endParaRP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11" name="Rectangle 6">
            <a:extLst>
              <a:ext uri="{FF2B5EF4-FFF2-40B4-BE49-F238E27FC236}">
                <a16:creationId xmlns:a16="http://schemas.microsoft.com/office/drawing/2014/main" id="{E2C2E601-AEF3-66D6-19FA-203162DDD0EF}"/>
              </a:ext>
            </a:extLst>
          </p:cNvPr>
          <p:cNvSpPr>
            <a:spLocks noGrp="1" noChangeArrowheads="1"/>
          </p:cNvSpPr>
          <p:nvPr>
            <p:ph idx="1"/>
          </p:nvPr>
        </p:nvSpPr>
        <p:spPr bwMode="auto">
          <a:xfrm>
            <a:off x="1404711" y="1749924"/>
            <a:ext cx="9202964" cy="2564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b="1" dirty="0"/>
              <a:t>Use Case: </a:t>
            </a:r>
            <a:r>
              <a:rPr lang="en-US" sz="3200" dirty="0"/>
              <a:t>When data is linearly separable.</a:t>
            </a:r>
          </a:p>
          <a:p>
            <a:r>
              <a:rPr lang="en-US" sz="3200" b="1" dirty="0"/>
              <a:t>Function: </a:t>
            </a:r>
            <a:r>
              <a:rPr lang="en-US" sz="3200" dirty="0"/>
              <a:t>Finds a straight-line (or hyperplane in higher dimensions) to separate classes.</a:t>
            </a:r>
          </a:p>
          <a:p>
            <a:r>
              <a:rPr lang="en-US" sz="3200" b="1" dirty="0"/>
              <a:t>Example: </a:t>
            </a:r>
            <a:r>
              <a:rPr lang="en-US" sz="3200" dirty="0"/>
              <a:t>Binary classification with clearly separable classes.</a:t>
            </a:r>
          </a:p>
        </p:txBody>
      </p:sp>
      <p:pic>
        <p:nvPicPr>
          <p:cNvPr id="12" name="Graphic 11" descr="Open Book">
            <a:extLst>
              <a:ext uri="{FF2B5EF4-FFF2-40B4-BE49-F238E27FC236}">
                <a16:creationId xmlns:a16="http://schemas.microsoft.com/office/drawing/2014/main" id="{40694256-1F63-7C10-4AEA-D4A978E528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7431" y="5159354"/>
            <a:ext cx="1097280" cy="1097280"/>
          </a:xfrm>
          <a:prstGeom prst="rect">
            <a:avLst/>
          </a:prstGeom>
        </p:spPr>
      </p:pic>
    </p:spTree>
    <p:extLst>
      <p:ext uri="{BB962C8B-B14F-4D97-AF65-F5344CB8AC3E}">
        <p14:creationId xmlns:p14="http://schemas.microsoft.com/office/powerpoint/2010/main" val="3816597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B401B2-8E8B-5382-499B-F85C71EF02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71EFD1-4283-575B-B9A6-4F3E049C618A}"/>
              </a:ext>
            </a:extLst>
          </p:cNvPr>
          <p:cNvSpPr>
            <a:spLocks noGrp="1"/>
          </p:cNvSpPr>
          <p:nvPr>
            <p:ph type="title"/>
          </p:nvPr>
        </p:nvSpPr>
        <p:spPr>
          <a:xfrm>
            <a:off x="1234529" y="81353"/>
            <a:ext cx="5406902" cy="1469965"/>
          </a:xfrm>
        </p:spPr>
        <p:txBody>
          <a:bodyPr anchor="ctr">
            <a:normAutofit/>
          </a:bodyPr>
          <a:lstStyle/>
          <a:p>
            <a:r>
              <a:rPr lang="en-US" b="1" u="sng" dirty="0"/>
              <a:t>SVM Regression</a:t>
            </a:r>
            <a:endParaRPr lang="en-US" b="1" u="sng" dirty="0">
              <a:latin typeface="Franklin Gothic Book" panose="020B0503020102020204" pitchFamily="34" charset="0"/>
              <a:cs typeface="Segoe UI" panose="020B0502040204020203" pitchFamily="34" charset="0"/>
            </a:endParaRPr>
          </a:p>
        </p:txBody>
      </p:sp>
      <p:pic>
        <p:nvPicPr>
          <p:cNvPr id="4" name="Graphic 3" descr="Blackboard">
            <a:extLst>
              <a:ext uri="{FF2B5EF4-FFF2-40B4-BE49-F238E27FC236}">
                <a16:creationId xmlns:a16="http://schemas.microsoft.com/office/drawing/2014/main" id="{AEC1A104-BEF3-6B76-6592-4B983C42DD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5242" y="5493024"/>
            <a:ext cx="1097280" cy="1097280"/>
          </a:xfrm>
          <a:prstGeom prst="rect">
            <a:avLst/>
          </a:prstGeom>
        </p:spPr>
      </p:pic>
      <p:sp>
        <p:nvSpPr>
          <p:cNvPr id="6" name="Content Placeholder 5">
            <a:extLst>
              <a:ext uri="{FF2B5EF4-FFF2-40B4-BE49-F238E27FC236}">
                <a16:creationId xmlns:a16="http://schemas.microsoft.com/office/drawing/2014/main" id="{55BC6D23-0C27-E87B-5BF5-F8A07B08635F}"/>
              </a:ext>
            </a:extLst>
          </p:cNvPr>
          <p:cNvSpPr>
            <a:spLocks noGrp="1"/>
          </p:cNvSpPr>
          <p:nvPr>
            <p:ph idx="1"/>
          </p:nvPr>
        </p:nvSpPr>
        <p:spPr>
          <a:xfrm>
            <a:off x="1136384" y="4002056"/>
            <a:ext cx="10105315" cy="2039607"/>
          </a:xfrm>
        </p:spPr>
        <p:txBody>
          <a:bodyPr vert="horz" lIns="91440" tIns="45720" rIns="91440" bIns="45720" rtlCol="0" anchor="t">
            <a:noAutofit/>
          </a:bodyPr>
          <a:lstStyle/>
          <a:p>
            <a:pPr>
              <a:buFont typeface="Wingdings" panose="05000000000000000000" pitchFamily="2" charset="2"/>
              <a:buChar char="Ø"/>
            </a:pPr>
            <a:r>
              <a:rPr lang="en-US" sz="2400" dirty="0"/>
              <a:t>The </a:t>
            </a:r>
            <a:r>
              <a:rPr lang="en-US" sz="2400" b="1" dirty="0"/>
              <a:t>SVR class </a:t>
            </a:r>
            <a:r>
              <a:rPr lang="en-US" sz="2400" dirty="0"/>
              <a:t>is the </a:t>
            </a:r>
            <a:r>
              <a:rPr lang="en-US" sz="2400" b="1" dirty="0"/>
              <a:t>regression</a:t>
            </a:r>
            <a:r>
              <a:rPr lang="en-US" sz="2400" dirty="0"/>
              <a:t> equivalent of the </a:t>
            </a:r>
            <a:r>
              <a:rPr lang="en-US" sz="2400" b="1" dirty="0"/>
              <a:t>SVC class</a:t>
            </a:r>
            <a:r>
              <a:rPr lang="en-US" sz="2400" dirty="0"/>
              <a:t>, and the </a:t>
            </a:r>
            <a:r>
              <a:rPr lang="en-US" sz="2400" b="1" dirty="0" err="1"/>
              <a:t>LinearSVR</a:t>
            </a:r>
            <a:r>
              <a:rPr lang="en-US" sz="2400" b="1" dirty="0"/>
              <a:t> class </a:t>
            </a:r>
            <a:r>
              <a:rPr lang="en-US" sz="2400" dirty="0"/>
              <a:t>is the regression equivalent of the </a:t>
            </a:r>
            <a:r>
              <a:rPr lang="en-US" sz="2400" b="1" dirty="0" err="1"/>
              <a:t>LinearSVC</a:t>
            </a:r>
            <a:r>
              <a:rPr lang="en-US" sz="2400" b="1" dirty="0"/>
              <a:t> class</a:t>
            </a:r>
            <a:r>
              <a:rPr lang="en-US" sz="2400" dirty="0"/>
              <a:t>.</a:t>
            </a:r>
          </a:p>
          <a:p>
            <a:pPr>
              <a:buFont typeface="Wingdings" panose="05000000000000000000" pitchFamily="2" charset="2"/>
              <a:buChar char="Ø"/>
            </a:pPr>
            <a:r>
              <a:rPr lang="en-US" sz="2400" dirty="0"/>
              <a:t> The </a:t>
            </a:r>
            <a:r>
              <a:rPr lang="en-US" sz="2400" b="1" dirty="0" err="1"/>
              <a:t>LinearSVR</a:t>
            </a:r>
            <a:r>
              <a:rPr lang="en-US" sz="2400" b="1" dirty="0"/>
              <a:t> </a:t>
            </a:r>
            <a:r>
              <a:rPr lang="en-US" sz="2400" dirty="0"/>
              <a:t>class scales linearly with the size of the training set (just like the </a:t>
            </a:r>
            <a:r>
              <a:rPr lang="en-US" sz="2400" b="1" dirty="0" err="1"/>
              <a:t>LinearSVC</a:t>
            </a:r>
            <a:r>
              <a:rPr lang="en-US" sz="2400" b="1" dirty="0"/>
              <a:t> class</a:t>
            </a:r>
            <a:r>
              <a:rPr lang="en-US" sz="2400" dirty="0"/>
              <a:t>), while </a:t>
            </a:r>
            <a:r>
              <a:rPr lang="en-US" sz="2400" b="1" dirty="0"/>
              <a:t>the SVR class </a:t>
            </a:r>
            <a:r>
              <a:rPr lang="en-US" sz="2400" dirty="0"/>
              <a:t>gets much </a:t>
            </a:r>
            <a:r>
              <a:rPr lang="en-US" sz="2400" b="1" dirty="0"/>
              <a:t>too slow </a:t>
            </a:r>
            <a:r>
              <a:rPr lang="en-US" sz="2400" dirty="0"/>
              <a:t>when the training set </a:t>
            </a:r>
            <a:r>
              <a:rPr lang="en-US" sz="2400" b="1" dirty="0"/>
              <a:t>grows large </a:t>
            </a:r>
            <a:r>
              <a:rPr lang="en-US" sz="2400" dirty="0"/>
              <a:t>(just like the </a:t>
            </a:r>
            <a:r>
              <a:rPr lang="en-US" sz="2400" b="1" dirty="0"/>
              <a:t>SVC class</a:t>
            </a:r>
            <a:r>
              <a:rPr lang="en-US" sz="2400" dirty="0"/>
              <a:t>)</a:t>
            </a:r>
            <a:endParaRPr lang="en-US" sz="40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812C4A4-47F2-11D2-4E10-A6C79D3F82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9" name="Content Placeholder 5">
            <a:extLst>
              <a:ext uri="{FF2B5EF4-FFF2-40B4-BE49-F238E27FC236}">
                <a16:creationId xmlns:a16="http://schemas.microsoft.com/office/drawing/2014/main" id="{76D3B318-48E1-ECCE-5B80-0FC6EB2668DC}"/>
              </a:ext>
            </a:extLst>
          </p:cNvPr>
          <p:cNvSpPr txBox="1">
            <a:spLocks/>
          </p:cNvSpPr>
          <p:nvPr/>
        </p:nvSpPr>
        <p:spPr>
          <a:xfrm>
            <a:off x="1136384" y="1271536"/>
            <a:ext cx="9587033" cy="873618"/>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 The following code uses </a:t>
            </a:r>
            <a:r>
              <a:rPr lang="en-US" sz="2400" b="1" dirty="0"/>
              <a:t>Scikit-Learn’s SVR class </a:t>
            </a:r>
            <a:r>
              <a:rPr lang="en-US" sz="2400" dirty="0"/>
              <a:t>(which supports the kernel trick) to</a:t>
            </a:r>
          </a:p>
          <a:p>
            <a:pPr marL="0" indent="0">
              <a:buNone/>
            </a:pPr>
            <a:r>
              <a:rPr lang="en-US" sz="2400" dirty="0"/>
              <a:t> produce the model represented on the left in Figure previously shared.</a:t>
            </a:r>
            <a:endParaRPr lang="en-US" sz="4800" b="1"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CF921E97-2856-5A62-6833-45F7D1571D9F}"/>
              </a:ext>
            </a:extLst>
          </p:cNvPr>
          <p:cNvPicPr>
            <a:picLocks noChangeAspect="1"/>
          </p:cNvPicPr>
          <p:nvPr/>
        </p:nvPicPr>
        <p:blipFill>
          <a:blip r:embed="rId6"/>
          <a:stretch>
            <a:fillRect/>
          </a:stretch>
        </p:blipFill>
        <p:spPr>
          <a:xfrm>
            <a:off x="837125" y="2310192"/>
            <a:ext cx="7868654" cy="1097280"/>
          </a:xfrm>
          <a:prstGeom prst="rect">
            <a:avLst/>
          </a:prstGeom>
        </p:spPr>
      </p:pic>
    </p:spTree>
    <p:extLst>
      <p:ext uri="{BB962C8B-B14F-4D97-AF65-F5344CB8AC3E}">
        <p14:creationId xmlns:p14="http://schemas.microsoft.com/office/powerpoint/2010/main" val="26949287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 calcmode="lin" valueType="num">
                                      <p:cBhvr additive="base">
                                        <p:cTn id="2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1386839" y="394163"/>
            <a:ext cx="5406902" cy="1469965"/>
          </a:xfrm>
        </p:spPr>
        <p:txBody>
          <a:bodyPr anchor="ctr">
            <a:normAutofit/>
          </a:bodyPr>
          <a:lstStyle/>
          <a:p>
            <a:r>
              <a:rPr lang="en-US" u="sng" dirty="0">
                <a:latin typeface="Franklin Gothic Book" panose="020B0503020102020204" pitchFamily="34" charset="0"/>
                <a:cs typeface="Segoe UI" panose="020B0502040204020203" pitchFamily="34" charset="0"/>
              </a:rPr>
              <a:t>Exercises</a:t>
            </a: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2673" y="5493023"/>
            <a:ext cx="1097280" cy="1097280"/>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1386839" y="1684834"/>
            <a:ext cx="9308869" cy="4217201"/>
          </a:xfrm>
        </p:spPr>
        <p:txBody>
          <a:bodyPr vert="horz" lIns="91440" tIns="45720" rIns="91440" bIns="45720" rtlCol="0" anchor="t">
            <a:normAutofit fontScale="92500" lnSpcReduction="20000"/>
          </a:bodyPr>
          <a:lstStyle/>
          <a:p>
            <a:pPr marL="457200" indent="-457200">
              <a:buAutoNum type="arabicPeriod"/>
            </a:pPr>
            <a:r>
              <a:rPr lang="en-US" sz="2000" dirty="0">
                <a:latin typeface="Segoe UI" panose="020B0502040204020203" pitchFamily="34" charset="0"/>
                <a:cs typeface="Segoe UI" panose="020B0502040204020203" pitchFamily="34" charset="0"/>
              </a:rPr>
              <a:t>What is the fundamental idea behind Support Vector Machines?</a:t>
            </a:r>
          </a:p>
          <a:p>
            <a:pPr marL="0" indent="0">
              <a:buNone/>
            </a:pPr>
            <a:r>
              <a:rPr lang="en-US" sz="2200" dirty="0">
                <a:solidFill>
                  <a:srgbClr val="FF0000"/>
                </a:solidFill>
              </a:rPr>
              <a:t>Support Vector Machines aim to find the optimal hyperplane that </a:t>
            </a:r>
            <a:r>
              <a:rPr lang="en-US" sz="2200" b="1" dirty="0">
                <a:solidFill>
                  <a:srgbClr val="FF0000"/>
                </a:solidFill>
              </a:rPr>
              <a:t>maximizes the margin</a:t>
            </a:r>
            <a:r>
              <a:rPr lang="en-US" sz="2200" dirty="0">
                <a:solidFill>
                  <a:srgbClr val="FF0000"/>
                </a:solidFill>
              </a:rPr>
              <a:t> between different classes in a dataset. This margin is the distance between the hyperplane and the closest data points from each class, called </a:t>
            </a:r>
            <a:r>
              <a:rPr lang="en-US" sz="2200" b="1" dirty="0">
                <a:solidFill>
                  <a:srgbClr val="FF0000"/>
                </a:solidFill>
              </a:rPr>
              <a:t>support vectors</a:t>
            </a:r>
            <a:r>
              <a:rPr lang="en-US" sz="2200" dirty="0">
                <a:solidFill>
                  <a:srgbClr val="FF0000"/>
                </a:solidFill>
              </a:rPr>
              <a:t>.</a:t>
            </a:r>
          </a:p>
          <a:p>
            <a:pPr marL="457200" indent="-457200">
              <a:buAutoNum type="arabicPeriod"/>
            </a:pPr>
            <a:endParaRPr lang="en-US" sz="2000" dirty="0">
              <a:latin typeface="Segoe UI" panose="020B0502040204020203" pitchFamily="34" charset="0"/>
              <a:cs typeface="Segoe UI" panose="020B0502040204020203" pitchFamily="34" charset="0"/>
            </a:endParaRPr>
          </a:p>
          <a:p>
            <a:pPr marL="0" indent="0">
              <a:buNone/>
            </a:pPr>
            <a:r>
              <a:rPr lang="en-US" sz="2000" b="1" dirty="0">
                <a:latin typeface="Segoe UI" panose="020B0502040204020203" pitchFamily="34" charset="0"/>
                <a:cs typeface="Segoe UI" panose="020B0502040204020203" pitchFamily="34" charset="0"/>
              </a:rPr>
              <a:t> 2. </a:t>
            </a:r>
            <a:r>
              <a:rPr lang="en-US" sz="2000" dirty="0">
                <a:latin typeface="Segoe UI" panose="020B0502040204020203" pitchFamily="34" charset="0"/>
                <a:cs typeface="Segoe UI" panose="020B0502040204020203" pitchFamily="34" charset="0"/>
              </a:rPr>
              <a:t>What is a support vector?</a:t>
            </a:r>
          </a:p>
          <a:p>
            <a:pPr marL="0" indent="0">
              <a:buNone/>
            </a:pPr>
            <a:r>
              <a:rPr lang="en-US" sz="2000"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3</a:t>
            </a:r>
            <a:r>
              <a:rPr lang="en-US" sz="2000" dirty="0">
                <a:latin typeface="Segoe UI" panose="020B0502040204020203" pitchFamily="34" charset="0"/>
                <a:cs typeface="Segoe UI" panose="020B0502040204020203" pitchFamily="34" charset="0"/>
              </a:rPr>
              <a:t>. Why is it important to scale the inputs when using SVMs?</a:t>
            </a:r>
          </a:p>
          <a:p>
            <a:pPr marL="0" indent="0">
              <a:buNone/>
            </a:pPr>
            <a:r>
              <a:rPr lang="en-US" sz="2000" b="1" dirty="0">
                <a:latin typeface="Segoe UI" panose="020B0502040204020203" pitchFamily="34" charset="0"/>
                <a:cs typeface="Segoe UI" panose="020B0502040204020203" pitchFamily="34" charset="0"/>
              </a:rPr>
              <a:t> 4. </a:t>
            </a:r>
            <a:r>
              <a:rPr lang="en-US" sz="2000" dirty="0">
                <a:latin typeface="Segoe UI" panose="020B0502040204020203" pitchFamily="34" charset="0"/>
                <a:cs typeface="Segoe UI" panose="020B0502040204020203" pitchFamily="34" charset="0"/>
              </a:rPr>
              <a:t>Can an SVM classifier output a confidence score when it classifies an instance?</a:t>
            </a:r>
          </a:p>
          <a:p>
            <a:pPr marL="0" indent="0">
              <a:buNone/>
            </a:pPr>
            <a:r>
              <a:rPr lang="en-US" sz="2000" dirty="0">
                <a:latin typeface="Segoe UI" panose="020B0502040204020203" pitchFamily="34" charset="0"/>
                <a:cs typeface="Segoe UI" panose="020B0502040204020203" pitchFamily="34" charset="0"/>
              </a:rPr>
              <a:t> What about a probability?</a:t>
            </a:r>
          </a:p>
          <a:p>
            <a:pPr marL="0" indent="0">
              <a:buNone/>
            </a:pPr>
            <a:r>
              <a:rPr lang="en-US" sz="2000" dirty="0">
                <a:latin typeface="Segoe UI" panose="020B0502040204020203" pitchFamily="34" charset="0"/>
                <a:cs typeface="Segoe UI" panose="020B0502040204020203" pitchFamily="34" charset="0"/>
              </a:rPr>
              <a:t> 5. Should you use the primal or the dual form of the SVM problem to train a model</a:t>
            </a:r>
          </a:p>
          <a:p>
            <a:pPr marL="0" indent="0">
              <a:buNone/>
            </a:pPr>
            <a:r>
              <a:rPr lang="en-US" sz="2000" dirty="0">
                <a:latin typeface="Segoe UI" panose="020B0502040204020203" pitchFamily="34" charset="0"/>
                <a:cs typeface="Segoe UI" panose="020B0502040204020203" pitchFamily="34" charset="0"/>
              </a:rPr>
              <a:t> on a training set with millions of instances and hundreds of features?</a:t>
            </a:r>
          </a:p>
          <a:p>
            <a:pPr marL="0" indent="0">
              <a:buNone/>
            </a:pPr>
            <a:r>
              <a:rPr lang="en-US" sz="2000" b="1" dirty="0">
                <a:latin typeface="Segoe UI" panose="020B0502040204020203" pitchFamily="34" charset="0"/>
                <a:cs typeface="Segoe UI" panose="020B0502040204020203" pitchFamily="34" charset="0"/>
              </a:rPr>
              <a:t> 6. </a:t>
            </a:r>
            <a:r>
              <a:rPr lang="en-US" sz="2000" dirty="0">
                <a:latin typeface="Segoe UI" panose="020B0502040204020203" pitchFamily="34" charset="0"/>
                <a:cs typeface="Segoe UI" panose="020B0502040204020203" pitchFamily="34" charset="0"/>
              </a:rPr>
              <a:t>Say you’ve trained an SVM classifier with an RBF kernel, but it seems to underfit</a:t>
            </a:r>
          </a:p>
          <a:p>
            <a:pPr marL="0" indent="0">
              <a:buNone/>
            </a:pPr>
            <a:r>
              <a:rPr lang="en-US" sz="2000" dirty="0">
                <a:latin typeface="Segoe UI" panose="020B0502040204020203" pitchFamily="34" charset="0"/>
                <a:cs typeface="Segoe UI" panose="020B0502040204020203" pitchFamily="34" charset="0"/>
              </a:rPr>
              <a:t> the training set. Should you increase or decrease γ (gamma)? What about C?</a:t>
            </a: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238090-A411-818F-F547-840E0B016E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752FFD-C9C1-B377-2F18-78263F3F4BF6}"/>
              </a:ext>
            </a:extLst>
          </p:cNvPr>
          <p:cNvSpPr>
            <a:spLocks noGrp="1"/>
          </p:cNvSpPr>
          <p:nvPr>
            <p:ph type="title"/>
          </p:nvPr>
        </p:nvSpPr>
        <p:spPr>
          <a:xfrm>
            <a:off x="1386839" y="394163"/>
            <a:ext cx="5406902" cy="1469965"/>
          </a:xfrm>
        </p:spPr>
        <p:txBody>
          <a:bodyPr anchor="ctr">
            <a:normAutofit/>
          </a:bodyPr>
          <a:lstStyle/>
          <a:p>
            <a:r>
              <a:rPr lang="en-US" u="sng" dirty="0">
                <a:latin typeface="Franklin Gothic Book" panose="020B0503020102020204" pitchFamily="34" charset="0"/>
                <a:cs typeface="Segoe UI" panose="020B0502040204020203" pitchFamily="34" charset="0"/>
              </a:rPr>
              <a:t>Exercises</a:t>
            </a:r>
          </a:p>
        </p:txBody>
      </p:sp>
      <p:pic>
        <p:nvPicPr>
          <p:cNvPr id="4" name="Graphic 3" descr="Chat">
            <a:extLst>
              <a:ext uri="{FF2B5EF4-FFF2-40B4-BE49-F238E27FC236}">
                <a16:creationId xmlns:a16="http://schemas.microsoft.com/office/drawing/2014/main" id="{730BDCA4-7124-0E81-4898-2A74FB7244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2673" y="5493023"/>
            <a:ext cx="1097280" cy="1097280"/>
          </a:xfrm>
          <a:prstGeom prst="rect">
            <a:avLst/>
          </a:prstGeom>
        </p:spPr>
      </p:pic>
      <p:sp>
        <p:nvSpPr>
          <p:cNvPr id="3" name="Content Placeholder 2">
            <a:extLst>
              <a:ext uri="{FF2B5EF4-FFF2-40B4-BE49-F238E27FC236}">
                <a16:creationId xmlns:a16="http://schemas.microsoft.com/office/drawing/2014/main" id="{4328816D-D5AA-BEA4-260F-EB6C848B16C8}"/>
              </a:ext>
            </a:extLst>
          </p:cNvPr>
          <p:cNvSpPr>
            <a:spLocks noGrp="1"/>
          </p:cNvSpPr>
          <p:nvPr>
            <p:ph idx="1"/>
          </p:nvPr>
        </p:nvSpPr>
        <p:spPr>
          <a:xfrm>
            <a:off x="1386839" y="1684834"/>
            <a:ext cx="9308869" cy="4217201"/>
          </a:xfrm>
        </p:spPr>
        <p:txBody>
          <a:bodyPr vert="horz" lIns="91440" tIns="45720" rIns="91440" bIns="45720" rtlCol="0" anchor="t">
            <a:normAutofit lnSpcReduction="10000"/>
          </a:bodyPr>
          <a:lstStyle/>
          <a:p>
            <a:pPr marL="0" indent="0">
              <a:buNone/>
            </a:pPr>
            <a:r>
              <a:rPr lang="en-US" sz="2000" b="1" dirty="0">
                <a:latin typeface="Segoe UI" panose="020B0502040204020203" pitchFamily="34" charset="0"/>
                <a:cs typeface="Segoe UI" panose="020B0502040204020203" pitchFamily="34" charset="0"/>
              </a:rPr>
              <a:t> 7. </a:t>
            </a:r>
            <a:r>
              <a:rPr lang="en-US" sz="2000" dirty="0">
                <a:latin typeface="Segoe UI" panose="020B0502040204020203" pitchFamily="34" charset="0"/>
                <a:cs typeface="Segoe UI" panose="020B0502040204020203" pitchFamily="34" charset="0"/>
              </a:rPr>
              <a:t>How should you set the QP parameters (H, f, A, and b) to solve the soft margin</a:t>
            </a:r>
          </a:p>
          <a:p>
            <a:pPr marL="0" indent="0">
              <a:buNone/>
            </a:pPr>
            <a:r>
              <a:rPr lang="en-US" sz="2000" dirty="0">
                <a:latin typeface="Segoe UI" panose="020B0502040204020203" pitchFamily="34" charset="0"/>
                <a:cs typeface="Segoe UI" panose="020B0502040204020203" pitchFamily="34" charset="0"/>
              </a:rPr>
              <a:t> linear SVM classifier problem using an off-the-shelf QP solver?</a:t>
            </a:r>
          </a:p>
          <a:p>
            <a:pPr marL="0" indent="0">
              <a:buNone/>
            </a:pPr>
            <a:r>
              <a:rPr lang="en-US" sz="2000" b="1" dirty="0">
                <a:latin typeface="Segoe UI" panose="020B0502040204020203" pitchFamily="34" charset="0"/>
                <a:cs typeface="Segoe UI" panose="020B0502040204020203" pitchFamily="34" charset="0"/>
              </a:rPr>
              <a:t> 8</a:t>
            </a:r>
            <a:r>
              <a:rPr lang="en-US" sz="2000" dirty="0">
                <a:latin typeface="Segoe UI" panose="020B0502040204020203" pitchFamily="34" charset="0"/>
                <a:cs typeface="Segoe UI" panose="020B0502040204020203" pitchFamily="34" charset="0"/>
              </a:rPr>
              <a:t>. Train a </a:t>
            </a:r>
            <a:r>
              <a:rPr lang="en-US" sz="2000" dirty="0" err="1">
                <a:latin typeface="Segoe UI" panose="020B0502040204020203" pitchFamily="34" charset="0"/>
                <a:cs typeface="Segoe UI" panose="020B0502040204020203" pitchFamily="34" charset="0"/>
              </a:rPr>
              <a:t>LinearSVC</a:t>
            </a:r>
            <a:r>
              <a:rPr lang="en-US" sz="2000" dirty="0">
                <a:latin typeface="Segoe UI" panose="020B0502040204020203" pitchFamily="34" charset="0"/>
                <a:cs typeface="Segoe UI" panose="020B0502040204020203" pitchFamily="34" charset="0"/>
              </a:rPr>
              <a:t> on a linearly separable dataset. Then train an SVC and a</a:t>
            </a:r>
          </a:p>
          <a:p>
            <a:pPr marL="0" indent="0">
              <a:buNone/>
            </a:pPr>
            <a:r>
              <a:rPr lang="en-US" sz="2000" dirty="0">
                <a:latin typeface="Segoe UI" panose="020B0502040204020203" pitchFamily="34" charset="0"/>
                <a:cs typeface="Segoe UI" panose="020B0502040204020203" pitchFamily="34" charset="0"/>
              </a:rPr>
              <a:t> </a:t>
            </a:r>
            <a:r>
              <a:rPr lang="en-US" sz="2000" dirty="0" err="1">
                <a:latin typeface="Segoe UI" panose="020B0502040204020203" pitchFamily="34" charset="0"/>
                <a:cs typeface="Segoe UI" panose="020B0502040204020203" pitchFamily="34" charset="0"/>
              </a:rPr>
              <a:t>SGDClassifier</a:t>
            </a:r>
            <a:r>
              <a:rPr lang="en-US" sz="2000" dirty="0">
                <a:latin typeface="Segoe UI" panose="020B0502040204020203" pitchFamily="34" charset="0"/>
                <a:cs typeface="Segoe UI" panose="020B0502040204020203" pitchFamily="34" charset="0"/>
              </a:rPr>
              <a:t> on the same dataset. See if you can get them to produce roughly</a:t>
            </a:r>
          </a:p>
          <a:p>
            <a:pPr marL="0" indent="0">
              <a:buNone/>
            </a:pPr>
            <a:r>
              <a:rPr lang="en-US" sz="2000" dirty="0">
                <a:latin typeface="Segoe UI" panose="020B0502040204020203" pitchFamily="34" charset="0"/>
                <a:cs typeface="Segoe UI" panose="020B0502040204020203" pitchFamily="34" charset="0"/>
              </a:rPr>
              <a:t> the same model.</a:t>
            </a:r>
          </a:p>
          <a:p>
            <a:pPr marL="0" indent="0">
              <a:buNone/>
            </a:pPr>
            <a:r>
              <a:rPr lang="en-US" sz="2000" b="1" dirty="0">
                <a:latin typeface="Segoe UI" panose="020B0502040204020203" pitchFamily="34" charset="0"/>
                <a:cs typeface="Segoe UI" panose="020B0502040204020203" pitchFamily="34" charset="0"/>
              </a:rPr>
              <a:t> 9</a:t>
            </a:r>
            <a:r>
              <a:rPr lang="en-US" sz="2000" dirty="0">
                <a:latin typeface="Segoe UI" panose="020B0502040204020203" pitchFamily="34" charset="0"/>
                <a:cs typeface="Segoe UI" panose="020B0502040204020203" pitchFamily="34" charset="0"/>
              </a:rPr>
              <a:t>. Train an SVM classifier on the MNIST dataset. Since SVM classifiers are binary</a:t>
            </a:r>
          </a:p>
          <a:p>
            <a:pPr marL="0" indent="0">
              <a:buNone/>
            </a:pPr>
            <a:r>
              <a:rPr lang="en-US" sz="2000" dirty="0">
                <a:latin typeface="Segoe UI" panose="020B0502040204020203" pitchFamily="34" charset="0"/>
                <a:cs typeface="Segoe UI" panose="020B0502040204020203" pitchFamily="34" charset="0"/>
              </a:rPr>
              <a:t> classifiers, you will need to use one-versus-the-rest to classify all 10 digits. You</a:t>
            </a:r>
          </a:p>
          <a:p>
            <a:pPr marL="0" indent="0">
              <a:buNone/>
            </a:pPr>
            <a:r>
              <a:rPr lang="en-US" sz="2000" dirty="0">
                <a:latin typeface="Segoe UI" panose="020B0502040204020203" pitchFamily="34" charset="0"/>
                <a:cs typeface="Segoe UI" panose="020B0502040204020203" pitchFamily="34" charset="0"/>
              </a:rPr>
              <a:t> may want to tune the hyperparameters using small validation sets to speed up the</a:t>
            </a:r>
          </a:p>
          <a:p>
            <a:pPr marL="0" indent="0">
              <a:buNone/>
            </a:pPr>
            <a:r>
              <a:rPr lang="en-US" sz="2000" dirty="0">
                <a:latin typeface="Segoe UI" panose="020B0502040204020203" pitchFamily="34" charset="0"/>
                <a:cs typeface="Segoe UI" panose="020B0502040204020203" pitchFamily="34" charset="0"/>
              </a:rPr>
              <a:t> process. What accuracy can you reach?</a:t>
            </a:r>
          </a:p>
          <a:p>
            <a:pPr marL="0" indent="0">
              <a:buNone/>
            </a:pPr>
            <a:r>
              <a:rPr lang="en-US" sz="2000" dirty="0">
                <a:latin typeface="Segoe UI" panose="020B0502040204020203" pitchFamily="34" charset="0"/>
                <a:cs typeface="Segoe UI" panose="020B0502040204020203" pitchFamily="34" charset="0"/>
              </a:rPr>
              <a:t> </a:t>
            </a:r>
            <a:r>
              <a:rPr lang="en-US" sz="2000" b="1" dirty="0">
                <a:latin typeface="Segoe UI" panose="020B0502040204020203" pitchFamily="34" charset="0"/>
                <a:cs typeface="Segoe UI" panose="020B0502040204020203" pitchFamily="34" charset="0"/>
              </a:rPr>
              <a:t>10. </a:t>
            </a:r>
            <a:r>
              <a:rPr lang="en-US" sz="2000" dirty="0">
                <a:latin typeface="Segoe UI" panose="020B0502040204020203" pitchFamily="34" charset="0"/>
                <a:cs typeface="Segoe UI" panose="020B0502040204020203" pitchFamily="34" charset="0"/>
              </a:rPr>
              <a:t>Train an SVM regressor on the California housing dataset.</a:t>
            </a:r>
            <a:endParaRPr lang="en-US" sz="2000" dirty="0">
              <a:latin typeface="Franklin Gothic Book" panose="020B0503020102020204" pitchFamily="34" charset="0"/>
            </a:endParaRPr>
          </a:p>
        </p:txBody>
      </p:sp>
      <p:pic>
        <p:nvPicPr>
          <p:cNvPr id="8" name="Graphic 7">
            <a:extLst>
              <a:ext uri="{FF2B5EF4-FFF2-40B4-BE49-F238E27FC236}">
                <a16:creationId xmlns:a16="http://schemas.microsoft.com/office/drawing/2014/main" id="{BCF1F2C1-1C75-7DA6-FA96-0FE435CFFE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0651700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MACHINE LEARNING</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fontScale="92500" lnSpcReduction="10000"/>
          </a:bodyPr>
          <a:lstStyle/>
          <a:p>
            <a:r>
              <a:rPr lang="en-US" sz="2800" b="1" dirty="0">
                <a:solidFill>
                  <a:srgbClr val="E7E6E6"/>
                </a:solidFill>
                <a:latin typeface="Segoe UI" panose="020B0502040204020203" pitchFamily="34" charset="0"/>
                <a:cs typeface="Segoe UI" panose="020B0502040204020203" pitchFamily="34" charset="0"/>
              </a:rPr>
              <a:t>Chapter 5: Support Vector Machines</a:t>
            </a:r>
          </a:p>
        </p:txBody>
      </p:sp>
    </p:spTree>
    <p:extLst>
      <p:ext uri="{BB962C8B-B14F-4D97-AF65-F5344CB8AC3E}">
        <p14:creationId xmlns:p14="http://schemas.microsoft.com/office/powerpoint/2010/main" val="23729688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FE7CB9-8DAB-782C-2522-A07CE4311B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DE69C8-3D61-DC78-DA59-27983592F5F3}"/>
              </a:ext>
            </a:extLst>
          </p:cNvPr>
          <p:cNvSpPr>
            <a:spLocks noGrp="1"/>
          </p:cNvSpPr>
          <p:nvPr>
            <p:ph type="title"/>
          </p:nvPr>
        </p:nvSpPr>
        <p:spPr>
          <a:xfrm>
            <a:off x="1404711" y="182311"/>
            <a:ext cx="7588818" cy="1469965"/>
          </a:xfrm>
        </p:spPr>
        <p:txBody>
          <a:bodyPr anchor="ctr">
            <a:normAutofit/>
          </a:bodyPr>
          <a:lstStyle/>
          <a:p>
            <a:r>
              <a:rPr lang="en-US" b="1" u="sng" dirty="0"/>
              <a:t>Visualizing Linear Classification</a:t>
            </a:r>
            <a:endParaRPr lang="en-US" b="1" u="sng" dirty="0">
              <a:latin typeface="Franklin Gothic Book" panose="020B0503020102020204" pitchFamily="34" charset="0"/>
              <a:cs typeface="Segoe UI" panose="020B0502040204020203" pitchFamily="34" charset="0"/>
            </a:endParaRPr>
          </a:p>
        </p:txBody>
      </p:sp>
      <p:pic>
        <p:nvPicPr>
          <p:cNvPr id="9" name="Graphic 8">
            <a:extLst>
              <a:ext uri="{FF2B5EF4-FFF2-40B4-BE49-F238E27FC236}">
                <a16:creationId xmlns:a16="http://schemas.microsoft.com/office/drawing/2014/main" id="{7D475BAB-CB2B-2826-8F51-549B9F9403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pic>
        <p:nvPicPr>
          <p:cNvPr id="6" name="Picture 5">
            <a:extLst>
              <a:ext uri="{FF2B5EF4-FFF2-40B4-BE49-F238E27FC236}">
                <a16:creationId xmlns:a16="http://schemas.microsoft.com/office/drawing/2014/main" id="{F58FAF08-E441-8A1B-BCE4-2639D342677A}"/>
              </a:ext>
            </a:extLst>
          </p:cNvPr>
          <p:cNvPicPr>
            <a:picLocks noChangeAspect="1"/>
          </p:cNvPicPr>
          <p:nvPr/>
        </p:nvPicPr>
        <p:blipFill>
          <a:blip r:embed="rId5"/>
          <a:stretch>
            <a:fillRect/>
          </a:stretch>
        </p:blipFill>
        <p:spPr>
          <a:xfrm>
            <a:off x="3239926" y="2747555"/>
            <a:ext cx="6420746" cy="2076740"/>
          </a:xfrm>
          <a:prstGeom prst="rect">
            <a:avLst/>
          </a:prstGeom>
        </p:spPr>
      </p:pic>
      <p:sp>
        <p:nvSpPr>
          <p:cNvPr id="11" name="Rectangle 6">
            <a:extLst>
              <a:ext uri="{FF2B5EF4-FFF2-40B4-BE49-F238E27FC236}">
                <a16:creationId xmlns:a16="http://schemas.microsoft.com/office/drawing/2014/main" id="{651559E8-449A-7DBB-BB2E-A6831BF6F907}"/>
              </a:ext>
            </a:extLst>
          </p:cNvPr>
          <p:cNvSpPr>
            <a:spLocks noGrp="1" noChangeArrowheads="1"/>
          </p:cNvSpPr>
          <p:nvPr>
            <p:ph idx="1"/>
          </p:nvPr>
        </p:nvSpPr>
        <p:spPr bwMode="auto">
          <a:xfrm>
            <a:off x="464110" y="2220778"/>
            <a:ext cx="50550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Dashed Line Classifier:</a:t>
            </a:r>
            <a:r>
              <a:rPr lang="en-US" sz="2000" dirty="0"/>
              <a:t> Incorrect – fails to separate the classes.</a:t>
            </a:r>
          </a:p>
        </p:txBody>
      </p:sp>
      <p:sp>
        <p:nvSpPr>
          <p:cNvPr id="7" name="Rectangle 6">
            <a:extLst>
              <a:ext uri="{FF2B5EF4-FFF2-40B4-BE49-F238E27FC236}">
                <a16:creationId xmlns:a16="http://schemas.microsoft.com/office/drawing/2014/main" id="{5070C0A2-4ACD-E418-0A46-C7E0715FE2D0}"/>
              </a:ext>
            </a:extLst>
          </p:cNvPr>
          <p:cNvSpPr txBox="1">
            <a:spLocks noChangeArrowheads="1"/>
          </p:cNvSpPr>
          <p:nvPr/>
        </p:nvSpPr>
        <p:spPr bwMode="auto">
          <a:xfrm>
            <a:off x="1584325" y="1467610"/>
            <a:ext cx="92029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000" b="1" dirty="0"/>
              <a:t>Three Classifiers on Iris Dataset:</a:t>
            </a:r>
            <a:endParaRPr lang="en-US" sz="2000" dirty="0"/>
          </a:p>
        </p:txBody>
      </p:sp>
      <p:sp>
        <p:nvSpPr>
          <p:cNvPr id="10" name="Rectangle 6">
            <a:extLst>
              <a:ext uri="{FF2B5EF4-FFF2-40B4-BE49-F238E27FC236}">
                <a16:creationId xmlns:a16="http://schemas.microsoft.com/office/drawing/2014/main" id="{957875A7-20D2-DDB5-3997-6B8804FAFD2A}"/>
              </a:ext>
            </a:extLst>
          </p:cNvPr>
          <p:cNvSpPr txBox="1">
            <a:spLocks noChangeArrowheads="1"/>
          </p:cNvSpPr>
          <p:nvPr/>
        </p:nvSpPr>
        <p:spPr bwMode="auto">
          <a:xfrm>
            <a:off x="2852763" y="5077110"/>
            <a:ext cx="92029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Bold Solid Line (SVM):</a:t>
            </a:r>
            <a:r>
              <a:rPr lang="en-US" sz="2000" dirty="0"/>
              <a:t> Maximizes margin → better generalization.</a:t>
            </a:r>
          </a:p>
        </p:txBody>
      </p:sp>
      <p:cxnSp>
        <p:nvCxnSpPr>
          <p:cNvPr id="15" name="Straight Arrow Connector 14">
            <a:extLst>
              <a:ext uri="{FF2B5EF4-FFF2-40B4-BE49-F238E27FC236}">
                <a16:creationId xmlns:a16="http://schemas.microsoft.com/office/drawing/2014/main" id="{C9690500-B01D-EA1B-748A-6849869B3EBD}"/>
              </a:ext>
            </a:extLst>
          </p:cNvPr>
          <p:cNvCxnSpPr>
            <a:cxnSpLocks/>
            <a:stCxn id="11" idx="2"/>
          </p:cNvCxnSpPr>
          <p:nvPr/>
        </p:nvCxnSpPr>
        <p:spPr>
          <a:xfrm>
            <a:off x="2991631" y="2867109"/>
            <a:ext cx="2951969" cy="333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FCEFFA7-B8FA-DB54-9CF1-4B57D4B0F2FF}"/>
              </a:ext>
            </a:extLst>
          </p:cNvPr>
          <p:cNvCxnSpPr>
            <a:cxnSpLocks/>
          </p:cNvCxnSpPr>
          <p:nvPr/>
        </p:nvCxnSpPr>
        <p:spPr>
          <a:xfrm flipH="1" flipV="1">
            <a:off x="4991226" y="3882969"/>
            <a:ext cx="2535881" cy="1197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6">
            <a:extLst>
              <a:ext uri="{FF2B5EF4-FFF2-40B4-BE49-F238E27FC236}">
                <a16:creationId xmlns:a16="http://schemas.microsoft.com/office/drawing/2014/main" id="{183DF0C5-0539-FF08-BE95-7546E52DCA63}"/>
              </a:ext>
            </a:extLst>
          </p:cNvPr>
          <p:cNvSpPr txBox="1">
            <a:spLocks noChangeArrowheads="1"/>
          </p:cNvSpPr>
          <p:nvPr/>
        </p:nvSpPr>
        <p:spPr bwMode="auto">
          <a:xfrm>
            <a:off x="6259167" y="1663743"/>
            <a:ext cx="54687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Thin Solid Line Classifiers:</a:t>
            </a:r>
            <a:r>
              <a:rPr lang="en-US" sz="2000" dirty="0"/>
              <a:t> Correct, but margins are narrow → may not generalize well.</a:t>
            </a:r>
          </a:p>
        </p:txBody>
      </p:sp>
      <p:cxnSp>
        <p:nvCxnSpPr>
          <p:cNvPr id="13" name="Straight Arrow Connector 12">
            <a:extLst>
              <a:ext uri="{FF2B5EF4-FFF2-40B4-BE49-F238E27FC236}">
                <a16:creationId xmlns:a16="http://schemas.microsoft.com/office/drawing/2014/main" id="{CBB1A70D-8A3E-4AFB-2A67-14C945744DB9}"/>
              </a:ext>
            </a:extLst>
          </p:cNvPr>
          <p:cNvCxnSpPr>
            <a:cxnSpLocks/>
            <a:stCxn id="8" idx="2"/>
          </p:cNvCxnSpPr>
          <p:nvPr/>
        </p:nvCxnSpPr>
        <p:spPr>
          <a:xfrm flipH="1">
            <a:off x="6325864" y="2310074"/>
            <a:ext cx="2667665" cy="1263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Graphic 15" descr="Open Book">
            <a:extLst>
              <a:ext uri="{FF2B5EF4-FFF2-40B4-BE49-F238E27FC236}">
                <a16:creationId xmlns:a16="http://schemas.microsoft.com/office/drawing/2014/main" id="{50360076-0F3C-D943-4692-B738E917D9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7431" y="5159354"/>
            <a:ext cx="1097280" cy="1097280"/>
          </a:xfrm>
          <a:prstGeom prst="rect">
            <a:avLst/>
          </a:prstGeom>
        </p:spPr>
      </p:pic>
      <p:sp>
        <p:nvSpPr>
          <p:cNvPr id="17" name="Rectangle 6">
            <a:extLst>
              <a:ext uri="{FF2B5EF4-FFF2-40B4-BE49-F238E27FC236}">
                <a16:creationId xmlns:a16="http://schemas.microsoft.com/office/drawing/2014/main" id="{BF30BE3A-38B6-DA9E-9599-F588B0BA647F}"/>
              </a:ext>
            </a:extLst>
          </p:cNvPr>
          <p:cNvSpPr txBox="1">
            <a:spLocks noChangeArrowheads="1"/>
          </p:cNvSpPr>
          <p:nvPr/>
        </p:nvSpPr>
        <p:spPr bwMode="auto">
          <a:xfrm>
            <a:off x="1404711" y="5591466"/>
            <a:ext cx="920296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000" b="1" dirty="0"/>
              <a:t>Large Margin Classification:</a:t>
            </a:r>
            <a:br>
              <a:rPr lang="en-US" sz="2000" dirty="0"/>
            </a:br>
            <a:r>
              <a:rPr lang="en-US" sz="2000" dirty="0"/>
              <a:t>SVM chooses the hyperplane that leaves the </a:t>
            </a:r>
            <a:r>
              <a:rPr lang="en-US" sz="2000" b="1" dirty="0"/>
              <a:t>widest margin</a:t>
            </a:r>
            <a:r>
              <a:rPr lang="en-US" sz="2000" dirty="0"/>
              <a:t> between the two classes.</a:t>
            </a:r>
          </a:p>
        </p:txBody>
      </p:sp>
    </p:spTree>
    <p:extLst>
      <p:ext uri="{BB962C8B-B14F-4D97-AF65-F5344CB8AC3E}">
        <p14:creationId xmlns:p14="http://schemas.microsoft.com/office/powerpoint/2010/main" val="24893181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Effect transition="in" filter="fade">
                                      <p:cBhvr>
                                        <p:cTn id="26" dur="500"/>
                                        <p:tgtEl>
                                          <p:spTgt spid="1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ppt_x"/>
                                          </p:val>
                                        </p:tav>
                                        <p:tav tm="100000">
                                          <p:val>
                                            <p:strVal val="#ppt_x"/>
                                          </p:val>
                                        </p:tav>
                                      </p:tavLst>
                                    </p:anim>
                                    <p:anim calcmode="lin" valueType="num">
                                      <p:cBhvr additive="base">
                                        <p:cTn id="4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ppt_x"/>
                                          </p:val>
                                        </p:tav>
                                        <p:tav tm="100000">
                                          <p:val>
                                            <p:strVal val="#ppt_x"/>
                                          </p:val>
                                        </p:tav>
                                      </p:tavLst>
                                    </p:anim>
                                    <p:anim calcmode="lin" valueType="num">
                                      <p:cBhvr additive="base">
                                        <p:cTn id="5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P spid="7" grpId="0"/>
      <p:bldP spid="10" grpId="0"/>
      <p:bldP spid="8"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1A1CF5-52A1-49E8-8ACE-CBEC79358A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6BE8D5-242D-4E5E-00D7-6C019A55A260}"/>
              </a:ext>
            </a:extLst>
          </p:cNvPr>
          <p:cNvSpPr>
            <a:spLocks noGrp="1"/>
          </p:cNvSpPr>
          <p:nvPr>
            <p:ph type="title"/>
          </p:nvPr>
        </p:nvSpPr>
        <p:spPr>
          <a:xfrm>
            <a:off x="1404711" y="182311"/>
            <a:ext cx="7588818" cy="1469965"/>
          </a:xfrm>
        </p:spPr>
        <p:txBody>
          <a:bodyPr anchor="ctr">
            <a:normAutofit/>
          </a:bodyPr>
          <a:lstStyle/>
          <a:p>
            <a:r>
              <a:rPr lang="en-US" b="1" u="sng" dirty="0"/>
              <a:t>Visualizing Linear Classification</a:t>
            </a:r>
            <a:endParaRPr lang="en-US" b="1" u="sng" dirty="0">
              <a:latin typeface="Franklin Gothic Book" panose="020B0503020102020204" pitchFamily="34" charset="0"/>
              <a:cs typeface="Segoe UI" panose="020B0502040204020203" pitchFamily="34" charset="0"/>
            </a:endParaRPr>
          </a:p>
        </p:txBody>
      </p:sp>
      <p:pic>
        <p:nvPicPr>
          <p:cNvPr id="9" name="Graphic 8">
            <a:extLst>
              <a:ext uri="{FF2B5EF4-FFF2-40B4-BE49-F238E27FC236}">
                <a16:creationId xmlns:a16="http://schemas.microsoft.com/office/drawing/2014/main" id="{A4C906E4-1E69-4926-9F90-3C44538570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pic>
        <p:nvPicPr>
          <p:cNvPr id="6" name="Picture 5">
            <a:extLst>
              <a:ext uri="{FF2B5EF4-FFF2-40B4-BE49-F238E27FC236}">
                <a16:creationId xmlns:a16="http://schemas.microsoft.com/office/drawing/2014/main" id="{CC71A1B7-8B09-E195-3C96-A1E3B3CFF319}"/>
              </a:ext>
            </a:extLst>
          </p:cNvPr>
          <p:cNvPicPr>
            <a:picLocks noChangeAspect="1"/>
          </p:cNvPicPr>
          <p:nvPr/>
        </p:nvPicPr>
        <p:blipFill>
          <a:blip r:embed="rId5"/>
          <a:stretch>
            <a:fillRect/>
          </a:stretch>
        </p:blipFill>
        <p:spPr>
          <a:xfrm>
            <a:off x="3239926" y="2747555"/>
            <a:ext cx="6420746" cy="2076740"/>
          </a:xfrm>
          <a:prstGeom prst="rect">
            <a:avLst/>
          </a:prstGeom>
        </p:spPr>
      </p:pic>
      <p:sp>
        <p:nvSpPr>
          <p:cNvPr id="11" name="Rectangle 6">
            <a:extLst>
              <a:ext uri="{FF2B5EF4-FFF2-40B4-BE49-F238E27FC236}">
                <a16:creationId xmlns:a16="http://schemas.microsoft.com/office/drawing/2014/main" id="{2CB4CDD2-51FE-2BD9-DBD2-3789A5A721EF}"/>
              </a:ext>
            </a:extLst>
          </p:cNvPr>
          <p:cNvSpPr>
            <a:spLocks noGrp="1" noChangeArrowheads="1"/>
          </p:cNvSpPr>
          <p:nvPr>
            <p:ph idx="1"/>
          </p:nvPr>
        </p:nvSpPr>
        <p:spPr bwMode="auto">
          <a:xfrm>
            <a:off x="4605630" y="1780890"/>
            <a:ext cx="50550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Data points </a:t>
            </a:r>
            <a:r>
              <a:rPr lang="en-US" sz="2000" dirty="0"/>
              <a:t>lying directly on the edges of the margin (the dashed lines).</a:t>
            </a:r>
          </a:p>
        </p:txBody>
      </p:sp>
      <p:sp>
        <p:nvSpPr>
          <p:cNvPr id="7" name="Rectangle 6">
            <a:extLst>
              <a:ext uri="{FF2B5EF4-FFF2-40B4-BE49-F238E27FC236}">
                <a16:creationId xmlns:a16="http://schemas.microsoft.com/office/drawing/2014/main" id="{52D1D7AB-7524-F452-FEEF-1062B0352062}"/>
              </a:ext>
            </a:extLst>
          </p:cNvPr>
          <p:cNvSpPr txBox="1">
            <a:spLocks noChangeArrowheads="1"/>
          </p:cNvSpPr>
          <p:nvPr/>
        </p:nvSpPr>
        <p:spPr bwMode="auto">
          <a:xfrm>
            <a:off x="1584325" y="1467610"/>
            <a:ext cx="92029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b="1" dirty="0"/>
              <a:t>Support Vectors:</a:t>
            </a:r>
            <a:endParaRPr lang="en-US" sz="2000" dirty="0"/>
          </a:p>
        </p:txBody>
      </p:sp>
      <p:sp>
        <p:nvSpPr>
          <p:cNvPr id="10" name="Rectangle 6">
            <a:extLst>
              <a:ext uri="{FF2B5EF4-FFF2-40B4-BE49-F238E27FC236}">
                <a16:creationId xmlns:a16="http://schemas.microsoft.com/office/drawing/2014/main" id="{15463DF7-27C1-C80A-7E17-B6C2C1910C3F}"/>
              </a:ext>
            </a:extLst>
          </p:cNvPr>
          <p:cNvSpPr txBox="1">
            <a:spLocks noChangeArrowheads="1"/>
          </p:cNvSpPr>
          <p:nvPr/>
        </p:nvSpPr>
        <p:spPr bwMode="auto">
          <a:xfrm>
            <a:off x="1848817" y="5281378"/>
            <a:ext cx="9202964" cy="132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000" b="1" dirty="0"/>
              <a:t>Key Property:</a:t>
            </a:r>
            <a:br>
              <a:rPr lang="en-US" sz="2000" dirty="0"/>
            </a:br>
            <a:r>
              <a:rPr lang="en-US" sz="2000" dirty="0"/>
              <a:t>These are the only data points that influence the decision boundary.</a:t>
            </a:r>
          </a:p>
          <a:p>
            <a:pPr>
              <a:buFont typeface="Wingdings" panose="05000000000000000000" pitchFamily="2" charset="2"/>
              <a:buChar char="Ø"/>
            </a:pPr>
            <a:r>
              <a:rPr lang="en-US" sz="2000" b="1" dirty="0"/>
              <a:t>Effect of More Data:</a:t>
            </a:r>
            <a:br>
              <a:rPr lang="en-US" sz="2000" dirty="0"/>
            </a:br>
            <a:r>
              <a:rPr lang="en-US" sz="2000" dirty="0"/>
              <a:t>Adding instances away from the street </a:t>
            </a:r>
            <a:r>
              <a:rPr lang="en-US" sz="2000" b="1" dirty="0"/>
              <a:t>does not affect</a:t>
            </a:r>
            <a:r>
              <a:rPr lang="en-US" sz="2000" dirty="0"/>
              <a:t> the SVM boundary.</a:t>
            </a:r>
          </a:p>
        </p:txBody>
      </p:sp>
      <p:cxnSp>
        <p:nvCxnSpPr>
          <p:cNvPr id="15" name="Straight Arrow Connector 14">
            <a:extLst>
              <a:ext uri="{FF2B5EF4-FFF2-40B4-BE49-F238E27FC236}">
                <a16:creationId xmlns:a16="http://schemas.microsoft.com/office/drawing/2014/main" id="{493224D9-5D89-7954-1D10-242DD725B798}"/>
              </a:ext>
            </a:extLst>
          </p:cNvPr>
          <p:cNvCxnSpPr>
            <a:cxnSpLocks/>
            <a:stCxn id="11" idx="2"/>
          </p:cNvCxnSpPr>
          <p:nvPr/>
        </p:nvCxnSpPr>
        <p:spPr>
          <a:xfrm>
            <a:off x="7133151" y="2427221"/>
            <a:ext cx="393956" cy="1455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BBEBCDC-9334-0F56-FA49-AE340279049A}"/>
              </a:ext>
            </a:extLst>
          </p:cNvPr>
          <p:cNvCxnSpPr>
            <a:cxnSpLocks/>
          </p:cNvCxnSpPr>
          <p:nvPr/>
        </p:nvCxnSpPr>
        <p:spPr>
          <a:xfrm flipH="1">
            <a:off x="7964247" y="2427221"/>
            <a:ext cx="306917" cy="11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Graphic 18" descr="Open Book">
            <a:extLst>
              <a:ext uri="{FF2B5EF4-FFF2-40B4-BE49-F238E27FC236}">
                <a16:creationId xmlns:a16="http://schemas.microsoft.com/office/drawing/2014/main" id="{D8645CB4-F0BD-6D75-8513-FAB3D1AD26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7430" y="5021059"/>
            <a:ext cx="1235575" cy="1235575"/>
          </a:xfrm>
          <a:prstGeom prst="rect">
            <a:avLst/>
          </a:prstGeom>
        </p:spPr>
      </p:pic>
    </p:spTree>
    <p:extLst>
      <p:ext uri="{BB962C8B-B14F-4D97-AF65-F5344CB8AC3E}">
        <p14:creationId xmlns:p14="http://schemas.microsoft.com/office/powerpoint/2010/main" val="824000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500"/>
                                        <p:tgtEl>
                                          <p:spTgt spid="11">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P spid="7"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48C8AC-386E-9DEF-794B-C303CC8443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B9693A-AD4D-2F26-FDAA-DF69AFD27C79}"/>
              </a:ext>
            </a:extLst>
          </p:cNvPr>
          <p:cNvSpPr>
            <a:spLocks noGrp="1"/>
          </p:cNvSpPr>
          <p:nvPr>
            <p:ph type="title"/>
          </p:nvPr>
        </p:nvSpPr>
        <p:spPr>
          <a:xfrm>
            <a:off x="1404711" y="182311"/>
            <a:ext cx="7588818" cy="1469965"/>
          </a:xfrm>
        </p:spPr>
        <p:txBody>
          <a:bodyPr anchor="ctr">
            <a:normAutofit/>
          </a:bodyPr>
          <a:lstStyle/>
          <a:p>
            <a:r>
              <a:rPr lang="en-US" b="1" u="sng" dirty="0"/>
              <a:t>Sensitivity to Feature Scales</a:t>
            </a:r>
            <a:endParaRPr lang="en-US" b="1" u="sng" dirty="0">
              <a:latin typeface="Franklin Gothic Book" panose="020B0503020102020204"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A125D2EF-615C-CA36-2864-C3454E8490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7431" y="5159354"/>
            <a:ext cx="1097280" cy="1097280"/>
          </a:xfrm>
          <a:prstGeom prst="rect">
            <a:avLst/>
          </a:prstGeom>
        </p:spPr>
      </p:pic>
      <p:pic>
        <p:nvPicPr>
          <p:cNvPr id="9" name="Graphic 8">
            <a:extLst>
              <a:ext uri="{FF2B5EF4-FFF2-40B4-BE49-F238E27FC236}">
                <a16:creationId xmlns:a16="http://schemas.microsoft.com/office/drawing/2014/main" id="{F27978BE-EBDB-50E9-BC87-4437D69318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10" name="Rectangle 6">
            <a:extLst>
              <a:ext uri="{FF2B5EF4-FFF2-40B4-BE49-F238E27FC236}">
                <a16:creationId xmlns:a16="http://schemas.microsoft.com/office/drawing/2014/main" id="{6FD056DF-C768-BA6D-6C5D-7DFCEF071DD6}"/>
              </a:ext>
            </a:extLst>
          </p:cNvPr>
          <p:cNvSpPr txBox="1">
            <a:spLocks noChangeArrowheads="1"/>
          </p:cNvSpPr>
          <p:nvPr/>
        </p:nvSpPr>
        <p:spPr bwMode="auto">
          <a:xfrm>
            <a:off x="6391597" y="5316044"/>
            <a:ext cx="5685939" cy="1051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Right Plot (After Feature Scaling):</a:t>
            </a:r>
          </a:p>
          <a:p>
            <a:r>
              <a:rPr lang="en-US" sz="2000" dirty="0"/>
              <a:t>Proper scaling (e.g., using </a:t>
            </a:r>
            <a:r>
              <a:rPr lang="en-US" sz="2000" dirty="0" err="1"/>
              <a:t>StandardScaler</a:t>
            </a:r>
            <a:r>
              <a:rPr lang="en-US" sz="2000" dirty="0"/>
              <a:t>) results in a balanced and accurate decision boundary.</a:t>
            </a:r>
          </a:p>
        </p:txBody>
      </p:sp>
      <p:pic>
        <p:nvPicPr>
          <p:cNvPr id="12" name="Picture 11">
            <a:extLst>
              <a:ext uri="{FF2B5EF4-FFF2-40B4-BE49-F238E27FC236}">
                <a16:creationId xmlns:a16="http://schemas.microsoft.com/office/drawing/2014/main" id="{6A87E9C1-8097-4057-0D09-CF64E265D687}"/>
              </a:ext>
            </a:extLst>
          </p:cNvPr>
          <p:cNvPicPr>
            <a:picLocks noChangeAspect="1"/>
          </p:cNvPicPr>
          <p:nvPr/>
        </p:nvPicPr>
        <p:blipFill>
          <a:blip r:embed="rId6"/>
          <a:stretch>
            <a:fillRect/>
          </a:stretch>
        </p:blipFill>
        <p:spPr>
          <a:xfrm>
            <a:off x="3137716" y="2602107"/>
            <a:ext cx="6096851" cy="2143424"/>
          </a:xfrm>
          <a:prstGeom prst="rect">
            <a:avLst/>
          </a:prstGeom>
        </p:spPr>
      </p:pic>
      <p:sp>
        <p:nvSpPr>
          <p:cNvPr id="11" name="Rectangle 6">
            <a:extLst>
              <a:ext uri="{FF2B5EF4-FFF2-40B4-BE49-F238E27FC236}">
                <a16:creationId xmlns:a16="http://schemas.microsoft.com/office/drawing/2014/main" id="{BD93A88D-7FBF-1377-E62E-20FC758ADBEC}"/>
              </a:ext>
            </a:extLst>
          </p:cNvPr>
          <p:cNvSpPr>
            <a:spLocks noGrp="1" noChangeArrowheads="1"/>
          </p:cNvSpPr>
          <p:nvPr>
            <p:ph idx="1"/>
          </p:nvPr>
        </p:nvSpPr>
        <p:spPr bwMode="auto">
          <a:xfrm>
            <a:off x="637903" y="1422297"/>
            <a:ext cx="8727769" cy="117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Left Plot:</a:t>
            </a:r>
          </a:p>
          <a:p>
            <a:r>
              <a:rPr lang="en-US" sz="2000" dirty="0"/>
              <a:t>Features have different scales → SVM creates a skewed decision boundary.</a:t>
            </a:r>
          </a:p>
          <a:p>
            <a:r>
              <a:rPr lang="en-US" sz="2000" dirty="0"/>
              <a:t>Vertical axis dominates due to larger scale.</a:t>
            </a:r>
          </a:p>
        </p:txBody>
      </p:sp>
      <p:cxnSp>
        <p:nvCxnSpPr>
          <p:cNvPr id="13" name="Straight Arrow Connector 12">
            <a:extLst>
              <a:ext uri="{FF2B5EF4-FFF2-40B4-BE49-F238E27FC236}">
                <a16:creationId xmlns:a16="http://schemas.microsoft.com/office/drawing/2014/main" id="{76F8D18E-1F7C-7D2E-8749-AA9AA08C11BC}"/>
              </a:ext>
            </a:extLst>
          </p:cNvPr>
          <p:cNvCxnSpPr>
            <a:cxnSpLocks/>
            <a:stCxn id="10" idx="0"/>
          </p:cNvCxnSpPr>
          <p:nvPr/>
        </p:nvCxnSpPr>
        <p:spPr>
          <a:xfrm flipH="1" flipV="1">
            <a:off x="8426679" y="4419582"/>
            <a:ext cx="807888" cy="896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0EF1F5-0BD2-775B-AF18-2661719CBE29}"/>
              </a:ext>
            </a:extLst>
          </p:cNvPr>
          <p:cNvCxnSpPr>
            <a:cxnSpLocks/>
          </p:cNvCxnSpPr>
          <p:nvPr/>
        </p:nvCxnSpPr>
        <p:spPr>
          <a:xfrm>
            <a:off x="1550010" y="2602107"/>
            <a:ext cx="2009371" cy="1189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509D5B3-FB3D-9496-D09F-E89227F161D0}"/>
              </a:ext>
            </a:extLst>
          </p:cNvPr>
          <p:cNvSpPr txBox="1"/>
          <p:nvPr/>
        </p:nvSpPr>
        <p:spPr>
          <a:xfrm>
            <a:off x="1488287" y="5533832"/>
            <a:ext cx="4692532" cy="1015663"/>
          </a:xfrm>
          <a:prstGeom prst="rect">
            <a:avLst/>
          </a:prstGeom>
          <a:noFill/>
        </p:spPr>
        <p:txBody>
          <a:bodyPr wrap="square">
            <a:spAutoFit/>
          </a:bodyPr>
          <a:lstStyle/>
          <a:p>
            <a:pPr marL="342900" indent="-342900">
              <a:buFont typeface="Wingdings" panose="05000000000000000000" pitchFamily="2" charset="2"/>
              <a:buChar char="Ø"/>
            </a:pPr>
            <a:r>
              <a:rPr lang="en-US" sz="2000" b="1" dirty="0"/>
              <a:t>So Always apply feature scaling (e.g., standardization) before training an SVM model.</a:t>
            </a:r>
            <a:endParaRPr lang="en-US" sz="2000" dirty="0"/>
          </a:p>
        </p:txBody>
      </p:sp>
    </p:spTree>
    <p:extLst>
      <p:ext uri="{BB962C8B-B14F-4D97-AF65-F5344CB8AC3E}">
        <p14:creationId xmlns:p14="http://schemas.microsoft.com/office/powerpoint/2010/main" val="20836192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arn(inVertical)">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500"/>
                                        <p:tgtEl>
                                          <p:spTgt spid="1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Effect transition="in" filter="fade">
                                      <p:cBhvr>
                                        <p:cTn id="26" dur="500"/>
                                        <p:tgtEl>
                                          <p:spTgt spid="11">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animEffect transition="in" filter="fade">
                                      <p:cBhvr>
                                        <p:cTn id="31" dur="500"/>
                                        <p:tgtEl>
                                          <p:spTgt spid="11">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down)">
                                      <p:cBhvr>
                                        <p:cTn id="47" dur="580">
                                          <p:stCondLst>
                                            <p:cond delay="0"/>
                                          </p:stCondLst>
                                        </p:cTn>
                                        <p:tgtEl>
                                          <p:spTgt spid="18"/>
                                        </p:tgtEl>
                                      </p:cBhvr>
                                    </p:animEffect>
                                    <p:anim calcmode="lin" valueType="num">
                                      <p:cBhvr>
                                        <p:cTn id="4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53" dur="26">
                                          <p:stCondLst>
                                            <p:cond delay="650"/>
                                          </p:stCondLst>
                                        </p:cTn>
                                        <p:tgtEl>
                                          <p:spTgt spid="18"/>
                                        </p:tgtEl>
                                      </p:cBhvr>
                                      <p:to x="100000" y="60000"/>
                                    </p:animScale>
                                    <p:animScale>
                                      <p:cBhvr>
                                        <p:cTn id="54" dur="166" decel="50000">
                                          <p:stCondLst>
                                            <p:cond delay="676"/>
                                          </p:stCondLst>
                                        </p:cTn>
                                        <p:tgtEl>
                                          <p:spTgt spid="18"/>
                                        </p:tgtEl>
                                      </p:cBhvr>
                                      <p:to x="100000" y="100000"/>
                                    </p:animScale>
                                    <p:animScale>
                                      <p:cBhvr>
                                        <p:cTn id="55" dur="26">
                                          <p:stCondLst>
                                            <p:cond delay="1312"/>
                                          </p:stCondLst>
                                        </p:cTn>
                                        <p:tgtEl>
                                          <p:spTgt spid="18"/>
                                        </p:tgtEl>
                                      </p:cBhvr>
                                      <p:to x="100000" y="80000"/>
                                    </p:animScale>
                                    <p:animScale>
                                      <p:cBhvr>
                                        <p:cTn id="56" dur="166" decel="50000">
                                          <p:stCondLst>
                                            <p:cond delay="1338"/>
                                          </p:stCondLst>
                                        </p:cTn>
                                        <p:tgtEl>
                                          <p:spTgt spid="18"/>
                                        </p:tgtEl>
                                      </p:cBhvr>
                                      <p:to x="100000" y="100000"/>
                                    </p:animScale>
                                    <p:animScale>
                                      <p:cBhvr>
                                        <p:cTn id="57" dur="26">
                                          <p:stCondLst>
                                            <p:cond delay="1642"/>
                                          </p:stCondLst>
                                        </p:cTn>
                                        <p:tgtEl>
                                          <p:spTgt spid="18"/>
                                        </p:tgtEl>
                                      </p:cBhvr>
                                      <p:to x="100000" y="90000"/>
                                    </p:animScale>
                                    <p:animScale>
                                      <p:cBhvr>
                                        <p:cTn id="58" dur="166" decel="50000">
                                          <p:stCondLst>
                                            <p:cond delay="1668"/>
                                          </p:stCondLst>
                                        </p:cTn>
                                        <p:tgtEl>
                                          <p:spTgt spid="18"/>
                                        </p:tgtEl>
                                      </p:cBhvr>
                                      <p:to x="100000" y="100000"/>
                                    </p:animScale>
                                    <p:animScale>
                                      <p:cBhvr>
                                        <p:cTn id="59" dur="26">
                                          <p:stCondLst>
                                            <p:cond delay="1808"/>
                                          </p:stCondLst>
                                        </p:cTn>
                                        <p:tgtEl>
                                          <p:spTgt spid="18"/>
                                        </p:tgtEl>
                                      </p:cBhvr>
                                      <p:to x="100000" y="95000"/>
                                    </p:animScale>
                                    <p:animScale>
                                      <p:cBhvr>
                                        <p:cTn id="60" dur="166" decel="50000">
                                          <p:stCondLst>
                                            <p:cond delay="1834"/>
                                          </p:stCondLst>
                                        </p:cTn>
                                        <p:tgtEl>
                                          <p:spTgt spid="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uiExpand="1" build="p"/>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964367" y="377088"/>
            <a:ext cx="6969913" cy="1469965"/>
          </a:xfrm>
        </p:spPr>
        <p:txBody>
          <a:bodyPr anchor="ctr">
            <a:normAutofit/>
          </a:bodyPr>
          <a:lstStyle/>
          <a:p>
            <a:r>
              <a:rPr lang="en-US" sz="4800" b="1" u="sng" dirty="0"/>
              <a:t>Soft Margin Classification</a:t>
            </a:r>
            <a:endParaRPr lang="en-US" sz="4800" b="1" u="sng" dirty="0">
              <a:latin typeface="Franklin Gothic Book" panose="020B0503020102020204" pitchFamily="34" charset="0"/>
              <a:cs typeface="Segoe UI" panose="020B0502040204020203" pitchFamily="34" charset="0"/>
            </a:endParaRP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6803" y="5383632"/>
            <a:ext cx="1097280" cy="1097280"/>
          </a:xfrm>
          <a:prstGeom prst="rect">
            <a:avLst/>
          </a:prstGeom>
        </p:spPr>
      </p:pic>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964367" y="1667019"/>
            <a:ext cx="7074734" cy="1688746"/>
          </a:xfrm>
        </p:spPr>
        <p:txBody>
          <a:bodyPr vert="horz" lIns="91440" tIns="45720" rIns="91440" bIns="45720" rtlCol="0" anchor="t">
            <a:normAutofit/>
          </a:bodyPr>
          <a:lstStyle/>
          <a:p>
            <a:pPr>
              <a:buNone/>
            </a:pPr>
            <a:r>
              <a:rPr lang="en-US" sz="2400" b="1" dirty="0"/>
              <a:t>Hard Margin Issues:</a:t>
            </a:r>
            <a:endParaRPr lang="en-US" sz="2400" dirty="0"/>
          </a:p>
          <a:p>
            <a:pPr>
              <a:buFont typeface="Arial" panose="020B0604020202020204" pitchFamily="34" charset="0"/>
              <a:buChar char="•"/>
            </a:pPr>
            <a:r>
              <a:rPr lang="en-US" sz="2400" dirty="0"/>
              <a:t>Requires </a:t>
            </a:r>
            <a:r>
              <a:rPr lang="en-US" sz="2400" b="1" dirty="0"/>
              <a:t>perfectly linearly separable data</a:t>
            </a:r>
            <a:endParaRPr lang="en-US" sz="2400" dirty="0"/>
          </a:p>
          <a:p>
            <a:pPr>
              <a:buFont typeface="Arial" panose="020B0604020202020204" pitchFamily="34" charset="0"/>
              <a:buChar char="•"/>
            </a:pPr>
            <a:r>
              <a:rPr lang="en-US" sz="2400" dirty="0"/>
              <a:t>Extremely </a:t>
            </a:r>
            <a:r>
              <a:rPr lang="en-US" sz="2400" b="1" dirty="0"/>
              <a:t>sensitive to outliers</a:t>
            </a:r>
            <a:endParaRPr lang="en-US" sz="2400" dirty="0"/>
          </a:p>
        </p:txBody>
      </p:sp>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6" name="Picture 5">
            <a:extLst>
              <a:ext uri="{FF2B5EF4-FFF2-40B4-BE49-F238E27FC236}">
                <a16:creationId xmlns:a16="http://schemas.microsoft.com/office/drawing/2014/main" id="{BC1FD501-9684-CD80-DD66-647D011BF24E}"/>
              </a:ext>
            </a:extLst>
          </p:cNvPr>
          <p:cNvPicPr>
            <a:picLocks noChangeAspect="1"/>
          </p:cNvPicPr>
          <p:nvPr/>
        </p:nvPicPr>
        <p:blipFill>
          <a:blip r:embed="rId6"/>
          <a:stretch>
            <a:fillRect/>
          </a:stretch>
        </p:blipFill>
        <p:spPr>
          <a:xfrm>
            <a:off x="2183799" y="2995158"/>
            <a:ext cx="7824402" cy="2562739"/>
          </a:xfrm>
          <a:prstGeom prst="rect">
            <a:avLst/>
          </a:prstGeom>
        </p:spPr>
      </p:pic>
      <p:sp>
        <p:nvSpPr>
          <p:cNvPr id="9" name="TextBox 8">
            <a:extLst>
              <a:ext uri="{FF2B5EF4-FFF2-40B4-BE49-F238E27FC236}">
                <a16:creationId xmlns:a16="http://schemas.microsoft.com/office/drawing/2014/main" id="{9B610188-0CB0-304C-5245-395B08D4CDA6}"/>
              </a:ext>
            </a:extLst>
          </p:cNvPr>
          <p:cNvSpPr txBox="1"/>
          <p:nvPr/>
        </p:nvSpPr>
        <p:spPr>
          <a:xfrm>
            <a:off x="6774872" y="6002600"/>
            <a:ext cx="6096000" cy="400110"/>
          </a:xfrm>
          <a:prstGeom prst="rect">
            <a:avLst/>
          </a:prstGeom>
          <a:noFill/>
        </p:spPr>
        <p:txBody>
          <a:bodyPr wrap="square">
            <a:spAutoFit/>
          </a:bodyPr>
          <a:lstStyle/>
          <a:p>
            <a:r>
              <a:rPr lang="en-US" sz="2000" b="1" dirty="0"/>
              <a:t>One outlier can destroy the decision boundary</a:t>
            </a:r>
          </a:p>
        </p:txBody>
      </p:sp>
      <p:cxnSp>
        <p:nvCxnSpPr>
          <p:cNvPr id="11" name="Straight Arrow Connector 10">
            <a:extLst>
              <a:ext uri="{FF2B5EF4-FFF2-40B4-BE49-F238E27FC236}">
                <a16:creationId xmlns:a16="http://schemas.microsoft.com/office/drawing/2014/main" id="{58A98F8E-A202-451B-97B0-8695FA463288}"/>
              </a:ext>
            </a:extLst>
          </p:cNvPr>
          <p:cNvCxnSpPr>
            <a:stCxn id="9" idx="0"/>
          </p:cNvCxnSpPr>
          <p:nvPr/>
        </p:nvCxnSpPr>
        <p:spPr>
          <a:xfrm flipH="1" flipV="1">
            <a:off x="8243455" y="4272165"/>
            <a:ext cx="1579417" cy="1730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69EFC4-308C-56A3-7A01-F4E2A6D27006}"/>
              </a:ext>
            </a:extLst>
          </p:cNvPr>
          <p:cNvCxnSpPr>
            <a:stCxn id="9" idx="0"/>
          </p:cNvCxnSpPr>
          <p:nvPr/>
        </p:nvCxnSpPr>
        <p:spPr>
          <a:xfrm flipH="1" flipV="1">
            <a:off x="5043055" y="3920836"/>
            <a:ext cx="4779817" cy="208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6304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arn(inVertic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down)">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down)">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down)">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8E4617-4265-5616-04EB-CCA60C8855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D543CF-0283-C60E-F2D3-561C9AA5FFDB}"/>
              </a:ext>
            </a:extLst>
          </p:cNvPr>
          <p:cNvSpPr>
            <a:spLocks noGrp="1"/>
          </p:cNvSpPr>
          <p:nvPr>
            <p:ph type="title"/>
          </p:nvPr>
        </p:nvSpPr>
        <p:spPr>
          <a:xfrm>
            <a:off x="964367" y="377088"/>
            <a:ext cx="6969913" cy="1469965"/>
          </a:xfrm>
        </p:spPr>
        <p:txBody>
          <a:bodyPr anchor="ctr">
            <a:normAutofit/>
          </a:bodyPr>
          <a:lstStyle/>
          <a:p>
            <a:r>
              <a:rPr lang="en-US" sz="4800" b="1" u="sng" dirty="0"/>
              <a:t>Visualizing the Problem</a:t>
            </a:r>
            <a:endParaRPr lang="en-US" sz="4800" b="1" u="sng" dirty="0">
              <a:latin typeface="Franklin Gothic Book" panose="020B0503020102020204" pitchFamily="34" charset="0"/>
              <a:cs typeface="Segoe UI" panose="020B0502040204020203" pitchFamily="34" charset="0"/>
            </a:endParaRPr>
          </a:p>
        </p:txBody>
      </p:sp>
      <p:pic>
        <p:nvPicPr>
          <p:cNvPr id="4" name="Content Placeholder 4" descr="Scales of Justice">
            <a:extLst>
              <a:ext uri="{FF2B5EF4-FFF2-40B4-BE49-F238E27FC236}">
                <a16:creationId xmlns:a16="http://schemas.microsoft.com/office/drawing/2014/main" id="{90D8F287-405C-F3C8-69A8-342ABAFC9B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6803" y="5383632"/>
            <a:ext cx="1097280" cy="1097280"/>
          </a:xfrm>
          <a:prstGeom prst="rect">
            <a:avLst/>
          </a:prstGeom>
        </p:spPr>
      </p:pic>
      <p:sp>
        <p:nvSpPr>
          <p:cNvPr id="3" name="Content Placeholder 2">
            <a:extLst>
              <a:ext uri="{FF2B5EF4-FFF2-40B4-BE49-F238E27FC236}">
                <a16:creationId xmlns:a16="http://schemas.microsoft.com/office/drawing/2014/main" id="{09A9B094-CB02-3DFE-9F30-1DC5C8638950}"/>
              </a:ext>
            </a:extLst>
          </p:cNvPr>
          <p:cNvSpPr>
            <a:spLocks noGrp="1"/>
          </p:cNvSpPr>
          <p:nvPr>
            <p:ph idx="1"/>
          </p:nvPr>
        </p:nvSpPr>
        <p:spPr>
          <a:xfrm>
            <a:off x="964367" y="1667019"/>
            <a:ext cx="7074734" cy="619283"/>
          </a:xfrm>
        </p:spPr>
        <p:txBody>
          <a:bodyPr vert="horz" lIns="91440" tIns="45720" rIns="91440" bIns="45720" rtlCol="0" anchor="t">
            <a:normAutofit/>
          </a:bodyPr>
          <a:lstStyle/>
          <a:p>
            <a:pPr>
              <a:buNone/>
            </a:pPr>
            <a:r>
              <a:rPr lang="en-US" sz="2400" b="1" dirty="0"/>
              <a:t>❌No possible boundary due to outlier</a:t>
            </a:r>
          </a:p>
        </p:txBody>
      </p:sp>
      <p:pic>
        <p:nvPicPr>
          <p:cNvPr id="8" name="Content Placeholder 4">
            <a:extLst>
              <a:ext uri="{FF2B5EF4-FFF2-40B4-BE49-F238E27FC236}">
                <a16:creationId xmlns:a16="http://schemas.microsoft.com/office/drawing/2014/main" id="{D20DF560-FA87-AE78-709B-409E1EE93E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6" name="Picture 5">
            <a:extLst>
              <a:ext uri="{FF2B5EF4-FFF2-40B4-BE49-F238E27FC236}">
                <a16:creationId xmlns:a16="http://schemas.microsoft.com/office/drawing/2014/main" id="{B6E9DD70-E133-04E7-89FC-DBD95399CAE8}"/>
              </a:ext>
            </a:extLst>
          </p:cNvPr>
          <p:cNvPicPr>
            <a:picLocks noChangeAspect="1"/>
          </p:cNvPicPr>
          <p:nvPr/>
        </p:nvPicPr>
        <p:blipFill>
          <a:blip r:embed="rId6"/>
          <a:stretch>
            <a:fillRect/>
          </a:stretch>
        </p:blipFill>
        <p:spPr>
          <a:xfrm>
            <a:off x="2372593" y="2398979"/>
            <a:ext cx="7824402" cy="2562739"/>
          </a:xfrm>
          <a:prstGeom prst="rect">
            <a:avLst/>
          </a:prstGeom>
        </p:spPr>
      </p:pic>
      <p:sp>
        <p:nvSpPr>
          <p:cNvPr id="9" name="TextBox 8">
            <a:extLst>
              <a:ext uri="{FF2B5EF4-FFF2-40B4-BE49-F238E27FC236}">
                <a16:creationId xmlns:a16="http://schemas.microsoft.com/office/drawing/2014/main" id="{74F432B9-915F-0D12-E747-254F00C1E4FD}"/>
              </a:ext>
            </a:extLst>
          </p:cNvPr>
          <p:cNvSpPr txBox="1"/>
          <p:nvPr/>
        </p:nvSpPr>
        <p:spPr>
          <a:xfrm>
            <a:off x="6771407" y="5148425"/>
            <a:ext cx="6096000" cy="830997"/>
          </a:xfrm>
          <a:prstGeom prst="rect">
            <a:avLst/>
          </a:prstGeom>
          <a:noFill/>
        </p:spPr>
        <p:txBody>
          <a:bodyPr wrap="square">
            <a:spAutoFit/>
          </a:bodyPr>
          <a:lstStyle/>
          <a:p>
            <a:r>
              <a:rPr lang="en-US" sz="2400" b="1" dirty="0"/>
              <a:t>❌ Bad decision boundary due to forced separation</a:t>
            </a:r>
          </a:p>
        </p:txBody>
      </p:sp>
      <p:cxnSp>
        <p:nvCxnSpPr>
          <p:cNvPr id="11" name="Straight Arrow Connector 10">
            <a:extLst>
              <a:ext uri="{FF2B5EF4-FFF2-40B4-BE49-F238E27FC236}">
                <a16:creationId xmlns:a16="http://schemas.microsoft.com/office/drawing/2014/main" id="{08E99601-DB16-45D8-A7FC-72CDA5E91EE8}"/>
              </a:ext>
            </a:extLst>
          </p:cNvPr>
          <p:cNvCxnSpPr>
            <a:cxnSpLocks/>
            <a:stCxn id="9" idx="0"/>
          </p:cNvCxnSpPr>
          <p:nvPr/>
        </p:nvCxnSpPr>
        <p:spPr>
          <a:xfrm flipH="1" flipV="1">
            <a:off x="8382000" y="4087725"/>
            <a:ext cx="1437407" cy="106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5CE586F-9780-16A1-C5A2-04FE052192CE}"/>
              </a:ext>
            </a:extLst>
          </p:cNvPr>
          <p:cNvCxnSpPr>
            <a:cxnSpLocks/>
            <a:stCxn id="3" idx="2"/>
          </p:cNvCxnSpPr>
          <p:nvPr/>
        </p:nvCxnSpPr>
        <p:spPr>
          <a:xfrm>
            <a:off x="4501734" y="2286302"/>
            <a:ext cx="430484" cy="411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2CF2CFB-0FCD-6E15-DB34-55306F92A1DA}"/>
              </a:ext>
            </a:extLst>
          </p:cNvPr>
          <p:cNvSpPr txBox="1"/>
          <p:nvPr/>
        </p:nvSpPr>
        <p:spPr>
          <a:xfrm>
            <a:off x="1704059" y="5363991"/>
            <a:ext cx="4502777" cy="1323439"/>
          </a:xfrm>
          <a:prstGeom prst="rect">
            <a:avLst/>
          </a:prstGeom>
          <a:noFill/>
        </p:spPr>
        <p:txBody>
          <a:bodyPr wrap="square">
            <a:spAutoFit/>
          </a:bodyPr>
          <a:lstStyle/>
          <a:p>
            <a:r>
              <a:rPr lang="en-US" sz="2000" b="1" dirty="0"/>
              <a:t>Takeaway:</a:t>
            </a:r>
          </a:p>
          <a:p>
            <a:pPr marL="285750" indent="-285750">
              <a:buFont typeface="Wingdings" panose="05000000000000000000" pitchFamily="2" charset="2"/>
              <a:buChar char="Ø"/>
            </a:pPr>
            <a:r>
              <a:rPr lang="en-US" sz="2000" b="1" dirty="0"/>
              <a:t>Hard Margin = Overly rigid</a:t>
            </a:r>
          </a:p>
          <a:p>
            <a:pPr marL="285750" indent="-285750">
              <a:buFont typeface="Wingdings" panose="05000000000000000000" pitchFamily="2" charset="2"/>
              <a:buChar char="Ø"/>
            </a:pPr>
            <a:r>
              <a:rPr lang="en-US" sz="2000" b="1" dirty="0"/>
              <a:t>Soft Margin = Flexible, better for real-world data</a:t>
            </a:r>
            <a:endParaRPr lang="en-US" sz="2000" dirty="0"/>
          </a:p>
        </p:txBody>
      </p:sp>
    </p:spTree>
    <p:extLst>
      <p:ext uri="{BB962C8B-B14F-4D97-AF65-F5344CB8AC3E}">
        <p14:creationId xmlns:p14="http://schemas.microsoft.com/office/powerpoint/2010/main" val="20251879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strVal val="#ppt_w+.3"/>
                                          </p:val>
                                        </p:tav>
                                        <p:tav tm="100000">
                                          <p:val>
                                            <p:strVal val="#ppt_w"/>
                                          </p:val>
                                        </p:tav>
                                      </p:tavLst>
                                    </p:anim>
                                    <p:anim calcmode="lin" valueType="num">
                                      <p:cBhvr>
                                        <p:cTn id="15" dur="1000" fill="hold"/>
                                        <p:tgtEl>
                                          <p:spTgt spid="6"/>
                                        </p:tgtEl>
                                        <p:attrNameLst>
                                          <p:attrName>ppt_h</p:attrName>
                                        </p:attrNameLst>
                                      </p:cBhvr>
                                      <p:tavLst>
                                        <p:tav tm="0">
                                          <p:val>
                                            <p:strVal val="#ppt_h"/>
                                          </p:val>
                                        </p:tav>
                                        <p:tav tm="100000">
                                          <p:val>
                                            <p:strVal val="#ppt_h"/>
                                          </p:val>
                                        </p:tav>
                                      </p:tavLst>
                                    </p:anim>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1000"/>
                                        <p:tgtEl>
                                          <p:spTgt spid="3">
                                            <p:txEl>
                                              <p:pRg st="0" end="0"/>
                                            </p:txEl>
                                          </p:spTgt>
                                        </p:tgtEl>
                                      </p:cBhvr>
                                    </p:animEffect>
                                    <p:anim calcmode="lin" valueType="num">
                                      <p:cBhvr>
                                        <p:cTn id="2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80">
                                          <p:stCondLst>
                                            <p:cond delay="0"/>
                                          </p:stCondLst>
                                        </p:cTn>
                                        <p:tgtEl>
                                          <p:spTgt spid="12"/>
                                        </p:tgtEl>
                                      </p:cBhvr>
                                    </p:animEffect>
                                    <p:anim calcmode="lin" valueType="num">
                                      <p:cBhvr>
                                        <p:cTn id="44"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9" dur="26">
                                          <p:stCondLst>
                                            <p:cond delay="650"/>
                                          </p:stCondLst>
                                        </p:cTn>
                                        <p:tgtEl>
                                          <p:spTgt spid="12"/>
                                        </p:tgtEl>
                                      </p:cBhvr>
                                      <p:to x="100000" y="60000"/>
                                    </p:animScale>
                                    <p:animScale>
                                      <p:cBhvr>
                                        <p:cTn id="50" dur="166" decel="50000">
                                          <p:stCondLst>
                                            <p:cond delay="676"/>
                                          </p:stCondLst>
                                        </p:cTn>
                                        <p:tgtEl>
                                          <p:spTgt spid="12"/>
                                        </p:tgtEl>
                                      </p:cBhvr>
                                      <p:to x="100000" y="100000"/>
                                    </p:animScale>
                                    <p:animScale>
                                      <p:cBhvr>
                                        <p:cTn id="51" dur="26">
                                          <p:stCondLst>
                                            <p:cond delay="1312"/>
                                          </p:stCondLst>
                                        </p:cTn>
                                        <p:tgtEl>
                                          <p:spTgt spid="12"/>
                                        </p:tgtEl>
                                      </p:cBhvr>
                                      <p:to x="100000" y="80000"/>
                                    </p:animScale>
                                    <p:animScale>
                                      <p:cBhvr>
                                        <p:cTn id="52" dur="166" decel="50000">
                                          <p:stCondLst>
                                            <p:cond delay="1338"/>
                                          </p:stCondLst>
                                        </p:cTn>
                                        <p:tgtEl>
                                          <p:spTgt spid="12"/>
                                        </p:tgtEl>
                                      </p:cBhvr>
                                      <p:to x="100000" y="100000"/>
                                    </p:animScale>
                                    <p:animScale>
                                      <p:cBhvr>
                                        <p:cTn id="53" dur="26">
                                          <p:stCondLst>
                                            <p:cond delay="1642"/>
                                          </p:stCondLst>
                                        </p:cTn>
                                        <p:tgtEl>
                                          <p:spTgt spid="12"/>
                                        </p:tgtEl>
                                      </p:cBhvr>
                                      <p:to x="100000" y="90000"/>
                                    </p:animScale>
                                    <p:animScale>
                                      <p:cBhvr>
                                        <p:cTn id="54" dur="166" decel="50000">
                                          <p:stCondLst>
                                            <p:cond delay="1668"/>
                                          </p:stCondLst>
                                        </p:cTn>
                                        <p:tgtEl>
                                          <p:spTgt spid="12"/>
                                        </p:tgtEl>
                                      </p:cBhvr>
                                      <p:to x="100000" y="100000"/>
                                    </p:animScale>
                                    <p:animScale>
                                      <p:cBhvr>
                                        <p:cTn id="55" dur="26">
                                          <p:stCondLst>
                                            <p:cond delay="1808"/>
                                          </p:stCondLst>
                                        </p:cTn>
                                        <p:tgtEl>
                                          <p:spTgt spid="12"/>
                                        </p:tgtEl>
                                      </p:cBhvr>
                                      <p:to x="100000" y="95000"/>
                                    </p:animScale>
                                    <p:animScale>
                                      <p:cBhvr>
                                        <p:cTn id="56"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5E1DF9-9CFC-52C5-C98A-F59D5233C5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DB1EEE-4F01-2CC1-F83C-C1DCF2D8BE4E}"/>
              </a:ext>
            </a:extLst>
          </p:cNvPr>
          <p:cNvSpPr>
            <a:spLocks noGrp="1"/>
          </p:cNvSpPr>
          <p:nvPr>
            <p:ph type="title"/>
          </p:nvPr>
        </p:nvSpPr>
        <p:spPr>
          <a:xfrm>
            <a:off x="964367" y="377088"/>
            <a:ext cx="6969913" cy="1469965"/>
          </a:xfrm>
        </p:spPr>
        <p:txBody>
          <a:bodyPr anchor="ctr">
            <a:normAutofit/>
          </a:bodyPr>
          <a:lstStyle/>
          <a:p>
            <a:r>
              <a:rPr lang="en-US" sz="4800" b="1" u="sng" dirty="0"/>
              <a:t>Soft Margin Classification</a:t>
            </a:r>
            <a:endParaRPr lang="en-US" sz="4800" b="1" u="sng" dirty="0">
              <a:latin typeface="Franklin Gothic Book" panose="020B0503020102020204" pitchFamily="34" charset="0"/>
              <a:cs typeface="Segoe UI" panose="020B0502040204020203" pitchFamily="34" charset="0"/>
            </a:endParaRPr>
          </a:p>
        </p:txBody>
      </p:sp>
      <p:pic>
        <p:nvPicPr>
          <p:cNvPr id="4" name="Content Placeholder 4" descr="Scales of Justice">
            <a:extLst>
              <a:ext uri="{FF2B5EF4-FFF2-40B4-BE49-F238E27FC236}">
                <a16:creationId xmlns:a16="http://schemas.microsoft.com/office/drawing/2014/main" id="{A488792C-4788-254B-A824-7899C39628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6803" y="5383632"/>
            <a:ext cx="1097280" cy="1097280"/>
          </a:xfrm>
          <a:prstGeom prst="rect">
            <a:avLst/>
          </a:prstGeom>
        </p:spPr>
      </p:pic>
      <p:sp>
        <p:nvSpPr>
          <p:cNvPr id="3" name="Content Placeholder 2">
            <a:extLst>
              <a:ext uri="{FF2B5EF4-FFF2-40B4-BE49-F238E27FC236}">
                <a16:creationId xmlns:a16="http://schemas.microsoft.com/office/drawing/2014/main" id="{C3E6E6EE-355E-AD07-6C91-DA7164E7A793}"/>
              </a:ext>
            </a:extLst>
          </p:cNvPr>
          <p:cNvSpPr>
            <a:spLocks noGrp="1"/>
          </p:cNvSpPr>
          <p:nvPr>
            <p:ph idx="1"/>
          </p:nvPr>
        </p:nvSpPr>
        <p:spPr>
          <a:xfrm>
            <a:off x="964366" y="1667019"/>
            <a:ext cx="8484433" cy="3542290"/>
          </a:xfrm>
        </p:spPr>
        <p:txBody>
          <a:bodyPr vert="horz" lIns="91440" tIns="45720" rIns="91440" bIns="45720" rtlCol="0" anchor="t">
            <a:noAutofit/>
          </a:bodyPr>
          <a:lstStyle/>
          <a:p>
            <a:pPr>
              <a:buNone/>
            </a:pPr>
            <a:r>
              <a:rPr lang="en-US" sz="2400" b="1" u="sng" dirty="0"/>
              <a:t>Soft Margin Classification</a:t>
            </a:r>
            <a:r>
              <a:rPr lang="en-US" sz="2400" b="1" dirty="0"/>
              <a:t>:</a:t>
            </a:r>
          </a:p>
          <a:p>
            <a:r>
              <a:rPr lang="en-US" sz="2400" b="1" dirty="0"/>
              <a:t>Allows some margin violations to improve generalization</a:t>
            </a:r>
          </a:p>
          <a:p>
            <a:r>
              <a:rPr lang="en-US" sz="2400" b="1" dirty="0"/>
              <a:t>Goal: Balance between wide margin and few violations</a:t>
            </a:r>
          </a:p>
          <a:p>
            <a:pPr marL="0" indent="0">
              <a:buNone/>
            </a:pPr>
            <a:r>
              <a:rPr lang="en-US" sz="2400" b="1" u="sng" dirty="0"/>
              <a:t>The Role of Hyperparameter C:</a:t>
            </a:r>
          </a:p>
          <a:p>
            <a:r>
              <a:rPr lang="en-US" sz="2400" b="1" dirty="0"/>
              <a:t>C controls trade-off</a:t>
            </a:r>
            <a:r>
              <a:rPr lang="en-US" sz="2400" dirty="0"/>
              <a:t> between:</a:t>
            </a:r>
          </a:p>
          <a:p>
            <a:r>
              <a:rPr lang="en-US" sz="2400" dirty="0"/>
              <a:t>Margin size</a:t>
            </a:r>
          </a:p>
          <a:p>
            <a:r>
              <a:rPr lang="en-US" sz="2400" dirty="0"/>
              <a:t>Margin violations</a:t>
            </a:r>
          </a:p>
          <a:p>
            <a:pPr marL="0" indent="0">
              <a:buNone/>
            </a:pPr>
            <a:endParaRPr lang="en-US" sz="2400" b="1" u="sng" dirty="0"/>
          </a:p>
        </p:txBody>
      </p:sp>
      <p:pic>
        <p:nvPicPr>
          <p:cNvPr id="8" name="Content Placeholder 4">
            <a:extLst>
              <a:ext uri="{FF2B5EF4-FFF2-40B4-BE49-F238E27FC236}">
                <a16:creationId xmlns:a16="http://schemas.microsoft.com/office/drawing/2014/main" id="{BF4A08EC-D3C0-E822-524A-E41042A6AC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3811285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405</TotalTime>
  <Words>6594</Words>
  <Application>Microsoft Office PowerPoint</Application>
  <PresentationFormat>Widescreen</PresentationFormat>
  <Paragraphs>497</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Franklin Gothic Book</vt:lpstr>
      <vt:lpstr>Segoe UI</vt:lpstr>
      <vt:lpstr>Wingdings</vt:lpstr>
      <vt:lpstr>Office Theme</vt:lpstr>
      <vt:lpstr>Chapter 5:  Support Vector Machines</vt:lpstr>
      <vt:lpstr>Introduction to SVMs</vt:lpstr>
      <vt:lpstr> Linear SVM Classification</vt:lpstr>
      <vt:lpstr>Visualizing Linear Classification</vt:lpstr>
      <vt:lpstr>Visualizing Linear Classification</vt:lpstr>
      <vt:lpstr>Sensitivity to Feature Scales</vt:lpstr>
      <vt:lpstr>Soft Margin Classification</vt:lpstr>
      <vt:lpstr>Visualizing the Problem</vt:lpstr>
      <vt:lpstr>Soft Margin Classification</vt:lpstr>
      <vt:lpstr>Role of Hyperparameter C</vt:lpstr>
      <vt:lpstr>Code Example:</vt:lpstr>
      <vt:lpstr>Alternative SVM Implementations</vt:lpstr>
      <vt:lpstr>Practical Tips &amp; Reminders</vt:lpstr>
      <vt:lpstr>Nonlinear SVM Classification</vt:lpstr>
      <vt:lpstr>Nonlinear SVM Classification</vt:lpstr>
      <vt:lpstr>Nonlinear SVM Classification</vt:lpstr>
      <vt:lpstr>Nonlinear SVM Classification</vt:lpstr>
      <vt:lpstr>Polynomial Kernel</vt:lpstr>
      <vt:lpstr>Polynomial Kernel</vt:lpstr>
      <vt:lpstr>Similarity Feature</vt:lpstr>
      <vt:lpstr>Similarity Feature</vt:lpstr>
      <vt:lpstr>Gaussian RBF Kernel</vt:lpstr>
      <vt:lpstr>Gaussian RBF Kernel</vt:lpstr>
      <vt:lpstr>Choosing the Right Kernel</vt:lpstr>
      <vt:lpstr>Computational Complexity</vt:lpstr>
      <vt:lpstr>SVM Regression</vt:lpstr>
      <vt:lpstr>SVM Regression</vt:lpstr>
      <vt:lpstr>SVM Regression</vt:lpstr>
      <vt:lpstr>SVM Regression</vt:lpstr>
      <vt:lpstr>SVM Regression</vt:lpstr>
      <vt:lpstr>Exercises</vt:lpstr>
      <vt:lpstr>Exercises</vt:lpstr>
      <vt:lpstr>MACHINE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Mustafa i222301</dc:creator>
  <cp:lastModifiedBy>Ahmed Mustafa i222301</cp:lastModifiedBy>
  <cp:revision>5</cp:revision>
  <dcterms:created xsi:type="dcterms:W3CDTF">2025-04-22T14:37:53Z</dcterms:created>
  <dcterms:modified xsi:type="dcterms:W3CDTF">2025-04-22T21:23:45Z</dcterms:modified>
</cp:coreProperties>
</file>