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1" r:id="rId3"/>
    <p:sldId id="266" r:id="rId4"/>
    <p:sldId id="273" r:id="rId5"/>
    <p:sldId id="274" r:id="rId6"/>
    <p:sldId id="275" r:id="rId7"/>
    <p:sldId id="270" r:id="rId8"/>
    <p:sldId id="276" r:id="rId9"/>
    <p:sldId id="277" r:id="rId10"/>
    <p:sldId id="278" r:id="rId11"/>
    <p:sldId id="279" r:id="rId12"/>
    <p:sldId id="280" r:id="rId13"/>
    <p:sldId id="281" r:id="rId14"/>
    <p:sldId id="267" r:id="rId15"/>
    <p:sldId id="282" r:id="rId16"/>
    <p:sldId id="283" r:id="rId17"/>
    <p:sldId id="263" r:id="rId18"/>
    <p:sldId id="262"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487" autoAdjust="0"/>
  </p:normalViewPr>
  <p:slideViewPr>
    <p:cSldViewPr snapToGrid="0">
      <p:cViewPr varScale="1">
        <p:scale>
          <a:sx n="55" d="100"/>
          <a:sy n="55" d="100"/>
        </p:scale>
        <p:origin x="1742" y="53"/>
      </p:cViewPr>
      <p:guideLst/>
    </p:cSldViewPr>
  </p:slideViewPr>
  <p:notesTextViewPr>
    <p:cViewPr>
      <p:scale>
        <a:sx n="20" d="100"/>
        <a:sy n="20" d="100"/>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4/22/2025</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555182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034F7-1656-E8E9-7C7B-BE27C79269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09C7D-C5FE-94E1-08BF-0EFEFF043C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93D92F-F04F-7FCD-C05F-83963403D3CE}"/>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C0FE2639-F093-D95F-BADE-BB7FEF7C250A}"/>
              </a:ext>
            </a:extLst>
          </p:cNvPr>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11192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97096-0A47-343C-2472-E8F48967B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05059A-4E75-F285-5831-B6318B156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1C4944-1B48-4EE3-D064-091BD5F62B60}"/>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44F7680A-371E-DD69-023C-D7AED1A40CF9}"/>
              </a:ext>
            </a:extLst>
          </p:cNvPr>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1429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0E290-62C4-775E-ADEA-B617F648F3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4C134E-8190-E138-281C-722827519E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B852E-05A0-53B2-562B-989CFB71360C}"/>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F328C97A-0320-B736-0C8B-FB45957C1226}"/>
              </a:ext>
            </a:extLst>
          </p:cNvPr>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36847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15603-A2EF-4F43-747B-49F2D6CD1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DBC299-E0D6-C000-CFED-3C1AC48BC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63127-6B58-C8F5-A4FA-F005DEEFF6CB}"/>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2E04FEFD-7091-8724-5FA8-7C0C3779F1CE}"/>
              </a:ext>
            </a:extLst>
          </p:cNvPr>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766538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5E6C6-138F-45EF-5295-C6E25294B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7B5F09-5F86-AD9A-DDA5-1D69A72C7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4456D8-B884-18F7-679F-968E8221E632}"/>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C000F6CF-B7EC-2CFB-8EF0-AB15091F2AFC}"/>
              </a:ext>
            </a:extLst>
          </p:cNvPr>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57913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8C799-EAF0-4BD2-7ACA-41584CCBAA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6E359-7EF9-3B22-4DBD-94861B0F7E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4D8DD8-D827-DE41-7C6F-62A889984A20}"/>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E166AA05-EDC3-B79B-0F27-C9451F0351F1}"/>
              </a:ext>
            </a:extLst>
          </p:cNvPr>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9679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A1ED1-94B7-B11D-6F88-007648C93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DE25F-9E9D-2FEE-EF20-EC432DECC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555C4C-8C19-CC89-2B6A-3332E97B8EA9}"/>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6082D540-5501-AF62-4115-8D9CAE4DC21A}"/>
              </a:ext>
            </a:extLst>
          </p:cNvPr>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65598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FFCA7-4931-908C-9CC1-8C254B4F48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F8F10-3CE3-8DB3-3771-AA790535B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2D306E-C6BD-2194-236E-F7736807EB13}"/>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C61DF5E7-27B6-7436-9889-3CE458C32464}"/>
              </a:ext>
            </a:extLst>
          </p:cNvPr>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60604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DA2E-750B-37F6-8537-6A9D4DAA3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AAE00-3A93-326E-DC6F-2AFC06D390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96EF4-46B5-E289-2B15-1702024BDB7F}"/>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DA2950A6-7EFD-A634-3140-D26E064A6AD1}"/>
              </a:ext>
            </a:extLst>
          </p:cNvPr>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21288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B7546-5A1A-AF5C-BA1F-5F1FBEE638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5014D-6CE4-5879-1ED4-8556CD198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C4971-A770-9B3E-CC4F-3DF6772441DC}"/>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95C43B7E-D27D-89D2-4972-49261272A15C}"/>
              </a:ext>
            </a:extLst>
          </p:cNvPr>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7175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42B9E-FC7B-162B-EED6-92CC6BFC2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27255-7011-4C3F-3D81-EF44F19D9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639FF-91EE-09C7-A01D-C2A84E98F5BA}"/>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C73B42F1-F0E8-755A-87DB-6D83B6A23434}"/>
              </a:ext>
            </a:extLst>
          </p:cNvPr>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494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8AD4B-94C9-BF9F-7879-0FF2CC80C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88AB32-B08B-CF1B-08B4-E29D6FBC1E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596C05-CF2F-65D7-2D82-A7E59769604C}"/>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00998BD5-19DB-7D28-4F71-C3A4EF183A54}"/>
              </a:ext>
            </a:extLst>
          </p:cNvPr>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075383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sv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sv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731474"/>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5: </a:t>
            </a:r>
            <a:br>
              <a:rPr lang="en-US" sz="44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Support Vector Machines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15256" y="3699273"/>
            <a:ext cx="7304116" cy="866007"/>
          </a:xfrm>
        </p:spPr>
        <p:txBody>
          <a:bodyPr anchor="b">
            <a:normAutofit/>
          </a:bodyPr>
          <a:lstStyle/>
          <a:p>
            <a:pPr algn="l"/>
            <a:r>
              <a:rPr lang="en-US" sz="4800" spc="600" dirty="0"/>
              <a:t>MACHINE LEARNING</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cxnSp>
        <p:nvCxnSpPr>
          <p:cNvPr id="6" name="Straight Connector 5">
            <a:extLst>
              <a:ext uri="{FF2B5EF4-FFF2-40B4-BE49-F238E27FC236}">
                <a16:creationId xmlns:a16="http://schemas.microsoft.com/office/drawing/2014/main" id="{7DCFBC09-5844-EF5B-086C-420EE21F3DCC}"/>
              </a:ext>
            </a:extLst>
          </p:cNvPr>
          <p:cNvCxnSpPr>
            <a:cxnSpLocks/>
          </p:cNvCxnSpPr>
          <p:nvPr/>
        </p:nvCxnSpPr>
        <p:spPr>
          <a:xfrm>
            <a:off x="4745620" y="4609197"/>
            <a:ext cx="6199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29E7AF-0298-1804-47F4-66D58A696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8379F-27A3-3A87-CDED-2DA31F2B6660}"/>
              </a:ext>
            </a:extLst>
          </p:cNvPr>
          <p:cNvSpPr>
            <a:spLocks noGrp="1"/>
          </p:cNvSpPr>
          <p:nvPr>
            <p:ph type="title"/>
          </p:nvPr>
        </p:nvSpPr>
        <p:spPr>
          <a:xfrm>
            <a:off x="964367" y="377088"/>
            <a:ext cx="6969913" cy="1469965"/>
          </a:xfrm>
        </p:spPr>
        <p:txBody>
          <a:bodyPr anchor="ctr">
            <a:normAutofit/>
          </a:bodyPr>
          <a:lstStyle/>
          <a:p>
            <a:r>
              <a:rPr lang="en-US" sz="4800" b="1" u="sng" dirty="0"/>
              <a:t>Role of Hyperparameter C</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142016EB-6C16-AA6A-10AB-5F91D002D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2989BA97-4EC6-9882-9D93-11D7888467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7DA164B9-0C8E-1601-64EE-90E29D1248A2}"/>
              </a:ext>
            </a:extLst>
          </p:cNvPr>
          <p:cNvPicPr>
            <a:picLocks noChangeAspect="1"/>
          </p:cNvPicPr>
          <p:nvPr/>
        </p:nvPicPr>
        <p:blipFill>
          <a:blip r:embed="rId6"/>
          <a:stretch>
            <a:fillRect/>
          </a:stretch>
        </p:blipFill>
        <p:spPr>
          <a:xfrm>
            <a:off x="2041728" y="2773613"/>
            <a:ext cx="8108543" cy="2633655"/>
          </a:xfrm>
          <a:prstGeom prst="rect">
            <a:avLst/>
          </a:prstGeom>
        </p:spPr>
      </p:pic>
      <p:sp>
        <p:nvSpPr>
          <p:cNvPr id="3" name="Content Placeholder 2">
            <a:extLst>
              <a:ext uri="{FF2B5EF4-FFF2-40B4-BE49-F238E27FC236}">
                <a16:creationId xmlns:a16="http://schemas.microsoft.com/office/drawing/2014/main" id="{24C2F69F-6DE6-F360-095C-1971029BDC3E}"/>
              </a:ext>
            </a:extLst>
          </p:cNvPr>
          <p:cNvSpPr>
            <a:spLocks noGrp="1"/>
          </p:cNvSpPr>
          <p:nvPr>
            <p:ph idx="1"/>
          </p:nvPr>
        </p:nvSpPr>
        <p:spPr>
          <a:xfrm>
            <a:off x="964367" y="1498782"/>
            <a:ext cx="8458226" cy="1274831"/>
          </a:xfrm>
        </p:spPr>
        <p:txBody>
          <a:bodyPr vert="horz" lIns="91440" tIns="45720" rIns="91440" bIns="45720" rtlCol="0" anchor="t">
            <a:noAutofit/>
          </a:bodyPr>
          <a:lstStyle/>
          <a:p>
            <a:r>
              <a:rPr lang="en-US" sz="2000" b="1" dirty="0"/>
              <a:t>Low C</a:t>
            </a:r>
            <a:r>
              <a:rPr lang="en-US" sz="2000" dirty="0"/>
              <a:t>:</a:t>
            </a:r>
          </a:p>
          <a:p>
            <a:r>
              <a:rPr lang="en-US" sz="2000" dirty="0"/>
              <a:t>More violations allowed</a:t>
            </a:r>
          </a:p>
          <a:p>
            <a:r>
              <a:rPr lang="en-US" sz="2000" dirty="0"/>
              <a:t>Wider margin → Better generalization</a:t>
            </a:r>
          </a:p>
        </p:txBody>
      </p:sp>
      <p:cxnSp>
        <p:nvCxnSpPr>
          <p:cNvPr id="9" name="Straight Arrow Connector 8">
            <a:extLst>
              <a:ext uri="{FF2B5EF4-FFF2-40B4-BE49-F238E27FC236}">
                <a16:creationId xmlns:a16="http://schemas.microsoft.com/office/drawing/2014/main" id="{FBACA6E4-F33E-0383-A21C-8C48A1B27329}"/>
              </a:ext>
            </a:extLst>
          </p:cNvPr>
          <p:cNvCxnSpPr>
            <a:cxnSpLocks/>
          </p:cNvCxnSpPr>
          <p:nvPr/>
        </p:nvCxnSpPr>
        <p:spPr>
          <a:xfrm>
            <a:off x="1574083" y="2773613"/>
            <a:ext cx="753481" cy="41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30106952-A8CE-39E6-254F-B912D9F76C8C}"/>
              </a:ext>
            </a:extLst>
          </p:cNvPr>
          <p:cNvSpPr txBox="1">
            <a:spLocks/>
          </p:cNvSpPr>
          <p:nvPr/>
        </p:nvSpPr>
        <p:spPr>
          <a:xfrm>
            <a:off x="6388803" y="5404247"/>
            <a:ext cx="8458226" cy="127483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High C</a:t>
            </a:r>
            <a:r>
              <a:rPr lang="en-US" sz="2000" dirty="0"/>
              <a:t>:</a:t>
            </a:r>
          </a:p>
          <a:p>
            <a:r>
              <a:rPr lang="en-US" sz="2000" dirty="0"/>
              <a:t>Fewer violations</a:t>
            </a:r>
          </a:p>
          <a:p>
            <a:r>
              <a:rPr lang="en-US" sz="2000" dirty="0"/>
              <a:t>Narrower margin → Higher risk of overfitting</a:t>
            </a:r>
          </a:p>
        </p:txBody>
      </p:sp>
      <p:cxnSp>
        <p:nvCxnSpPr>
          <p:cNvPr id="13" name="Straight Arrow Connector 12">
            <a:extLst>
              <a:ext uri="{FF2B5EF4-FFF2-40B4-BE49-F238E27FC236}">
                <a16:creationId xmlns:a16="http://schemas.microsoft.com/office/drawing/2014/main" id="{841A3F35-91F7-FB74-6224-81051B73148E}"/>
              </a:ext>
            </a:extLst>
          </p:cNvPr>
          <p:cNvCxnSpPr>
            <a:cxnSpLocks/>
          </p:cNvCxnSpPr>
          <p:nvPr/>
        </p:nvCxnSpPr>
        <p:spPr>
          <a:xfrm flipV="1">
            <a:off x="9074727" y="4904509"/>
            <a:ext cx="0" cy="59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2AB75C-3B4F-E3C6-4AF5-5A7712A65D6E}"/>
              </a:ext>
            </a:extLst>
          </p:cNvPr>
          <p:cNvSpPr txBox="1"/>
          <p:nvPr/>
        </p:nvSpPr>
        <p:spPr>
          <a:xfrm>
            <a:off x="1826711" y="5689230"/>
            <a:ext cx="3798234" cy="830997"/>
          </a:xfrm>
          <a:prstGeom prst="rect">
            <a:avLst/>
          </a:prstGeom>
          <a:noFill/>
        </p:spPr>
        <p:txBody>
          <a:bodyPr wrap="square">
            <a:spAutoFit/>
          </a:bodyPr>
          <a:lstStyle/>
          <a:p>
            <a:pPr marL="342900" indent="-342900">
              <a:buFont typeface="Wingdings" panose="05000000000000000000" pitchFamily="2" charset="2"/>
              <a:buChar char="Ø"/>
            </a:pPr>
            <a:r>
              <a:rPr lang="en-US" sz="2400" b="1" dirty="0"/>
              <a:t> Reduce C to regularize an overfitting SVM</a:t>
            </a:r>
          </a:p>
        </p:txBody>
      </p:sp>
    </p:spTree>
    <p:extLst>
      <p:ext uri="{BB962C8B-B14F-4D97-AF65-F5344CB8AC3E}">
        <p14:creationId xmlns:p14="http://schemas.microsoft.com/office/powerpoint/2010/main" val="250103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3"/>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1000"/>
                                        <p:tgtEl>
                                          <p:spTgt spid="3">
                                            <p:txEl>
                                              <p:pRg st="1" end="1"/>
                                            </p:txEl>
                                          </p:spTgt>
                                        </p:tgtEl>
                                      </p:cBhvr>
                                    </p:animEffect>
                                    <p:anim calcmode="lin" valueType="num">
                                      <p:cBhvr>
                                        <p:cTn id="3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1000"/>
                                        <p:tgtEl>
                                          <p:spTgt spid="3">
                                            <p:txEl>
                                              <p:pRg st="2" end="2"/>
                                            </p:txEl>
                                          </p:spTgt>
                                        </p:tgtEl>
                                      </p:cBhvr>
                                    </p:animEffect>
                                    <p:anim calcmode="lin" valueType="num">
                                      <p:cBhvr>
                                        <p:cTn id="4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fade">
                                      <p:cBhvr>
                                        <p:cTn id="52" dur="1000"/>
                                        <p:tgtEl>
                                          <p:spTgt spid="12">
                                            <p:txEl>
                                              <p:pRg st="0" end="0"/>
                                            </p:txEl>
                                          </p:spTgt>
                                        </p:tgtEl>
                                      </p:cBhvr>
                                    </p:animEffect>
                                    <p:anim calcmode="lin" valueType="num">
                                      <p:cBhvr>
                                        <p:cTn id="5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animEffect transition="in" filter="fade">
                                      <p:cBhvr>
                                        <p:cTn id="59" dur="1000"/>
                                        <p:tgtEl>
                                          <p:spTgt spid="12">
                                            <p:txEl>
                                              <p:pRg st="1" end="1"/>
                                            </p:txEl>
                                          </p:spTgt>
                                        </p:tgtEl>
                                      </p:cBhvr>
                                    </p:animEffect>
                                    <p:anim calcmode="lin" valueType="num">
                                      <p:cBhvr>
                                        <p:cTn id="6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6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2">
                                            <p:txEl>
                                              <p:pRg st="2" end="2"/>
                                            </p:txEl>
                                          </p:spTgt>
                                        </p:tgtEl>
                                        <p:attrNameLst>
                                          <p:attrName>style.visibility</p:attrName>
                                        </p:attrNameLst>
                                      </p:cBhvr>
                                      <p:to>
                                        <p:strVal val="visible"/>
                                      </p:to>
                                    </p:set>
                                    <p:animEffect transition="in" filter="fade">
                                      <p:cBhvr>
                                        <p:cTn id="66" dur="1000"/>
                                        <p:tgtEl>
                                          <p:spTgt spid="12">
                                            <p:txEl>
                                              <p:pRg st="2" end="2"/>
                                            </p:txEl>
                                          </p:spTgt>
                                        </p:tgtEl>
                                      </p:cBhvr>
                                    </p:animEffect>
                                    <p:anim calcmode="lin" valueType="num">
                                      <p:cBhvr>
                                        <p:cTn id="6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down)">
                                      <p:cBhvr>
                                        <p:cTn id="73" dur="580">
                                          <p:stCondLst>
                                            <p:cond delay="0"/>
                                          </p:stCondLst>
                                        </p:cTn>
                                        <p:tgtEl>
                                          <p:spTgt spid="19"/>
                                        </p:tgtEl>
                                      </p:cBhvr>
                                    </p:animEffect>
                                    <p:anim calcmode="lin" valueType="num">
                                      <p:cBhvr>
                                        <p:cTn id="7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79" dur="26">
                                          <p:stCondLst>
                                            <p:cond delay="650"/>
                                          </p:stCondLst>
                                        </p:cTn>
                                        <p:tgtEl>
                                          <p:spTgt spid="19"/>
                                        </p:tgtEl>
                                      </p:cBhvr>
                                      <p:to x="100000" y="60000"/>
                                    </p:animScale>
                                    <p:animScale>
                                      <p:cBhvr>
                                        <p:cTn id="80" dur="166" decel="50000">
                                          <p:stCondLst>
                                            <p:cond delay="676"/>
                                          </p:stCondLst>
                                        </p:cTn>
                                        <p:tgtEl>
                                          <p:spTgt spid="19"/>
                                        </p:tgtEl>
                                      </p:cBhvr>
                                      <p:to x="100000" y="100000"/>
                                    </p:animScale>
                                    <p:animScale>
                                      <p:cBhvr>
                                        <p:cTn id="81" dur="26">
                                          <p:stCondLst>
                                            <p:cond delay="1312"/>
                                          </p:stCondLst>
                                        </p:cTn>
                                        <p:tgtEl>
                                          <p:spTgt spid="19"/>
                                        </p:tgtEl>
                                      </p:cBhvr>
                                      <p:to x="100000" y="80000"/>
                                    </p:animScale>
                                    <p:animScale>
                                      <p:cBhvr>
                                        <p:cTn id="82" dur="166" decel="50000">
                                          <p:stCondLst>
                                            <p:cond delay="1338"/>
                                          </p:stCondLst>
                                        </p:cTn>
                                        <p:tgtEl>
                                          <p:spTgt spid="19"/>
                                        </p:tgtEl>
                                      </p:cBhvr>
                                      <p:to x="100000" y="100000"/>
                                    </p:animScale>
                                    <p:animScale>
                                      <p:cBhvr>
                                        <p:cTn id="83" dur="26">
                                          <p:stCondLst>
                                            <p:cond delay="1642"/>
                                          </p:stCondLst>
                                        </p:cTn>
                                        <p:tgtEl>
                                          <p:spTgt spid="19"/>
                                        </p:tgtEl>
                                      </p:cBhvr>
                                      <p:to x="100000" y="90000"/>
                                    </p:animScale>
                                    <p:animScale>
                                      <p:cBhvr>
                                        <p:cTn id="84" dur="166" decel="50000">
                                          <p:stCondLst>
                                            <p:cond delay="1668"/>
                                          </p:stCondLst>
                                        </p:cTn>
                                        <p:tgtEl>
                                          <p:spTgt spid="19"/>
                                        </p:tgtEl>
                                      </p:cBhvr>
                                      <p:to x="100000" y="100000"/>
                                    </p:animScale>
                                    <p:animScale>
                                      <p:cBhvr>
                                        <p:cTn id="85" dur="26">
                                          <p:stCondLst>
                                            <p:cond delay="1808"/>
                                          </p:stCondLst>
                                        </p:cTn>
                                        <p:tgtEl>
                                          <p:spTgt spid="19"/>
                                        </p:tgtEl>
                                      </p:cBhvr>
                                      <p:to x="100000" y="95000"/>
                                    </p:animScale>
                                    <p:animScale>
                                      <p:cBhvr>
                                        <p:cTn id="86"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build="p"/>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49CE02-B529-1704-4A50-61FF7AF9F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C6BBC-5E8C-B160-0CCC-C9378FBAAF99}"/>
              </a:ext>
            </a:extLst>
          </p:cNvPr>
          <p:cNvSpPr>
            <a:spLocks noGrp="1"/>
          </p:cNvSpPr>
          <p:nvPr>
            <p:ph type="title"/>
          </p:nvPr>
        </p:nvSpPr>
        <p:spPr>
          <a:xfrm>
            <a:off x="839676" y="81353"/>
            <a:ext cx="6969913" cy="1469965"/>
          </a:xfrm>
        </p:spPr>
        <p:txBody>
          <a:bodyPr anchor="ctr">
            <a:normAutofit/>
          </a:bodyPr>
          <a:lstStyle/>
          <a:p>
            <a:r>
              <a:rPr lang="en-US" sz="4800" b="1" u="sng" dirty="0"/>
              <a:t>Code Example:</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B588A695-B971-4580-8B8F-627E5357CD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AE1F22A9-1AA8-22CE-5FEB-EBA7711E4E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 name="Picture 6">
            <a:extLst>
              <a:ext uri="{FF2B5EF4-FFF2-40B4-BE49-F238E27FC236}">
                <a16:creationId xmlns:a16="http://schemas.microsoft.com/office/drawing/2014/main" id="{38EBEA33-0E1C-F74D-8020-8F0566186AE2}"/>
              </a:ext>
            </a:extLst>
          </p:cNvPr>
          <p:cNvPicPr>
            <a:picLocks noChangeAspect="1"/>
          </p:cNvPicPr>
          <p:nvPr/>
        </p:nvPicPr>
        <p:blipFill>
          <a:blip r:embed="rId6"/>
          <a:srcRect r="9669"/>
          <a:stretch/>
        </p:blipFill>
        <p:spPr>
          <a:xfrm>
            <a:off x="1941948" y="1337412"/>
            <a:ext cx="7132779"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Content Placeholder 2">
            <a:extLst>
              <a:ext uri="{FF2B5EF4-FFF2-40B4-BE49-F238E27FC236}">
                <a16:creationId xmlns:a16="http://schemas.microsoft.com/office/drawing/2014/main" id="{A3F205A9-1425-86B8-1484-E199D07ABF98}"/>
              </a:ext>
            </a:extLst>
          </p:cNvPr>
          <p:cNvSpPr txBox="1">
            <a:spLocks/>
          </p:cNvSpPr>
          <p:nvPr/>
        </p:nvSpPr>
        <p:spPr>
          <a:xfrm>
            <a:off x="9254094" y="2845724"/>
            <a:ext cx="2785506" cy="30865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Note: </a:t>
            </a:r>
            <a:r>
              <a:rPr lang="en-US" sz="2000" dirty="0"/>
              <a:t>SVM classifiers </a:t>
            </a:r>
            <a:r>
              <a:rPr lang="en-US" sz="2000" b="1" dirty="0"/>
              <a:t>do not output probabilities</a:t>
            </a:r>
          </a:p>
          <a:p>
            <a:r>
              <a:rPr lang="en-US" sz="2000" b="1" dirty="0"/>
              <a:t>Use </a:t>
            </a:r>
            <a:r>
              <a:rPr lang="en-US" sz="2000" b="1" dirty="0" err="1"/>
              <a:t>decision_function</a:t>
            </a:r>
            <a:r>
              <a:rPr lang="en-US" sz="2000" b="1" dirty="0"/>
              <a:t>() </a:t>
            </a:r>
            <a:r>
              <a:rPr lang="en-US" sz="2000" dirty="0"/>
              <a:t>to get distance from decision boundary.</a:t>
            </a:r>
          </a:p>
        </p:txBody>
      </p:sp>
    </p:spTree>
    <p:extLst>
      <p:ext uri="{BB962C8B-B14F-4D97-AF65-F5344CB8AC3E}">
        <p14:creationId xmlns:p14="http://schemas.microsoft.com/office/powerpoint/2010/main" val="26808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1000"/>
                                        <p:tgtEl>
                                          <p:spTgt spid="22">
                                            <p:txEl>
                                              <p:pRg st="0" end="0"/>
                                            </p:txEl>
                                          </p:spTgt>
                                        </p:tgtEl>
                                      </p:cBhvr>
                                    </p:animEffect>
                                    <p:anim calcmode="lin" valueType="num">
                                      <p:cBhvr>
                                        <p:cTn id="2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
                                            <p:txEl>
                                              <p:pRg st="1" end="1"/>
                                            </p:txEl>
                                          </p:spTgt>
                                        </p:tgtEl>
                                        <p:attrNameLst>
                                          <p:attrName>style.visibility</p:attrName>
                                        </p:attrNameLst>
                                      </p:cBhvr>
                                      <p:to>
                                        <p:strVal val="visible"/>
                                      </p:to>
                                    </p:set>
                                    <p:animEffect transition="in" filter="fade">
                                      <p:cBhvr>
                                        <p:cTn id="26" dur="1000"/>
                                        <p:tgtEl>
                                          <p:spTgt spid="22">
                                            <p:txEl>
                                              <p:pRg st="1" end="1"/>
                                            </p:txEl>
                                          </p:spTgt>
                                        </p:tgtEl>
                                      </p:cBhvr>
                                    </p:animEffect>
                                    <p:anim calcmode="lin" valueType="num">
                                      <p:cBhvr>
                                        <p:cTn id="27"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FC56BC-A2FA-F4E4-1EB2-E5D6266F1B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54258-74BA-472C-882F-A3F20F68226A}"/>
              </a:ext>
            </a:extLst>
          </p:cNvPr>
          <p:cNvSpPr>
            <a:spLocks noGrp="1"/>
          </p:cNvSpPr>
          <p:nvPr>
            <p:ph type="title"/>
          </p:nvPr>
        </p:nvSpPr>
        <p:spPr>
          <a:xfrm>
            <a:off x="853530" y="233753"/>
            <a:ext cx="9094033" cy="1469965"/>
          </a:xfrm>
        </p:spPr>
        <p:txBody>
          <a:bodyPr anchor="ctr">
            <a:normAutofit/>
          </a:bodyPr>
          <a:lstStyle/>
          <a:p>
            <a:r>
              <a:rPr lang="en-US" sz="4800" b="1" u="sng" dirty="0"/>
              <a:t>Alternative SVM Implementations</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C913BDE6-0CCB-C19F-74E0-8ADD89DE67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9B46AE91-02CC-F111-FCEF-E1309E1C9B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graphicFrame>
        <p:nvGraphicFramePr>
          <p:cNvPr id="11" name="Table 10">
            <a:extLst>
              <a:ext uri="{FF2B5EF4-FFF2-40B4-BE49-F238E27FC236}">
                <a16:creationId xmlns:a16="http://schemas.microsoft.com/office/drawing/2014/main" id="{B5AFED63-2220-EED9-122B-665A8B50AC9B}"/>
              </a:ext>
            </a:extLst>
          </p:cNvPr>
          <p:cNvGraphicFramePr>
            <a:graphicFrameLocks noGrp="1"/>
          </p:cNvGraphicFramePr>
          <p:nvPr>
            <p:extLst>
              <p:ext uri="{D42A27DB-BD31-4B8C-83A1-F6EECF244321}">
                <p14:modId xmlns:p14="http://schemas.microsoft.com/office/powerpoint/2010/main" val="1288897311"/>
              </p:ext>
            </p:extLst>
          </p:nvPr>
        </p:nvGraphicFramePr>
        <p:xfrm>
          <a:off x="1842655" y="1592490"/>
          <a:ext cx="8317346" cy="3672236"/>
        </p:xfrm>
        <a:graphic>
          <a:graphicData uri="http://schemas.openxmlformats.org/drawingml/2006/table">
            <a:tbl>
              <a:tblPr firstRow="1" bandRow="1">
                <a:tableStyleId>{00A15C55-8517-42AA-B614-E9B94910E393}</a:tableStyleId>
              </a:tblPr>
              <a:tblGrid>
                <a:gridCol w="4158673">
                  <a:extLst>
                    <a:ext uri="{9D8B030D-6E8A-4147-A177-3AD203B41FA5}">
                      <a16:colId xmlns:a16="http://schemas.microsoft.com/office/drawing/2014/main" val="126216881"/>
                    </a:ext>
                  </a:extLst>
                </a:gridCol>
                <a:gridCol w="4158673">
                  <a:extLst>
                    <a:ext uri="{9D8B030D-6E8A-4147-A177-3AD203B41FA5}">
                      <a16:colId xmlns:a16="http://schemas.microsoft.com/office/drawing/2014/main" val="1195591532"/>
                    </a:ext>
                  </a:extLst>
                </a:gridCol>
              </a:tblGrid>
              <a:tr h="918059">
                <a:tc>
                  <a:txBody>
                    <a:bodyPr/>
                    <a:lstStyle/>
                    <a:p>
                      <a:r>
                        <a:rPr lang="en-US" dirty="0">
                          <a:solidFill>
                            <a:sysClr val="windowText" lastClr="000000"/>
                          </a:solidFill>
                        </a:rPr>
                        <a:t>Classifier</a:t>
                      </a:r>
                    </a:p>
                  </a:txBody>
                  <a:tcPr anchor="ctr"/>
                </a:tc>
                <a:tc>
                  <a:txBody>
                    <a:bodyPr/>
                    <a:lstStyle/>
                    <a:p>
                      <a:r>
                        <a:rPr lang="en-US" dirty="0">
                          <a:solidFill>
                            <a:sysClr val="windowText" lastClr="000000"/>
                          </a:solidFill>
                        </a:rPr>
                        <a:t>Notes</a:t>
                      </a:r>
                    </a:p>
                  </a:txBody>
                  <a:tcPr anchor="ctr"/>
                </a:tc>
                <a:extLst>
                  <a:ext uri="{0D108BD9-81ED-4DB2-BD59-A6C34878D82A}">
                    <a16:rowId xmlns:a16="http://schemas.microsoft.com/office/drawing/2014/main" val="3348880342"/>
                  </a:ext>
                </a:extLst>
              </a:tr>
              <a:tr h="918059">
                <a:tc>
                  <a:txBody>
                    <a:bodyPr/>
                    <a:lstStyle/>
                    <a:p>
                      <a:r>
                        <a:rPr lang="en-US"/>
                        <a:t>LinearSVC</a:t>
                      </a:r>
                    </a:p>
                  </a:txBody>
                  <a:tcPr anchor="ctr"/>
                </a:tc>
                <a:tc>
                  <a:txBody>
                    <a:bodyPr/>
                    <a:lstStyle/>
                    <a:p>
                      <a:r>
                        <a:rPr lang="en-US" dirty="0"/>
                        <a:t>Fast, recommended for large datasets</a:t>
                      </a:r>
                    </a:p>
                  </a:txBody>
                  <a:tcPr anchor="ctr"/>
                </a:tc>
                <a:extLst>
                  <a:ext uri="{0D108BD9-81ED-4DB2-BD59-A6C34878D82A}">
                    <a16:rowId xmlns:a16="http://schemas.microsoft.com/office/drawing/2014/main" val="4280150421"/>
                  </a:ext>
                </a:extLst>
              </a:tr>
              <a:tr h="918059">
                <a:tc>
                  <a:txBody>
                    <a:bodyPr/>
                    <a:lstStyle/>
                    <a:p>
                      <a:r>
                        <a:rPr lang="en-US" dirty="0"/>
                        <a:t>SVC(kernel="linear")</a:t>
                      </a:r>
                    </a:p>
                  </a:txBody>
                  <a:tcPr anchor="ctr"/>
                </a:tc>
                <a:tc>
                  <a:txBody>
                    <a:bodyPr/>
                    <a:lstStyle/>
                    <a:p>
                      <a:r>
                        <a:rPr lang="en-US"/>
                        <a:t>Slower, but supports probability outputs with probability=True</a:t>
                      </a:r>
                    </a:p>
                  </a:txBody>
                  <a:tcPr anchor="ctr"/>
                </a:tc>
                <a:extLst>
                  <a:ext uri="{0D108BD9-81ED-4DB2-BD59-A6C34878D82A}">
                    <a16:rowId xmlns:a16="http://schemas.microsoft.com/office/drawing/2014/main" val="1421433090"/>
                  </a:ext>
                </a:extLst>
              </a:tr>
              <a:tr h="918059">
                <a:tc>
                  <a:txBody>
                    <a:bodyPr/>
                    <a:lstStyle/>
                    <a:p>
                      <a:r>
                        <a:rPr lang="en-US"/>
                        <a:t>SGDClassifier</a:t>
                      </a:r>
                    </a:p>
                  </a:txBody>
                  <a:tcPr anchor="ctr"/>
                </a:tc>
                <a:tc>
                  <a:txBody>
                    <a:bodyPr/>
                    <a:lstStyle/>
                    <a:p>
                      <a:r>
                        <a:rPr lang="en-US" dirty="0"/>
                        <a:t>Good for </a:t>
                      </a:r>
                      <a:r>
                        <a:rPr lang="en-US" b="1" dirty="0"/>
                        <a:t>online learning</a:t>
                      </a:r>
                      <a:r>
                        <a:rPr lang="en-US" dirty="0"/>
                        <a:t> or </a:t>
                      </a:r>
                      <a:r>
                        <a:rPr lang="en-US" b="1" dirty="0"/>
                        <a:t>huge datasets</a:t>
                      </a:r>
                      <a:endParaRPr lang="en-US" dirty="0"/>
                    </a:p>
                  </a:txBody>
                  <a:tcPr anchor="ctr"/>
                </a:tc>
                <a:extLst>
                  <a:ext uri="{0D108BD9-81ED-4DB2-BD59-A6C34878D82A}">
                    <a16:rowId xmlns:a16="http://schemas.microsoft.com/office/drawing/2014/main" val="2070551395"/>
                  </a:ext>
                </a:extLst>
              </a:tr>
            </a:tbl>
          </a:graphicData>
        </a:graphic>
      </p:graphicFrame>
    </p:spTree>
    <p:extLst>
      <p:ext uri="{BB962C8B-B14F-4D97-AF65-F5344CB8AC3E}">
        <p14:creationId xmlns:p14="http://schemas.microsoft.com/office/powerpoint/2010/main" val="201751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1931AF-D1B2-BA41-8EF5-42C2EF7FB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2C7FA-1A3F-C870-4ABA-E935B088946E}"/>
              </a:ext>
            </a:extLst>
          </p:cNvPr>
          <p:cNvSpPr>
            <a:spLocks noGrp="1"/>
          </p:cNvSpPr>
          <p:nvPr>
            <p:ph type="title"/>
          </p:nvPr>
        </p:nvSpPr>
        <p:spPr>
          <a:xfrm>
            <a:off x="853530" y="233753"/>
            <a:ext cx="9094033" cy="1469965"/>
          </a:xfrm>
        </p:spPr>
        <p:txBody>
          <a:bodyPr anchor="ctr">
            <a:normAutofit/>
          </a:bodyPr>
          <a:lstStyle/>
          <a:p>
            <a:r>
              <a:rPr lang="en-US" sz="4800" b="1" u="sng" dirty="0"/>
              <a:t>Practical Tips &amp; Reminders</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A767F1BC-BA9E-7E16-CC35-9417F5C372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AE95E6C5-DA7C-7D72-2A16-0212FA8C4A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extBox 5">
            <a:extLst>
              <a:ext uri="{FF2B5EF4-FFF2-40B4-BE49-F238E27FC236}">
                <a16:creationId xmlns:a16="http://schemas.microsoft.com/office/drawing/2014/main" id="{57AD2B7A-8FF0-38CB-B3E0-BA22DE027B8A}"/>
              </a:ext>
            </a:extLst>
          </p:cNvPr>
          <p:cNvSpPr txBox="1"/>
          <p:nvPr/>
        </p:nvSpPr>
        <p:spPr>
          <a:xfrm>
            <a:off x="1253109" y="1773960"/>
            <a:ext cx="8594922" cy="3539430"/>
          </a:xfrm>
          <a:prstGeom prst="rect">
            <a:avLst/>
          </a:prstGeom>
          <a:noFill/>
        </p:spPr>
        <p:txBody>
          <a:bodyPr wrap="square">
            <a:spAutoFit/>
          </a:bodyPr>
          <a:lstStyle/>
          <a:p>
            <a:r>
              <a:rPr lang="en-US" sz="3200" dirty="0"/>
              <a:t>✅ Use </a:t>
            </a:r>
            <a:r>
              <a:rPr lang="en-US" sz="3200" dirty="0" err="1"/>
              <a:t>StandardScaler</a:t>
            </a:r>
            <a:r>
              <a:rPr lang="en-US" sz="3200" dirty="0"/>
              <a:t> to center and scale data</a:t>
            </a:r>
          </a:p>
          <a:p>
            <a:endParaRPr lang="en-US" sz="3200" dirty="0"/>
          </a:p>
          <a:p>
            <a:r>
              <a:rPr lang="en-US" sz="3200" dirty="0"/>
              <a:t>✅ Set loss="hinge" in </a:t>
            </a:r>
            <a:r>
              <a:rPr lang="en-US" sz="3200" dirty="0" err="1"/>
              <a:t>LinearSVC</a:t>
            </a:r>
            <a:endParaRPr lang="en-US" sz="3200" dirty="0"/>
          </a:p>
          <a:p>
            <a:endParaRPr lang="en-US" sz="3200" dirty="0"/>
          </a:p>
          <a:p>
            <a:r>
              <a:rPr lang="en-US" sz="3200" dirty="0"/>
              <a:t>✅ Set dual=False if features &gt; training examples</a:t>
            </a:r>
          </a:p>
          <a:p>
            <a:endParaRPr lang="en-US" sz="3200" dirty="0"/>
          </a:p>
          <a:p>
            <a:r>
              <a:rPr lang="en-US" sz="3200" dirty="0"/>
              <a:t>✅ Tune C for regularization and margin control</a:t>
            </a:r>
          </a:p>
        </p:txBody>
      </p:sp>
    </p:spTree>
    <p:extLst>
      <p:ext uri="{BB962C8B-B14F-4D97-AF65-F5344CB8AC3E}">
        <p14:creationId xmlns:p14="http://schemas.microsoft.com/office/powerpoint/2010/main" val="79075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1000"/>
                                        <p:tgtEl>
                                          <p:spTgt spid="6">
                                            <p:txEl>
                                              <p:pRg st="4" end="4"/>
                                            </p:txEl>
                                          </p:spTgt>
                                        </p:tgtEl>
                                      </p:cBhvr>
                                    </p:animEffect>
                                    <p:anim calcmode="lin" valueType="num">
                                      <p:cBhvr>
                                        <p:cTn id="2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advAuto="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405798" y="255618"/>
            <a:ext cx="6540422" cy="1469965"/>
          </a:xfrm>
        </p:spPr>
        <p:txBody>
          <a:bodyPr anchor="ctr">
            <a:normAutofit/>
          </a:bodyPr>
          <a:lstStyle/>
          <a:p>
            <a:r>
              <a:rPr lang="en-US" b="1" u="sng" dirty="0"/>
              <a:t>Nonlinear SVM Classification</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72" y="4833850"/>
            <a:ext cx="1419015" cy="1419015"/>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473053" y="1725583"/>
            <a:ext cx="8433436" cy="3661938"/>
          </a:xfrm>
        </p:spPr>
        <p:txBody>
          <a:bodyPr vert="horz" lIns="91440" tIns="45720" rIns="91440" bIns="45720" rtlCol="0" anchor="t">
            <a:normAutofit/>
          </a:bodyPr>
          <a:lstStyle/>
          <a:p>
            <a:r>
              <a:rPr lang="en-US" sz="3200" dirty="0">
                <a:latin typeface="Segoe UI" panose="020B0502040204020203" pitchFamily="34" charset="0"/>
                <a:cs typeface="Segoe UI" panose="020B0502040204020203" pitchFamily="34" charset="0"/>
              </a:rPr>
              <a:t>Many real-world datasets are not linearly separable.</a:t>
            </a:r>
          </a:p>
          <a:p>
            <a:r>
              <a:rPr lang="en-US" sz="3200" dirty="0">
                <a:latin typeface="Segoe UI" panose="020B0502040204020203" pitchFamily="34" charset="0"/>
                <a:cs typeface="Segoe UI" panose="020B0502040204020203" pitchFamily="34" charset="0"/>
              </a:rPr>
              <a:t>Linear SVMs struggle with complex data distributions.</a:t>
            </a:r>
          </a:p>
          <a:p>
            <a:r>
              <a:rPr lang="en-US" sz="3200" dirty="0">
                <a:latin typeface="Segoe UI" panose="020B0502040204020203" pitchFamily="34" charset="0"/>
                <a:cs typeface="Segoe UI" panose="020B0502040204020203" pitchFamily="34" charset="0"/>
              </a:rPr>
              <a:t>We need a way to transform data for linear separation.</a:t>
            </a: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9A731-EDF9-8F5E-0EC0-C636229A8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5244B-E958-6059-AC2A-352094298188}"/>
              </a:ext>
            </a:extLst>
          </p:cNvPr>
          <p:cNvSpPr>
            <a:spLocks noGrp="1"/>
          </p:cNvSpPr>
          <p:nvPr>
            <p:ph type="title"/>
          </p:nvPr>
        </p:nvSpPr>
        <p:spPr>
          <a:xfrm>
            <a:off x="1405798" y="255618"/>
            <a:ext cx="6540422" cy="1469965"/>
          </a:xfrm>
        </p:spPr>
        <p:txBody>
          <a:bodyPr anchor="ctr">
            <a:normAutofit/>
          </a:bodyPr>
          <a:lstStyle/>
          <a:p>
            <a:r>
              <a:rPr lang="en-US" b="1" u="sng" dirty="0"/>
              <a:t>Nonlinear SVM Classification</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CF6A0E61-6227-02AB-DEFF-7DEA84AE6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72" y="4833850"/>
            <a:ext cx="1419015" cy="1419015"/>
          </a:xfrm>
          <a:prstGeom prst="rect">
            <a:avLst/>
          </a:prstGeom>
        </p:spPr>
      </p:pic>
      <p:sp>
        <p:nvSpPr>
          <p:cNvPr id="3" name="Content Placeholder 2">
            <a:extLst>
              <a:ext uri="{FF2B5EF4-FFF2-40B4-BE49-F238E27FC236}">
                <a16:creationId xmlns:a16="http://schemas.microsoft.com/office/drawing/2014/main" id="{FEE5C2C4-44C0-B470-8ECE-978A55459A75}"/>
              </a:ext>
            </a:extLst>
          </p:cNvPr>
          <p:cNvSpPr>
            <a:spLocks noGrp="1"/>
          </p:cNvSpPr>
          <p:nvPr>
            <p:ph idx="1"/>
          </p:nvPr>
        </p:nvSpPr>
        <p:spPr>
          <a:xfrm>
            <a:off x="584571" y="1578044"/>
            <a:ext cx="6540422" cy="1003762"/>
          </a:xfrm>
        </p:spPr>
        <p:txBody>
          <a:bodyPr vert="horz" lIns="91440" tIns="45720" rIns="91440" bIns="45720" rtlCol="0" anchor="t">
            <a:noAutofit/>
          </a:bodyPr>
          <a:lstStyle/>
          <a:p>
            <a:pPr marL="0" indent="0">
              <a:buNone/>
            </a:pPr>
            <a:r>
              <a:rPr lang="en-US" sz="2400" b="1" dirty="0"/>
              <a:t>Left: </a:t>
            </a:r>
            <a:r>
              <a:rPr lang="en-US" sz="2400" dirty="0"/>
              <a:t>it represents a simple dataset with just one feature, x1 . This dataset is not linearly separable</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220B8633-002E-142E-8141-B626443EA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04F78FCD-3D88-398B-D708-F55ACB457E2C}"/>
              </a:ext>
            </a:extLst>
          </p:cNvPr>
          <p:cNvPicPr>
            <a:picLocks noChangeAspect="1"/>
          </p:cNvPicPr>
          <p:nvPr/>
        </p:nvPicPr>
        <p:blipFill>
          <a:blip r:embed="rId6"/>
          <a:stretch>
            <a:fillRect/>
          </a:stretch>
        </p:blipFill>
        <p:spPr>
          <a:xfrm>
            <a:off x="2875482" y="2448125"/>
            <a:ext cx="6916505" cy="2912213"/>
          </a:xfrm>
          <a:prstGeom prst="rect">
            <a:avLst/>
          </a:prstGeom>
        </p:spPr>
      </p:pic>
      <p:sp>
        <p:nvSpPr>
          <p:cNvPr id="7" name="Content Placeholder 2">
            <a:extLst>
              <a:ext uri="{FF2B5EF4-FFF2-40B4-BE49-F238E27FC236}">
                <a16:creationId xmlns:a16="http://schemas.microsoft.com/office/drawing/2014/main" id="{C8A75BBB-6DC7-A0C0-7CA2-B1FBC90519CB}"/>
              </a:ext>
            </a:extLst>
          </p:cNvPr>
          <p:cNvSpPr txBox="1">
            <a:spLocks/>
          </p:cNvSpPr>
          <p:nvPr/>
        </p:nvSpPr>
        <p:spPr>
          <a:xfrm>
            <a:off x="6442364" y="5598620"/>
            <a:ext cx="5055117" cy="10037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Right: </a:t>
            </a:r>
            <a:r>
              <a:rPr lang="en-US" sz="2400" dirty="0"/>
              <a:t>if you add a second feature x2 = (x1 )2, the resulting 2D dataset is perfectly linearly separable</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601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2D713D-06BF-6E00-B653-D55C62947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AAD89B-C618-FD2C-0F92-766F1B149CF0}"/>
              </a:ext>
            </a:extLst>
          </p:cNvPr>
          <p:cNvSpPr>
            <a:spLocks noGrp="1"/>
          </p:cNvSpPr>
          <p:nvPr>
            <p:ph type="title"/>
          </p:nvPr>
        </p:nvSpPr>
        <p:spPr>
          <a:xfrm>
            <a:off x="1405798" y="255618"/>
            <a:ext cx="6540422" cy="1469965"/>
          </a:xfrm>
        </p:spPr>
        <p:txBody>
          <a:bodyPr anchor="ctr">
            <a:normAutofit/>
          </a:bodyPr>
          <a:lstStyle/>
          <a:p>
            <a:r>
              <a:rPr lang="en-US" b="1" u="sng" dirty="0"/>
              <a:t>Nonlinear SVM Classification</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133B9AC8-9011-4A54-EC89-8252DAD05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72" y="4833850"/>
            <a:ext cx="1419015" cy="1419015"/>
          </a:xfrm>
          <a:prstGeom prst="rect">
            <a:avLst/>
          </a:prstGeom>
        </p:spPr>
      </p:pic>
      <p:sp>
        <p:nvSpPr>
          <p:cNvPr id="3" name="Content Placeholder 2">
            <a:extLst>
              <a:ext uri="{FF2B5EF4-FFF2-40B4-BE49-F238E27FC236}">
                <a16:creationId xmlns:a16="http://schemas.microsoft.com/office/drawing/2014/main" id="{23010127-C836-6EAF-F736-F7F80B3CEE46}"/>
              </a:ext>
            </a:extLst>
          </p:cNvPr>
          <p:cNvSpPr>
            <a:spLocks noGrp="1"/>
          </p:cNvSpPr>
          <p:nvPr>
            <p:ph idx="1"/>
          </p:nvPr>
        </p:nvSpPr>
        <p:spPr>
          <a:xfrm>
            <a:off x="584571" y="1578044"/>
            <a:ext cx="6540422" cy="1003762"/>
          </a:xfrm>
        </p:spPr>
        <p:txBody>
          <a:bodyPr vert="horz" lIns="91440" tIns="45720" rIns="91440" bIns="45720" rtlCol="0" anchor="t">
            <a:noAutofit/>
          </a:bodyPr>
          <a:lstStyle/>
          <a:p>
            <a:pPr marL="0" indent="0">
              <a:buNone/>
            </a:pPr>
            <a:r>
              <a:rPr lang="en-US" sz="2400" b="1" dirty="0"/>
              <a:t>Left: </a:t>
            </a:r>
            <a:r>
              <a:rPr lang="en-US" sz="2400" dirty="0"/>
              <a:t>it represents a simple dataset with just one feature, x1 . This dataset is not linearly separable</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CD63A2DB-64CA-50F6-7252-0DAF65A41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518EECAB-052D-D6C7-AEFD-102AA92A7734}"/>
              </a:ext>
            </a:extLst>
          </p:cNvPr>
          <p:cNvPicPr>
            <a:picLocks noChangeAspect="1"/>
          </p:cNvPicPr>
          <p:nvPr/>
        </p:nvPicPr>
        <p:blipFill>
          <a:blip r:embed="rId6"/>
          <a:stretch>
            <a:fillRect/>
          </a:stretch>
        </p:blipFill>
        <p:spPr>
          <a:xfrm>
            <a:off x="2875482" y="2448125"/>
            <a:ext cx="6916505" cy="2912213"/>
          </a:xfrm>
          <a:prstGeom prst="rect">
            <a:avLst/>
          </a:prstGeom>
        </p:spPr>
      </p:pic>
      <p:sp>
        <p:nvSpPr>
          <p:cNvPr id="7" name="Content Placeholder 2">
            <a:extLst>
              <a:ext uri="{FF2B5EF4-FFF2-40B4-BE49-F238E27FC236}">
                <a16:creationId xmlns:a16="http://schemas.microsoft.com/office/drawing/2014/main" id="{ED5487E7-8722-DB29-6974-2CE19B92E7C5}"/>
              </a:ext>
            </a:extLst>
          </p:cNvPr>
          <p:cNvSpPr txBox="1">
            <a:spLocks/>
          </p:cNvSpPr>
          <p:nvPr/>
        </p:nvSpPr>
        <p:spPr>
          <a:xfrm>
            <a:off x="6442364" y="5598620"/>
            <a:ext cx="5055117" cy="10037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Right: </a:t>
            </a:r>
            <a:r>
              <a:rPr lang="en-US" sz="2400" dirty="0"/>
              <a:t>if you add a second feature x2 = (x1 )2, the resulting 2D dataset is perfectly linearly separable</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951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Organize Your Research</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Refer to the notes section below  for guidelines on this topic.</a:t>
            </a:r>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Present Your Research</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5" y="4352917"/>
            <a:ext cx="5406902" cy="1688746"/>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notes section below  for guidelines on this topic.</a:t>
            </a:r>
          </a:p>
          <a:p>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Research 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8B7703-A0E2-B546-597E-AFC3A29EF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B1095-4818-6078-8CC9-BCCF36E4D50A}"/>
              </a:ext>
            </a:extLst>
          </p:cNvPr>
          <p:cNvSpPr>
            <a:spLocks noGrp="1"/>
          </p:cNvSpPr>
          <p:nvPr>
            <p:ph type="title"/>
          </p:nvPr>
        </p:nvSpPr>
        <p:spPr>
          <a:xfrm>
            <a:off x="1404711" y="182311"/>
            <a:ext cx="5406902" cy="1469965"/>
          </a:xfrm>
        </p:spPr>
        <p:txBody>
          <a:bodyPr anchor="ctr">
            <a:normAutofit/>
          </a:bodyPr>
          <a:lstStyle/>
          <a:p>
            <a:r>
              <a:rPr lang="en-US" b="1" u="sng" dirty="0"/>
              <a:t>Introduction to SVMs</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05640694-6695-6380-63AF-DB67907CD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11" name="Rectangle 6">
            <a:extLst>
              <a:ext uri="{FF2B5EF4-FFF2-40B4-BE49-F238E27FC236}">
                <a16:creationId xmlns:a16="http://schemas.microsoft.com/office/drawing/2014/main" id="{1B1ED764-75B4-FE4E-89C6-59FCAA2FF321}"/>
              </a:ext>
            </a:extLst>
          </p:cNvPr>
          <p:cNvSpPr>
            <a:spLocks noGrp="1" noChangeArrowheads="1"/>
          </p:cNvSpPr>
          <p:nvPr>
            <p:ph idx="1"/>
          </p:nvPr>
        </p:nvSpPr>
        <p:spPr bwMode="auto">
          <a:xfrm>
            <a:off x="1404711" y="1262612"/>
            <a:ext cx="920296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Definition:</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SVMs are supervised learning models used for classification and regression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Key Idea:</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Find the hyperplane that best separates classes in the feature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Applications: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Text classification, image recognition, bioinformatics.​</a:t>
            </a:r>
          </a:p>
        </p:txBody>
      </p:sp>
      <p:pic>
        <p:nvPicPr>
          <p:cNvPr id="3" name="Graphic 2" descr="Open Book">
            <a:extLst>
              <a:ext uri="{FF2B5EF4-FFF2-40B4-BE49-F238E27FC236}">
                <a16:creationId xmlns:a16="http://schemas.microsoft.com/office/drawing/2014/main" id="{CF0DD2FD-D59A-320A-1457-90285DAC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431" y="5159354"/>
            <a:ext cx="1097280" cy="1097280"/>
          </a:xfrm>
          <a:prstGeom prst="rect">
            <a:avLst/>
          </a:prstGeom>
        </p:spPr>
      </p:pic>
    </p:spTree>
    <p:extLst>
      <p:ext uri="{BB962C8B-B14F-4D97-AF65-F5344CB8AC3E}">
        <p14:creationId xmlns:p14="http://schemas.microsoft.com/office/powerpoint/2010/main" val="370014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1000"/>
                                        <p:tgtEl>
                                          <p:spTgt spid="11">
                                            <p:txEl>
                                              <p:pRg st="2" end="2"/>
                                            </p:txEl>
                                          </p:spTgt>
                                        </p:tgtEl>
                                      </p:cBhvr>
                                    </p:animEffect>
                                    <p:anim calcmode="lin" valueType="num">
                                      <p:cBhvr>
                                        <p:cTn id="2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fade">
                                      <p:cBhvr>
                                        <p:cTn id="33" dur="1000"/>
                                        <p:tgtEl>
                                          <p:spTgt spid="11">
                                            <p:txEl>
                                              <p:pRg st="3" end="3"/>
                                            </p:txEl>
                                          </p:spTgt>
                                        </p:tgtEl>
                                      </p:cBhvr>
                                    </p:animEffect>
                                    <p:anim calcmode="lin" valueType="num">
                                      <p:cBhvr>
                                        <p:cTn id="34"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xEl>
                                              <p:pRg st="4" end="4"/>
                                            </p:txEl>
                                          </p:spTgt>
                                        </p:tgtEl>
                                        <p:attrNameLst>
                                          <p:attrName>style.visibility</p:attrName>
                                        </p:attrNameLst>
                                      </p:cBhvr>
                                      <p:to>
                                        <p:strVal val="visible"/>
                                      </p:to>
                                    </p:set>
                                    <p:animEffect transition="in" filter="fade">
                                      <p:cBhvr>
                                        <p:cTn id="40" dur="1000"/>
                                        <p:tgtEl>
                                          <p:spTgt spid="11">
                                            <p:txEl>
                                              <p:pRg st="4" end="4"/>
                                            </p:txEl>
                                          </p:spTgt>
                                        </p:tgtEl>
                                      </p:cBhvr>
                                    </p:animEffect>
                                    <p:anim calcmode="lin" valueType="num">
                                      <p:cBhvr>
                                        <p:cTn id="41"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Effect transition="in" filter="fade">
                                      <p:cBhvr>
                                        <p:cTn id="47" dur="1000"/>
                                        <p:tgtEl>
                                          <p:spTgt spid="11">
                                            <p:txEl>
                                              <p:pRg st="5" end="5"/>
                                            </p:txEl>
                                          </p:spTgt>
                                        </p:tgtEl>
                                      </p:cBhvr>
                                    </p:animEffect>
                                    <p:anim calcmode="lin" valueType="num">
                                      <p:cBhvr>
                                        <p:cTn id="48"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404711" y="182311"/>
            <a:ext cx="7588818" cy="1469965"/>
          </a:xfrm>
        </p:spPr>
        <p:txBody>
          <a:bodyPr anchor="ctr">
            <a:normAutofit/>
          </a:bodyPr>
          <a:lstStyle/>
          <a:p>
            <a:r>
              <a:rPr lang="en-US" b="1" u="sng" dirty="0"/>
              <a:t> Linear SVM Classification</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11" name="Rectangle 6">
            <a:extLst>
              <a:ext uri="{FF2B5EF4-FFF2-40B4-BE49-F238E27FC236}">
                <a16:creationId xmlns:a16="http://schemas.microsoft.com/office/drawing/2014/main" id="{E2C2E601-AEF3-66D6-19FA-203162DDD0EF}"/>
              </a:ext>
            </a:extLst>
          </p:cNvPr>
          <p:cNvSpPr>
            <a:spLocks noGrp="1" noChangeArrowheads="1"/>
          </p:cNvSpPr>
          <p:nvPr>
            <p:ph idx="1"/>
          </p:nvPr>
        </p:nvSpPr>
        <p:spPr bwMode="auto">
          <a:xfrm>
            <a:off x="1404711" y="1749924"/>
            <a:ext cx="9202964" cy="256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Use Case: </a:t>
            </a:r>
            <a:r>
              <a:rPr lang="en-US" sz="3200" dirty="0"/>
              <a:t>When data is linearly separable.</a:t>
            </a:r>
          </a:p>
          <a:p>
            <a:r>
              <a:rPr lang="en-US" sz="3200" b="1" dirty="0"/>
              <a:t>Function: </a:t>
            </a:r>
            <a:r>
              <a:rPr lang="en-US" sz="3200" dirty="0"/>
              <a:t>Finds a straight-line (or hyperplane in higher dimensions) to separate classes.</a:t>
            </a:r>
          </a:p>
          <a:p>
            <a:r>
              <a:rPr lang="en-US" sz="3200" b="1" dirty="0"/>
              <a:t>Example: </a:t>
            </a:r>
            <a:r>
              <a:rPr lang="en-US" sz="3200" dirty="0"/>
              <a:t>Binary classification with clearly separable classes.</a:t>
            </a:r>
          </a:p>
        </p:txBody>
      </p:sp>
      <p:pic>
        <p:nvPicPr>
          <p:cNvPr id="12" name="Graphic 11" descr="Open Book">
            <a:extLst>
              <a:ext uri="{FF2B5EF4-FFF2-40B4-BE49-F238E27FC236}">
                <a16:creationId xmlns:a16="http://schemas.microsoft.com/office/drawing/2014/main" id="{40694256-1F63-7C10-4AEA-D4A978E528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431" y="5159354"/>
            <a:ext cx="1097280" cy="109728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E7CB9-8DAB-782C-2522-A07CE4311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E69C8-3D61-DC78-DA59-27983592F5F3}"/>
              </a:ext>
            </a:extLst>
          </p:cNvPr>
          <p:cNvSpPr>
            <a:spLocks noGrp="1"/>
          </p:cNvSpPr>
          <p:nvPr>
            <p:ph type="title"/>
          </p:nvPr>
        </p:nvSpPr>
        <p:spPr>
          <a:xfrm>
            <a:off x="1404711" y="182311"/>
            <a:ext cx="7588818" cy="1469965"/>
          </a:xfrm>
        </p:spPr>
        <p:txBody>
          <a:bodyPr anchor="ctr">
            <a:normAutofit/>
          </a:bodyPr>
          <a:lstStyle/>
          <a:p>
            <a:r>
              <a:rPr lang="en-US" b="1" u="sng" dirty="0"/>
              <a:t>Visualizing Linear Classification</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7D475BAB-CB2B-2826-8F51-549B9F9403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F58FAF08-E441-8A1B-BCE4-2639D342677A}"/>
              </a:ext>
            </a:extLst>
          </p:cNvPr>
          <p:cNvPicPr>
            <a:picLocks noChangeAspect="1"/>
          </p:cNvPicPr>
          <p:nvPr/>
        </p:nvPicPr>
        <p:blipFill>
          <a:blip r:embed="rId5"/>
          <a:stretch>
            <a:fillRect/>
          </a:stretch>
        </p:blipFill>
        <p:spPr>
          <a:xfrm>
            <a:off x="3239926" y="2747555"/>
            <a:ext cx="6420746" cy="2076740"/>
          </a:xfrm>
          <a:prstGeom prst="rect">
            <a:avLst/>
          </a:prstGeom>
        </p:spPr>
      </p:pic>
      <p:sp>
        <p:nvSpPr>
          <p:cNvPr id="11" name="Rectangle 6">
            <a:extLst>
              <a:ext uri="{FF2B5EF4-FFF2-40B4-BE49-F238E27FC236}">
                <a16:creationId xmlns:a16="http://schemas.microsoft.com/office/drawing/2014/main" id="{651559E8-449A-7DBB-BB2E-A6831BF6F907}"/>
              </a:ext>
            </a:extLst>
          </p:cNvPr>
          <p:cNvSpPr>
            <a:spLocks noGrp="1" noChangeArrowheads="1"/>
          </p:cNvSpPr>
          <p:nvPr>
            <p:ph idx="1"/>
          </p:nvPr>
        </p:nvSpPr>
        <p:spPr bwMode="auto">
          <a:xfrm>
            <a:off x="464110" y="2220778"/>
            <a:ext cx="50550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Dashed Line Classifier:</a:t>
            </a:r>
            <a:r>
              <a:rPr lang="en-US" sz="2000" dirty="0"/>
              <a:t> Incorrect – fails to separate the classes.</a:t>
            </a:r>
          </a:p>
        </p:txBody>
      </p:sp>
      <p:sp>
        <p:nvSpPr>
          <p:cNvPr id="7" name="Rectangle 6">
            <a:extLst>
              <a:ext uri="{FF2B5EF4-FFF2-40B4-BE49-F238E27FC236}">
                <a16:creationId xmlns:a16="http://schemas.microsoft.com/office/drawing/2014/main" id="{5070C0A2-4ACD-E418-0A46-C7E0715FE2D0}"/>
              </a:ext>
            </a:extLst>
          </p:cNvPr>
          <p:cNvSpPr txBox="1">
            <a:spLocks noChangeArrowheads="1"/>
          </p:cNvSpPr>
          <p:nvPr/>
        </p:nvSpPr>
        <p:spPr bwMode="auto">
          <a:xfrm>
            <a:off x="1584325" y="1467610"/>
            <a:ext cx="9202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000" b="1" dirty="0"/>
              <a:t>Three Classifiers on Iris Dataset:</a:t>
            </a:r>
            <a:endParaRPr lang="en-US" sz="2000" dirty="0"/>
          </a:p>
        </p:txBody>
      </p:sp>
      <p:sp>
        <p:nvSpPr>
          <p:cNvPr id="10" name="Rectangle 6">
            <a:extLst>
              <a:ext uri="{FF2B5EF4-FFF2-40B4-BE49-F238E27FC236}">
                <a16:creationId xmlns:a16="http://schemas.microsoft.com/office/drawing/2014/main" id="{957875A7-20D2-DDB5-3997-6B8804FAFD2A}"/>
              </a:ext>
            </a:extLst>
          </p:cNvPr>
          <p:cNvSpPr txBox="1">
            <a:spLocks noChangeArrowheads="1"/>
          </p:cNvSpPr>
          <p:nvPr/>
        </p:nvSpPr>
        <p:spPr bwMode="auto">
          <a:xfrm>
            <a:off x="2852763" y="5077110"/>
            <a:ext cx="9202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Bold Solid Line (SVM):</a:t>
            </a:r>
            <a:r>
              <a:rPr lang="en-US" sz="2000" dirty="0"/>
              <a:t> Maximizes margin → better generalization.</a:t>
            </a:r>
          </a:p>
        </p:txBody>
      </p:sp>
      <p:cxnSp>
        <p:nvCxnSpPr>
          <p:cNvPr id="15" name="Straight Arrow Connector 14">
            <a:extLst>
              <a:ext uri="{FF2B5EF4-FFF2-40B4-BE49-F238E27FC236}">
                <a16:creationId xmlns:a16="http://schemas.microsoft.com/office/drawing/2014/main" id="{C9690500-B01D-EA1B-748A-6849869B3EBD}"/>
              </a:ext>
            </a:extLst>
          </p:cNvPr>
          <p:cNvCxnSpPr>
            <a:cxnSpLocks/>
            <a:stCxn id="11" idx="2"/>
          </p:cNvCxnSpPr>
          <p:nvPr/>
        </p:nvCxnSpPr>
        <p:spPr>
          <a:xfrm>
            <a:off x="2991631" y="2867109"/>
            <a:ext cx="2951969" cy="33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CEFFA7-B8FA-DB54-9CF1-4B57D4B0F2FF}"/>
              </a:ext>
            </a:extLst>
          </p:cNvPr>
          <p:cNvCxnSpPr>
            <a:cxnSpLocks/>
          </p:cNvCxnSpPr>
          <p:nvPr/>
        </p:nvCxnSpPr>
        <p:spPr>
          <a:xfrm flipH="1" flipV="1">
            <a:off x="4991226" y="3882969"/>
            <a:ext cx="2535881" cy="11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6">
            <a:extLst>
              <a:ext uri="{FF2B5EF4-FFF2-40B4-BE49-F238E27FC236}">
                <a16:creationId xmlns:a16="http://schemas.microsoft.com/office/drawing/2014/main" id="{183DF0C5-0539-FF08-BE95-7546E52DCA63}"/>
              </a:ext>
            </a:extLst>
          </p:cNvPr>
          <p:cNvSpPr txBox="1">
            <a:spLocks noChangeArrowheads="1"/>
          </p:cNvSpPr>
          <p:nvPr/>
        </p:nvSpPr>
        <p:spPr bwMode="auto">
          <a:xfrm>
            <a:off x="6259167" y="1663743"/>
            <a:ext cx="54687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Thin Solid Line Classifiers:</a:t>
            </a:r>
            <a:r>
              <a:rPr lang="en-US" sz="2000" dirty="0"/>
              <a:t> Correct, but margins are narrow → may not generalize well.</a:t>
            </a:r>
          </a:p>
        </p:txBody>
      </p:sp>
      <p:cxnSp>
        <p:nvCxnSpPr>
          <p:cNvPr id="13" name="Straight Arrow Connector 12">
            <a:extLst>
              <a:ext uri="{FF2B5EF4-FFF2-40B4-BE49-F238E27FC236}">
                <a16:creationId xmlns:a16="http://schemas.microsoft.com/office/drawing/2014/main" id="{CBB1A70D-8A3E-4AFB-2A67-14C945744DB9}"/>
              </a:ext>
            </a:extLst>
          </p:cNvPr>
          <p:cNvCxnSpPr>
            <a:cxnSpLocks/>
            <a:stCxn id="8" idx="2"/>
          </p:cNvCxnSpPr>
          <p:nvPr/>
        </p:nvCxnSpPr>
        <p:spPr>
          <a:xfrm flipH="1">
            <a:off x="6325864" y="2310074"/>
            <a:ext cx="2667665" cy="126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Open Book">
            <a:extLst>
              <a:ext uri="{FF2B5EF4-FFF2-40B4-BE49-F238E27FC236}">
                <a16:creationId xmlns:a16="http://schemas.microsoft.com/office/drawing/2014/main" id="{50360076-0F3C-D943-4692-B738E917D9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431" y="5159354"/>
            <a:ext cx="1097280" cy="1097280"/>
          </a:xfrm>
          <a:prstGeom prst="rect">
            <a:avLst/>
          </a:prstGeom>
        </p:spPr>
      </p:pic>
      <p:sp>
        <p:nvSpPr>
          <p:cNvPr id="17" name="Rectangle 6">
            <a:extLst>
              <a:ext uri="{FF2B5EF4-FFF2-40B4-BE49-F238E27FC236}">
                <a16:creationId xmlns:a16="http://schemas.microsoft.com/office/drawing/2014/main" id="{BF30BE3A-38B6-DA9E-9599-F588B0BA647F}"/>
              </a:ext>
            </a:extLst>
          </p:cNvPr>
          <p:cNvSpPr txBox="1">
            <a:spLocks noChangeArrowheads="1"/>
          </p:cNvSpPr>
          <p:nvPr/>
        </p:nvSpPr>
        <p:spPr bwMode="auto">
          <a:xfrm>
            <a:off x="1404711" y="5591466"/>
            <a:ext cx="92029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b="1" dirty="0"/>
              <a:t>Large Margin Classification:</a:t>
            </a:r>
            <a:br>
              <a:rPr lang="en-US" sz="2000" dirty="0"/>
            </a:br>
            <a:r>
              <a:rPr lang="en-US" sz="2000" dirty="0"/>
              <a:t>SVM chooses the hyperplane that leaves the </a:t>
            </a:r>
            <a:r>
              <a:rPr lang="en-US" sz="2000" b="1" dirty="0"/>
              <a:t>widest margin</a:t>
            </a:r>
            <a:r>
              <a:rPr lang="en-US" sz="2000" dirty="0"/>
              <a:t> between the two classes.</a:t>
            </a:r>
          </a:p>
        </p:txBody>
      </p:sp>
    </p:spTree>
    <p:extLst>
      <p:ext uri="{BB962C8B-B14F-4D97-AF65-F5344CB8AC3E}">
        <p14:creationId xmlns:p14="http://schemas.microsoft.com/office/powerpoint/2010/main" val="248931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P spid="7" grpId="0"/>
      <p:bldP spid="10" grpId="0"/>
      <p:bldP spid="8"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1A1CF5-52A1-49E8-8ACE-CBEC79358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BE8D5-242D-4E5E-00D7-6C019A55A260}"/>
              </a:ext>
            </a:extLst>
          </p:cNvPr>
          <p:cNvSpPr>
            <a:spLocks noGrp="1"/>
          </p:cNvSpPr>
          <p:nvPr>
            <p:ph type="title"/>
          </p:nvPr>
        </p:nvSpPr>
        <p:spPr>
          <a:xfrm>
            <a:off x="1404711" y="182311"/>
            <a:ext cx="7588818" cy="1469965"/>
          </a:xfrm>
        </p:spPr>
        <p:txBody>
          <a:bodyPr anchor="ctr">
            <a:normAutofit/>
          </a:bodyPr>
          <a:lstStyle/>
          <a:p>
            <a:r>
              <a:rPr lang="en-US" b="1" u="sng" dirty="0"/>
              <a:t>Visualizing Linear Classification</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A4C906E4-1E69-4926-9F90-3C44538570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CC71A1B7-8B09-E195-3C96-A1E3B3CFF319}"/>
              </a:ext>
            </a:extLst>
          </p:cNvPr>
          <p:cNvPicPr>
            <a:picLocks noChangeAspect="1"/>
          </p:cNvPicPr>
          <p:nvPr/>
        </p:nvPicPr>
        <p:blipFill>
          <a:blip r:embed="rId5"/>
          <a:stretch>
            <a:fillRect/>
          </a:stretch>
        </p:blipFill>
        <p:spPr>
          <a:xfrm>
            <a:off x="3239926" y="2747555"/>
            <a:ext cx="6420746" cy="2076740"/>
          </a:xfrm>
          <a:prstGeom prst="rect">
            <a:avLst/>
          </a:prstGeom>
        </p:spPr>
      </p:pic>
      <p:sp>
        <p:nvSpPr>
          <p:cNvPr id="11" name="Rectangle 6">
            <a:extLst>
              <a:ext uri="{FF2B5EF4-FFF2-40B4-BE49-F238E27FC236}">
                <a16:creationId xmlns:a16="http://schemas.microsoft.com/office/drawing/2014/main" id="{2CB4CDD2-51FE-2BD9-DBD2-3789A5A721EF}"/>
              </a:ext>
            </a:extLst>
          </p:cNvPr>
          <p:cNvSpPr>
            <a:spLocks noGrp="1" noChangeArrowheads="1"/>
          </p:cNvSpPr>
          <p:nvPr>
            <p:ph idx="1"/>
          </p:nvPr>
        </p:nvSpPr>
        <p:spPr bwMode="auto">
          <a:xfrm>
            <a:off x="4605630" y="1780890"/>
            <a:ext cx="50550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Data points </a:t>
            </a:r>
            <a:r>
              <a:rPr lang="en-US" sz="2000" dirty="0"/>
              <a:t>lying directly on the edges of the margin (the dashed lines).</a:t>
            </a:r>
          </a:p>
        </p:txBody>
      </p:sp>
      <p:sp>
        <p:nvSpPr>
          <p:cNvPr id="7" name="Rectangle 6">
            <a:extLst>
              <a:ext uri="{FF2B5EF4-FFF2-40B4-BE49-F238E27FC236}">
                <a16:creationId xmlns:a16="http://schemas.microsoft.com/office/drawing/2014/main" id="{52D1D7AB-7524-F452-FEEF-1062B0352062}"/>
              </a:ext>
            </a:extLst>
          </p:cNvPr>
          <p:cNvSpPr txBox="1">
            <a:spLocks noChangeArrowheads="1"/>
          </p:cNvSpPr>
          <p:nvPr/>
        </p:nvSpPr>
        <p:spPr bwMode="auto">
          <a:xfrm>
            <a:off x="1584325" y="1467610"/>
            <a:ext cx="9202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t>Support Vectors:</a:t>
            </a:r>
            <a:endParaRPr lang="en-US" sz="2000" dirty="0"/>
          </a:p>
        </p:txBody>
      </p:sp>
      <p:sp>
        <p:nvSpPr>
          <p:cNvPr id="10" name="Rectangle 6">
            <a:extLst>
              <a:ext uri="{FF2B5EF4-FFF2-40B4-BE49-F238E27FC236}">
                <a16:creationId xmlns:a16="http://schemas.microsoft.com/office/drawing/2014/main" id="{15463DF7-27C1-C80A-7E17-B6C2C1910C3F}"/>
              </a:ext>
            </a:extLst>
          </p:cNvPr>
          <p:cNvSpPr txBox="1">
            <a:spLocks noChangeArrowheads="1"/>
          </p:cNvSpPr>
          <p:nvPr/>
        </p:nvSpPr>
        <p:spPr bwMode="auto">
          <a:xfrm>
            <a:off x="1848817" y="5281378"/>
            <a:ext cx="9202964" cy="132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b="1" dirty="0"/>
              <a:t>Key Property:</a:t>
            </a:r>
            <a:br>
              <a:rPr lang="en-US" sz="2000" dirty="0"/>
            </a:br>
            <a:r>
              <a:rPr lang="en-US" sz="2000" dirty="0"/>
              <a:t>These are the only data points that influence the decision boundary.</a:t>
            </a:r>
          </a:p>
          <a:p>
            <a:pPr>
              <a:buFont typeface="Wingdings" panose="05000000000000000000" pitchFamily="2" charset="2"/>
              <a:buChar char="Ø"/>
            </a:pPr>
            <a:r>
              <a:rPr lang="en-US" sz="2000" b="1" dirty="0"/>
              <a:t>Effect of More Data:</a:t>
            </a:r>
            <a:br>
              <a:rPr lang="en-US" sz="2000" dirty="0"/>
            </a:br>
            <a:r>
              <a:rPr lang="en-US" sz="2000" dirty="0"/>
              <a:t>Adding instances away from the street </a:t>
            </a:r>
            <a:r>
              <a:rPr lang="en-US" sz="2000" b="1" dirty="0"/>
              <a:t>does not affect</a:t>
            </a:r>
            <a:r>
              <a:rPr lang="en-US" sz="2000" dirty="0"/>
              <a:t> the SVM boundary.</a:t>
            </a:r>
          </a:p>
        </p:txBody>
      </p:sp>
      <p:cxnSp>
        <p:nvCxnSpPr>
          <p:cNvPr id="15" name="Straight Arrow Connector 14">
            <a:extLst>
              <a:ext uri="{FF2B5EF4-FFF2-40B4-BE49-F238E27FC236}">
                <a16:creationId xmlns:a16="http://schemas.microsoft.com/office/drawing/2014/main" id="{493224D9-5D89-7954-1D10-242DD725B798}"/>
              </a:ext>
            </a:extLst>
          </p:cNvPr>
          <p:cNvCxnSpPr>
            <a:cxnSpLocks/>
            <a:stCxn id="11" idx="2"/>
          </p:cNvCxnSpPr>
          <p:nvPr/>
        </p:nvCxnSpPr>
        <p:spPr>
          <a:xfrm>
            <a:off x="7133151" y="2427221"/>
            <a:ext cx="393956" cy="145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BEBCDC-9334-0F56-FA49-AE340279049A}"/>
              </a:ext>
            </a:extLst>
          </p:cNvPr>
          <p:cNvCxnSpPr>
            <a:cxnSpLocks/>
          </p:cNvCxnSpPr>
          <p:nvPr/>
        </p:nvCxnSpPr>
        <p:spPr>
          <a:xfrm flipH="1">
            <a:off x="7964247" y="2427221"/>
            <a:ext cx="306917" cy="11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Open Book">
            <a:extLst>
              <a:ext uri="{FF2B5EF4-FFF2-40B4-BE49-F238E27FC236}">
                <a16:creationId xmlns:a16="http://schemas.microsoft.com/office/drawing/2014/main" id="{D8645CB4-F0BD-6D75-8513-FAB3D1AD26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430" y="5021059"/>
            <a:ext cx="1235575" cy="1235575"/>
          </a:xfrm>
          <a:prstGeom prst="rect">
            <a:avLst/>
          </a:prstGeom>
        </p:spPr>
      </p:pic>
    </p:spTree>
    <p:extLst>
      <p:ext uri="{BB962C8B-B14F-4D97-AF65-F5344CB8AC3E}">
        <p14:creationId xmlns:p14="http://schemas.microsoft.com/office/powerpoint/2010/main" val="8240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48C8AC-386E-9DEF-794B-C303CC844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9693A-AD4D-2F26-FDAA-DF69AFD27C79}"/>
              </a:ext>
            </a:extLst>
          </p:cNvPr>
          <p:cNvSpPr>
            <a:spLocks noGrp="1"/>
          </p:cNvSpPr>
          <p:nvPr>
            <p:ph type="title"/>
          </p:nvPr>
        </p:nvSpPr>
        <p:spPr>
          <a:xfrm>
            <a:off x="1404711" y="182311"/>
            <a:ext cx="7588818" cy="1469965"/>
          </a:xfrm>
        </p:spPr>
        <p:txBody>
          <a:bodyPr anchor="ctr">
            <a:normAutofit/>
          </a:bodyPr>
          <a:lstStyle/>
          <a:p>
            <a:r>
              <a:rPr lang="en-US" b="1" u="sng" dirty="0"/>
              <a:t>Sensitivity to Feature Scales</a:t>
            </a:r>
            <a:endParaRPr lang="en-US" b="1" u="sng"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A125D2EF-615C-CA36-2864-C3454E8490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431" y="5159354"/>
            <a:ext cx="1097280" cy="1097280"/>
          </a:xfrm>
          <a:prstGeom prst="rect">
            <a:avLst/>
          </a:prstGeom>
        </p:spPr>
      </p:pic>
      <p:pic>
        <p:nvPicPr>
          <p:cNvPr id="9" name="Graphic 8">
            <a:extLst>
              <a:ext uri="{FF2B5EF4-FFF2-40B4-BE49-F238E27FC236}">
                <a16:creationId xmlns:a16="http://schemas.microsoft.com/office/drawing/2014/main" id="{F27978BE-EBDB-50E9-BC87-4437D69318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0" name="Rectangle 6">
            <a:extLst>
              <a:ext uri="{FF2B5EF4-FFF2-40B4-BE49-F238E27FC236}">
                <a16:creationId xmlns:a16="http://schemas.microsoft.com/office/drawing/2014/main" id="{6FD056DF-C768-BA6D-6C5D-7DFCEF071DD6}"/>
              </a:ext>
            </a:extLst>
          </p:cNvPr>
          <p:cNvSpPr txBox="1">
            <a:spLocks noChangeArrowheads="1"/>
          </p:cNvSpPr>
          <p:nvPr/>
        </p:nvSpPr>
        <p:spPr bwMode="auto">
          <a:xfrm>
            <a:off x="6391597" y="5316044"/>
            <a:ext cx="5685939" cy="105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Right Plot (After Feature Scaling):</a:t>
            </a:r>
          </a:p>
          <a:p>
            <a:r>
              <a:rPr lang="en-US" sz="2000" dirty="0"/>
              <a:t>Proper scaling (e.g., using </a:t>
            </a:r>
            <a:r>
              <a:rPr lang="en-US" sz="2000" dirty="0" err="1"/>
              <a:t>StandardScaler</a:t>
            </a:r>
            <a:r>
              <a:rPr lang="en-US" sz="2000" dirty="0"/>
              <a:t>) results in a balanced and accurate decision boundary.</a:t>
            </a:r>
          </a:p>
        </p:txBody>
      </p:sp>
      <p:pic>
        <p:nvPicPr>
          <p:cNvPr id="12" name="Picture 11">
            <a:extLst>
              <a:ext uri="{FF2B5EF4-FFF2-40B4-BE49-F238E27FC236}">
                <a16:creationId xmlns:a16="http://schemas.microsoft.com/office/drawing/2014/main" id="{6A87E9C1-8097-4057-0D09-CF64E265D687}"/>
              </a:ext>
            </a:extLst>
          </p:cNvPr>
          <p:cNvPicPr>
            <a:picLocks noChangeAspect="1"/>
          </p:cNvPicPr>
          <p:nvPr/>
        </p:nvPicPr>
        <p:blipFill>
          <a:blip r:embed="rId6"/>
          <a:stretch>
            <a:fillRect/>
          </a:stretch>
        </p:blipFill>
        <p:spPr>
          <a:xfrm>
            <a:off x="3137716" y="2602107"/>
            <a:ext cx="6096851" cy="2143424"/>
          </a:xfrm>
          <a:prstGeom prst="rect">
            <a:avLst/>
          </a:prstGeom>
        </p:spPr>
      </p:pic>
      <p:sp>
        <p:nvSpPr>
          <p:cNvPr id="11" name="Rectangle 6">
            <a:extLst>
              <a:ext uri="{FF2B5EF4-FFF2-40B4-BE49-F238E27FC236}">
                <a16:creationId xmlns:a16="http://schemas.microsoft.com/office/drawing/2014/main" id="{BD93A88D-7FBF-1377-E62E-20FC758ADBEC}"/>
              </a:ext>
            </a:extLst>
          </p:cNvPr>
          <p:cNvSpPr>
            <a:spLocks noGrp="1" noChangeArrowheads="1"/>
          </p:cNvSpPr>
          <p:nvPr>
            <p:ph idx="1"/>
          </p:nvPr>
        </p:nvSpPr>
        <p:spPr bwMode="auto">
          <a:xfrm>
            <a:off x="637903" y="1422297"/>
            <a:ext cx="8727769" cy="117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Left Plot:</a:t>
            </a:r>
          </a:p>
          <a:p>
            <a:r>
              <a:rPr lang="en-US" sz="2000" dirty="0"/>
              <a:t>Features have different scales → SVM creates a skewed decision boundary.</a:t>
            </a:r>
          </a:p>
          <a:p>
            <a:r>
              <a:rPr lang="en-US" sz="2000" dirty="0"/>
              <a:t>Vertical axis dominates due to larger scale.</a:t>
            </a:r>
          </a:p>
        </p:txBody>
      </p:sp>
      <p:cxnSp>
        <p:nvCxnSpPr>
          <p:cNvPr id="13" name="Straight Arrow Connector 12">
            <a:extLst>
              <a:ext uri="{FF2B5EF4-FFF2-40B4-BE49-F238E27FC236}">
                <a16:creationId xmlns:a16="http://schemas.microsoft.com/office/drawing/2014/main" id="{76F8D18E-1F7C-7D2E-8749-AA9AA08C11BC}"/>
              </a:ext>
            </a:extLst>
          </p:cNvPr>
          <p:cNvCxnSpPr>
            <a:cxnSpLocks/>
            <a:stCxn id="10" idx="0"/>
          </p:cNvCxnSpPr>
          <p:nvPr/>
        </p:nvCxnSpPr>
        <p:spPr>
          <a:xfrm flipH="1" flipV="1">
            <a:off x="8426679" y="4419582"/>
            <a:ext cx="807888" cy="89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0EF1F5-0BD2-775B-AF18-2661719CBE29}"/>
              </a:ext>
            </a:extLst>
          </p:cNvPr>
          <p:cNvCxnSpPr>
            <a:cxnSpLocks/>
          </p:cNvCxnSpPr>
          <p:nvPr/>
        </p:nvCxnSpPr>
        <p:spPr>
          <a:xfrm>
            <a:off x="1550010" y="2602107"/>
            <a:ext cx="2009371" cy="1189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09D5B3-FB3D-9496-D09F-E89227F161D0}"/>
              </a:ext>
            </a:extLst>
          </p:cNvPr>
          <p:cNvSpPr txBox="1"/>
          <p:nvPr/>
        </p:nvSpPr>
        <p:spPr>
          <a:xfrm>
            <a:off x="1488287" y="5533832"/>
            <a:ext cx="4692532" cy="1015663"/>
          </a:xfrm>
          <a:prstGeom prst="rect">
            <a:avLst/>
          </a:prstGeom>
          <a:noFill/>
        </p:spPr>
        <p:txBody>
          <a:bodyPr wrap="square">
            <a:spAutoFit/>
          </a:bodyPr>
          <a:lstStyle/>
          <a:p>
            <a:pPr marL="342900" indent="-342900">
              <a:buFont typeface="Wingdings" panose="05000000000000000000" pitchFamily="2" charset="2"/>
              <a:buChar char="Ø"/>
            </a:pPr>
            <a:r>
              <a:rPr lang="en-US" sz="2000" b="1" dirty="0"/>
              <a:t>So Always apply feature scaling (e.g., standardization) before training an SVM model.</a:t>
            </a:r>
            <a:endParaRPr lang="en-US" sz="2000" dirty="0"/>
          </a:p>
        </p:txBody>
      </p:sp>
    </p:spTree>
    <p:extLst>
      <p:ext uri="{BB962C8B-B14F-4D97-AF65-F5344CB8AC3E}">
        <p14:creationId xmlns:p14="http://schemas.microsoft.com/office/powerpoint/2010/main" val="208361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fade">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fade">
                                      <p:cBhvr>
                                        <p:cTn id="31" dur="500"/>
                                        <p:tgtEl>
                                          <p:spTgt spid="1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80">
                                          <p:stCondLst>
                                            <p:cond delay="0"/>
                                          </p:stCondLst>
                                        </p:cTn>
                                        <p:tgtEl>
                                          <p:spTgt spid="18"/>
                                        </p:tgtEl>
                                      </p:cBhvr>
                                    </p:animEffect>
                                    <p:anim calcmode="lin" valueType="num">
                                      <p:cBhvr>
                                        <p:cTn id="4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3" dur="26">
                                          <p:stCondLst>
                                            <p:cond delay="650"/>
                                          </p:stCondLst>
                                        </p:cTn>
                                        <p:tgtEl>
                                          <p:spTgt spid="18"/>
                                        </p:tgtEl>
                                      </p:cBhvr>
                                      <p:to x="100000" y="60000"/>
                                    </p:animScale>
                                    <p:animScale>
                                      <p:cBhvr>
                                        <p:cTn id="54" dur="166" decel="50000">
                                          <p:stCondLst>
                                            <p:cond delay="676"/>
                                          </p:stCondLst>
                                        </p:cTn>
                                        <p:tgtEl>
                                          <p:spTgt spid="18"/>
                                        </p:tgtEl>
                                      </p:cBhvr>
                                      <p:to x="100000" y="100000"/>
                                    </p:animScale>
                                    <p:animScale>
                                      <p:cBhvr>
                                        <p:cTn id="55" dur="26">
                                          <p:stCondLst>
                                            <p:cond delay="1312"/>
                                          </p:stCondLst>
                                        </p:cTn>
                                        <p:tgtEl>
                                          <p:spTgt spid="18"/>
                                        </p:tgtEl>
                                      </p:cBhvr>
                                      <p:to x="100000" y="80000"/>
                                    </p:animScale>
                                    <p:animScale>
                                      <p:cBhvr>
                                        <p:cTn id="56" dur="166" decel="50000">
                                          <p:stCondLst>
                                            <p:cond delay="1338"/>
                                          </p:stCondLst>
                                        </p:cTn>
                                        <p:tgtEl>
                                          <p:spTgt spid="18"/>
                                        </p:tgtEl>
                                      </p:cBhvr>
                                      <p:to x="100000" y="100000"/>
                                    </p:animScale>
                                    <p:animScale>
                                      <p:cBhvr>
                                        <p:cTn id="57" dur="26">
                                          <p:stCondLst>
                                            <p:cond delay="1642"/>
                                          </p:stCondLst>
                                        </p:cTn>
                                        <p:tgtEl>
                                          <p:spTgt spid="18"/>
                                        </p:tgtEl>
                                      </p:cBhvr>
                                      <p:to x="100000" y="90000"/>
                                    </p:animScale>
                                    <p:animScale>
                                      <p:cBhvr>
                                        <p:cTn id="58" dur="166" decel="50000">
                                          <p:stCondLst>
                                            <p:cond delay="1668"/>
                                          </p:stCondLst>
                                        </p:cTn>
                                        <p:tgtEl>
                                          <p:spTgt spid="18"/>
                                        </p:tgtEl>
                                      </p:cBhvr>
                                      <p:to x="100000" y="100000"/>
                                    </p:animScale>
                                    <p:animScale>
                                      <p:cBhvr>
                                        <p:cTn id="59" dur="26">
                                          <p:stCondLst>
                                            <p:cond delay="1808"/>
                                          </p:stCondLst>
                                        </p:cTn>
                                        <p:tgtEl>
                                          <p:spTgt spid="18"/>
                                        </p:tgtEl>
                                      </p:cBhvr>
                                      <p:to x="100000" y="95000"/>
                                    </p:animScale>
                                    <p:animScale>
                                      <p:cBhvr>
                                        <p:cTn id="60"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uiExpand="1" build="p"/>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964367" y="377088"/>
            <a:ext cx="6969913" cy="1469965"/>
          </a:xfrm>
        </p:spPr>
        <p:txBody>
          <a:bodyPr anchor="ctr">
            <a:normAutofit/>
          </a:bodyPr>
          <a:lstStyle/>
          <a:p>
            <a:r>
              <a:rPr lang="en-US" sz="4800" b="1" u="sng" dirty="0"/>
              <a:t>Soft Margin Classification</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964367" y="1667019"/>
            <a:ext cx="7074734" cy="1688746"/>
          </a:xfrm>
        </p:spPr>
        <p:txBody>
          <a:bodyPr vert="horz" lIns="91440" tIns="45720" rIns="91440" bIns="45720" rtlCol="0" anchor="t">
            <a:normAutofit/>
          </a:bodyPr>
          <a:lstStyle/>
          <a:p>
            <a:pPr>
              <a:buNone/>
            </a:pPr>
            <a:r>
              <a:rPr lang="en-US" sz="2400" b="1" dirty="0"/>
              <a:t>Hard Margin Issues:</a:t>
            </a:r>
            <a:endParaRPr lang="en-US" sz="2400" dirty="0"/>
          </a:p>
          <a:p>
            <a:pPr>
              <a:buFont typeface="Arial" panose="020B0604020202020204" pitchFamily="34" charset="0"/>
              <a:buChar char="•"/>
            </a:pPr>
            <a:r>
              <a:rPr lang="en-US" sz="2400" dirty="0"/>
              <a:t>Requires </a:t>
            </a:r>
            <a:r>
              <a:rPr lang="en-US" sz="2400" b="1" dirty="0"/>
              <a:t>perfectly linearly separable data</a:t>
            </a:r>
            <a:endParaRPr lang="en-US" sz="2400" dirty="0"/>
          </a:p>
          <a:p>
            <a:pPr>
              <a:buFont typeface="Arial" panose="020B0604020202020204" pitchFamily="34" charset="0"/>
              <a:buChar char="•"/>
            </a:pPr>
            <a:r>
              <a:rPr lang="en-US" sz="2400" dirty="0"/>
              <a:t>Extremely </a:t>
            </a:r>
            <a:r>
              <a:rPr lang="en-US" sz="2400" b="1" dirty="0"/>
              <a:t>sensitive to outliers</a:t>
            </a:r>
            <a:endParaRPr lang="en-US" sz="2400" dirty="0"/>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BC1FD501-9684-CD80-DD66-647D011BF24E}"/>
              </a:ext>
            </a:extLst>
          </p:cNvPr>
          <p:cNvPicPr>
            <a:picLocks noChangeAspect="1"/>
          </p:cNvPicPr>
          <p:nvPr/>
        </p:nvPicPr>
        <p:blipFill>
          <a:blip r:embed="rId6"/>
          <a:stretch>
            <a:fillRect/>
          </a:stretch>
        </p:blipFill>
        <p:spPr>
          <a:xfrm>
            <a:off x="2183799" y="2995158"/>
            <a:ext cx="7824402" cy="2562739"/>
          </a:xfrm>
          <a:prstGeom prst="rect">
            <a:avLst/>
          </a:prstGeom>
        </p:spPr>
      </p:pic>
      <p:sp>
        <p:nvSpPr>
          <p:cNvPr id="9" name="TextBox 8">
            <a:extLst>
              <a:ext uri="{FF2B5EF4-FFF2-40B4-BE49-F238E27FC236}">
                <a16:creationId xmlns:a16="http://schemas.microsoft.com/office/drawing/2014/main" id="{9B610188-0CB0-304C-5245-395B08D4CDA6}"/>
              </a:ext>
            </a:extLst>
          </p:cNvPr>
          <p:cNvSpPr txBox="1"/>
          <p:nvPr/>
        </p:nvSpPr>
        <p:spPr>
          <a:xfrm>
            <a:off x="6774872" y="6002600"/>
            <a:ext cx="6096000" cy="400110"/>
          </a:xfrm>
          <a:prstGeom prst="rect">
            <a:avLst/>
          </a:prstGeom>
          <a:noFill/>
        </p:spPr>
        <p:txBody>
          <a:bodyPr wrap="square">
            <a:spAutoFit/>
          </a:bodyPr>
          <a:lstStyle/>
          <a:p>
            <a:r>
              <a:rPr lang="en-US" sz="2000" b="1" dirty="0"/>
              <a:t>One outlier can destroy the decision boundary</a:t>
            </a:r>
          </a:p>
        </p:txBody>
      </p:sp>
      <p:cxnSp>
        <p:nvCxnSpPr>
          <p:cNvPr id="11" name="Straight Arrow Connector 10">
            <a:extLst>
              <a:ext uri="{FF2B5EF4-FFF2-40B4-BE49-F238E27FC236}">
                <a16:creationId xmlns:a16="http://schemas.microsoft.com/office/drawing/2014/main" id="{58A98F8E-A202-451B-97B0-8695FA463288}"/>
              </a:ext>
            </a:extLst>
          </p:cNvPr>
          <p:cNvCxnSpPr>
            <a:stCxn id="9" idx="0"/>
          </p:cNvCxnSpPr>
          <p:nvPr/>
        </p:nvCxnSpPr>
        <p:spPr>
          <a:xfrm flipH="1" flipV="1">
            <a:off x="8243455" y="4272165"/>
            <a:ext cx="1579417" cy="173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69EFC4-308C-56A3-7A01-F4E2A6D27006}"/>
              </a:ext>
            </a:extLst>
          </p:cNvPr>
          <p:cNvCxnSpPr>
            <a:stCxn id="9" idx="0"/>
          </p:cNvCxnSpPr>
          <p:nvPr/>
        </p:nvCxnSpPr>
        <p:spPr>
          <a:xfrm flipH="1" flipV="1">
            <a:off x="5043055" y="3920836"/>
            <a:ext cx="4779817" cy="208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6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8E4617-4265-5616-04EB-CCA60C8855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543CF-0283-C60E-F2D3-561C9AA5FFDB}"/>
              </a:ext>
            </a:extLst>
          </p:cNvPr>
          <p:cNvSpPr>
            <a:spLocks noGrp="1"/>
          </p:cNvSpPr>
          <p:nvPr>
            <p:ph type="title"/>
          </p:nvPr>
        </p:nvSpPr>
        <p:spPr>
          <a:xfrm>
            <a:off x="964367" y="377088"/>
            <a:ext cx="6969913" cy="1469965"/>
          </a:xfrm>
        </p:spPr>
        <p:txBody>
          <a:bodyPr anchor="ctr">
            <a:normAutofit/>
          </a:bodyPr>
          <a:lstStyle/>
          <a:p>
            <a:r>
              <a:rPr lang="en-US" sz="4800" b="1" u="sng" dirty="0"/>
              <a:t>Visualizing the Problem</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90D8F287-405C-F3C8-69A8-342ABAFC9B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sp>
        <p:nvSpPr>
          <p:cNvPr id="3" name="Content Placeholder 2">
            <a:extLst>
              <a:ext uri="{FF2B5EF4-FFF2-40B4-BE49-F238E27FC236}">
                <a16:creationId xmlns:a16="http://schemas.microsoft.com/office/drawing/2014/main" id="{09A9B094-CB02-3DFE-9F30-1DC5C8638950}"/>
              </a:ext>
            </a:extLst>
          </p:cNvPr>
          <p:cNvSpPr>
            <a:spLocks noGrp="1"/>
          </p:cNvSpPr>
          <p:nvPr>
            <p:ph idx="1"/>
          </p:nvPr>
        </p:nvSpPr>
        <p:spPr>
          <a:xfrm>
            <a:off x="964367" y="1667019"/>
            <a:ext cx="7074734" cy="619283"/>
          </a:xfrm>
        </p:spPr>
        <p:txBody>
          <a:bodyPr vert="horz" lIns="91440" tIns="45720" rIns="91440" bIns="45720" rtlCol="0" anchor="t">
            <a:normAutofit/>
          </a:bodyPr>
          <a:lstStyle/>
          <a:p>
            <a:pPr>
              <a:buNone/>
            </a:pPr>
            <a:r>
              <a:rPr lang="en-US" sz="2400" b="1" dirty="0"/>
              <a:t>❌No possible boundary due to outlier</a:t>
            </a:r>
          </a:p>
        </p:txBody>
      </p:sp>
      <p:pic>
        <p:nvPicPr>
          <p:cNvPr id="8" name="Content Placeholder 4">
            <a:extLst>
              <a:ext uri="{FF2B5EF4-FFF2-40B4-BE49-F238E27FC236}">
                <a16:creationId xmlns:a16="http://schemas.microsoft.com/office/drawing/2014/main" id="{D20DF560-FA87-AE78-709B-409E1EE93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B6E9DD70-E133-04E7-89FC-DBD95399CAE8}"/>
              </a:ext>
            </a:extLst>
          </p:cNvPr>
          <p:cNvPicPr>
            <a:picLocks noChangeAspect="1"/>
          </p:cNvPicPr>
          <p:nvPr/>
        </p:nvPicPr>
        <p:blipFill>
          <a:blip r:embed="rId6"/>
          <a:stretch>
            <a:fillRect/>
          </a:stretch>
        </p:blipFill>
        <p:spPr>
          <a:xfrm>
            <a:off x="2372593" y="2398979"/>
            <a:ext cx="7824402" cy="2562739"/>
          </a:xfrm>
          <a:prstGeom prst="rect">
            <a:avLst/>
          </a:prstGeom>
        </p:spPr>
      </p:pic>
      <p:sp>
        <p:nvSpPr>
          <p:cNvPr id="9" name="TextBox 8">
            <a:extLst>
              <a:ext uri="{FF2B5EF4-FFF2-40B4-BE49-F238E27FC236}">
                <a16:creationId xmlns:a16="http://schemas.microsoft.com/office/drawing/2014/main" id="{74F432B9-915F-0D12-E747-254F00C1E4FD}"/>
              </a:ext>
            </a:extLst>
          </p:cNvPr>
          <p:cNvSpPr txBox="1"/>
          <p:nvPr/>
        </p:nvSpPr>
        <p:spPr>
          <a:xfrm>
            <a:off x="6771407" y="5148425"/>
            <a:ext cx="6096000" cy="830997"/>
          </a:xfrm>
          <a:prstGeom prst="rect">
            <a:avLst/>
          </a:prstGeom>
          <a:noFill/>
        </p:spPr>
        <p:txBody>
          <a:bodyPr wrap="square">
            <a:spAutoFit/>
          </a:bodyPr>
          <a:lstStyle/>
          <a:p>
            <a:r>
              <a:rPr lang="en-US" sz="2400" b="1" dirty="0"/>
              <a:t>❌ Bad decision boundary due to forced separation</a:t>
            </a:r>
          </a:p>
        </p:txBody>
      </p:sp>
      <p:cxnSp>
        <p:nvCxnSpPr>
          <p:cNvPr id="11" name="Straight Arrow Connector 10">
            <a:extLst>
              <a:ext uri="{FF2B5EF4-FFF2-40B4-BE49-F238E27FC236}">
                <a16:creationId xmlns:a16="http://schemas.microsoft.com/office/drawing/2014/main" id="{08E99601-DB16-45D8-A7FC-72CDA5E91EE8}"/>
              </a:ext>
            </a:extLst>
          </p:cNvPr>
          <p:cNvCxnSpPr>
            <a:cxnSpLocks/>
            <a:stCxn id="9" idx="0"/>
          </p:cNvCxnSpPr>
          <p:nvPr/>
        </p:nvCxnSpPr>
        <p:spPr>
          <a:xfrm flipH="1" flipV="1">
            <a:off x="8382000" y="4087725"/>
            <a:ext cx="1437407" cy="106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5CE586F-9780-16A1-C5A2-04FE052192CE}"/>
              </a:ext>
            </a:extLst>
          </p:cNvPr>
          <p:cNvCxnSpPr>
            <a:cxnSpLocks/>
            <a:stCxn id="3" idx="2"/>
          </p:cNvCxnSpPr>
          <p:nvPr/>
        </p:nvCxnSpPr>
        <p:spPr>
          <a:xfrm>
            <a:off x="4501734" y="2286302"/>
            <a:ext cx="430484" cy="411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2CF2CFB-0FCD-6E15-DB34-55306F92A1DA}"/>
              </a:ext>
            </a:extLst>
          </p:cNvPr>
          <p:cNvSpPr txBox="1"/>
          <p:nvPr/>
        </p:nvSpPr>
        <p:spPr>
          <a:xfrm>
            <a:off x="1704059" y="5363991"/>
            <a:ext cx="4502777" cy="1323439"/>
          </a:xfrm>
          <a:prstGeom prst="rect">
            <a:avLst/>
          </a:prstGeom>
          <a:noFill/>
        </p:spPr>
        <p:txBody>
          <a:bodyPr wrap="square">
            <a:spAutoFit/>
          </a:bodyPr>
          <a:lstStyle/>
          <a:p>
            <a:r>
              <a:rPr lang="en-US" sz="2000" b="1" dirty="0"/>
              <a:t>Takeaway:</a:t>
            </a:r>
          </a:p>
          <a:p>
            <a:pPr marL="285750" indent="-285750">
              <a:buFont typeface="Wingdings" panose="05000000000000000000" pitchFamily="2" charset="2"/>
              <a:buChar char="Ø"/>
            </a:pPr>
            <a:r>
              <a:rPr lang="en-US" sz="2000" b="1" dirty="0"/>
              <a:t>Hard Margin = Overly rigid</a:t>
            </a:r>
          </a:p>
          <a:p>
            <a:pPr marL="285750" indent="-285750">
              <a:buFont typeface="Wingdings" panose="05000000000000000000" pitchFamily="2" charset="2"/>
              <a:buChar char="Ø"/>
            </a:pPr>
            <a:r>
              <a:rPr lang="en-US" sz="2000" b="1" dirty="0"/>
              <a:t>Soft Margin = Flexible, better for real-world data</a:t>
            </a:r>
            <a:endParaRPr lang="en-US" sz="2000" dirty="0"/>
          </a:p>
        </p:txBody>
      </p:sp>
    </p:spTree>
    <p:extLst>
      <p:ext uri="{BB962C8B-B14F-4D97-AF65-F5344CB8AC3E}">
        <p14:creationId xmlns:p14="http://schemas.microsoft.com/office/powerpoint/2010/main" val="202518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3"/>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5E1DF9-9CFC-52C5-C98A-F59D5233C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B1EEE-4F01-2CC1-F83C-C1DCF2D8BE4E}"/>
              </a:ext>
            </a:extLst>
          </p:cNvPr>
          <p:cNvSpPr>
            <a:spLocks noGrp="1"/>
          </p:cNvSpPr>
          <p:nvPr>
            <p:ph type="title"/>
          </p:nvPr>
        </p:nvSpPr>
        <p:spPr>
          <a:xfrm>
            <a:off x="964367" y="377088"/>
            <a:ext cx="6969913" cy="1469965"/>
          </a:xfrm>
        </p:spPr>
        <p:txBody>
          <a:bodyPr anchor="ctr">
            <a:normAutofit/>
          </a:bodyPr>
          <a:lstStyle/>
          <a:p>
            <a:r>
              <a:rPr lang="en-US" sz="4800" b="1" u="sng" dirty="0"/>
              <a:t>Soft Margin Classification</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A488792C-4788-254B-A824-7899C39628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sp>
        <p:nvSpPr>
          <p:cNvPr id="3" name="Content Placeholder 2">
            <a:extLst>
              <a:ext uri="{FF2B5EF4-FFF2-40B4-BE49-F238E27FC236}">
                <a16:creationId xmlns:a16="http://schemas.microsoft.com/office/drawing/2014/main" id="{C3E6E6EE-355E-AD07-6C91-DA7164E7A793}"/>
              </a:ext>
            </a:extLst>
          </p:cNvPr>
          <p:cNvSpPr>
            <a:spLocks noGrp="1"/>
          </p:cNvSpPr>
          <p:nvPr>
            <p:ph idx="1"/>
          </p:nvPr>
        </p:nvSpPr>
        <p:spPr>
          <a:xfrm>
            <a:off x="964366" y="1667019"/>
            <a:ext cx="8484433" cy="3542290"/>
          </a:xfrm>
        </p:spPr>
        <p:txBody>
          <a:bodyPr vert="horz" lIns="91440" tIns="45720" rIns="91440" bIns="45720" rtlCol="0" anchor="t">
            <a:noAutofit/>
          </a:bodyPr>
          <a:lstStyle/>
          <a:p>
            <a:pPr>
              <a:buNone/>
            </a:pPr>
            <a:r>
              <a:rPr lang="en-US" sz="2400" b="1" u="sng" dirty="0"/>
              <a:t>Soft Margin Classification</a:t>
            </a:r>
            <a:r>
              <a:rPr lang="en-US" sz="2400" b="1" dirty="0"/>
              <a:t>:</a:t>
            </a:r>
          </a:p>
          <a:p>
            <a:r>
              <a:rPr lang="en-US" sz="2400" b="1" dirty="0"/>
              <a:t>Allows some margin violations to improve generalization</a:t>
            </a:r>
          </a:p>
          <a:p>
            <a:r>
              <a:rPr lang="en-US" sz="2400" b="1" dirty="0"/>
              <a:t>Goal: Balance between wide margin and few violations</a:t>
            </a:r>
          </a:p>
          <a:p>
            <a:pPr marL="0" indent="0">
              <a:buNone/>
            </a:pPr>
            <a:r>
              <a:rPr lang="en-US" sz="2400" b="1" u="sng" dirty="0"/>
              <a:t>The Role of Hyperparameter C:</a:t>
            </a:r>
          </a:p>
          <a:p>
            <a:r>
              <a:rPr lang="en-US" sz="2400" b="1" dirty="0"/>
              <a:t>C controls trade-off</a:t>
            </a:r>
            <a:r>
              <a:rPr lang="en-US" sz="2400" dirty="0"/>
              <a:t> between:</a:t>
            </a:r>
          </a:p>
          <a:p>
            <a:r>
              <a:rPr lang="en-US" sz="2400" dirty="0"/>
              <a:t>Margin size</a:t>
            </a:r>
          </a:p>
          <a:p>
            <a:r>
              <a:rPr lang="en-US" sz="2400" dirty="0"/>
              <a:t>Margin violations</a:t>
            </a:r>
          </a:p>
          <a:p>
            <a:pPr marL="0" indent="0">
              <a:buNone/>
            </a:pPr>
            <a:endParaRPr lang="en-US" sz="2400" b="1" u="sng" dirty="0"/>
          </a:p>
        </p:txBody>
      </p:sp>
      <p:pic>
        <p:nvPicPr>
          <p:cNvPr id="8" name="Content Placeholder 4">
            <a:extLst>
              <a:ext uri="{FF2B5EF4-FFF2-40B4-BE49-F238E27FC236}">
                <a16:creationId xmlns:a16="http://schemas.microsoft.com/office/drawing/2014/main" id="{BF4A08EC-D3C0-E822-524A-E41042A6AC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38112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215</TotalTime>
  <Words>3201</Words>
  <Application>Microsoft Office PowerPoint</Application>
  <PresentationFormat>Widescreen</PresentationFormat>
  <Paragraphs>297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Segoe UI</vt:lpstr>
      <vt:lpstr>Wingdings</vt:lpstr>
      <vt:lpstr>Office Theme</vt:lpstr>
      <vt:lpstr>Chapter 5:  Support Vector Machines</vt:lpstr>
      <vt:lpstr>Introduction to SVMs</vt:lpstr>
      <vt:lpstr> Linear SVM Classification</vt:lpstr>
      <vt:lpstr>Visualizing Linear Classification</vt:lpstr>
      <vt:lpstr>Visualizing Linear Classification</vt:lpstr>
      <vt:lpstr>Sensitivity to Feature Scales</vt:lpstr>
      <vt:lpstr>Soft Margin Classification</vt:lpstr>
      <vt:lpstr>Visualizing the Problem</vt:lpstr>
      <vt:lpstr>Soft Margin Classification</vt:lpstr>
      <vt:lpstr>Role of Hyperparameter C</vt:lpstr>
      <vt:lpstr>Code Example:</vt:lpstr>
      <vt:lpstr>Alternative SVM Implementations</vt:lpstr>
      <vt:lpstr>Practical Tips &amp; Reminders</vt:lpstr>
      <vt:lpstr>Nonlinear SVM Classification</vt:lpstr>
      <vt:lpstr>Nonlinear SVM Classification</vt:lpstr>
      <vt:lpstr>Nonlinear SVM Classification</vt:lpstr>
      <vt:lpstr>Organize Your Research</vt:lpstr>
      <vt:lpstr>Present Your Research</vt:lpstr>
      <vt:lpstr>Research 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Mustafa i222301</dc:creator>
  <cp:lastModifiedBy>Ahmed Mustafa i222301</cp:lastModifiedBy>
  <cp:revision>1</cp:revision>
  <dcterms:created xsi:type="dcterms:W3CDTF">2025-04-22T14:37:53Z</dcterms:created>
  <dcterms:modified xsi:type="dcterms:W3CDTF">2025-04-22T18:13:37Z</dcterms:modified>
</cp:coreProperties>
</file>