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6" r:id="rId4"/>
    <p:sldId id="257" r:id="rId5"/>
    <p:sldId id="259"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9CB22-6508-49F7-BF0E-47ADCC5914C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ABB667C-5A3A-44D4-9C99-18FA349C2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79C8171-08B1-4E46-A9D7-6AB554C8A408}"/>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A5C2D1F1-31F3-4095-AAFD-407A7824636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ED7744-35B2-4D40-890E-49E4E928D29E}"/>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393445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1E92EB-B438-4EDC-AE87-DECC40ED4B9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4D31F36-4EF3-43BC-BF17-C49B05865FA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E985040-354D-4B22-8E21-B99405DB0FE0}"/>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73772505-20B0-450E-A116-41C5265E789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E9D2D0-4152-4C69-9B63-277A77C5193D}"/>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84605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0925502-B625-4504-8D98-A71AF0640BD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2A34219-17F9-4D5F-8D01-3940600D204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CEDE31D-71B2-440A-B356-8FB921F9B617}"/>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4BF30DAC-AE17-4776-A4B7-9A8D05F880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6791390-DDB4-4384-99E0-76F65A786CA4}"/>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145057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CE30F9-47EF-41F5-9530-AD2CBFBB05D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6605494-DA42-4972-AF87-36D6143DA3A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3EBDFC-C436-46CD-B25E-8E17F14DB228}"/>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B9BA8281-5558-444E-996E-0D2D0F5357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B3A5AA-9D03-4A3E-8847-B91949207FA3}"/>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49475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17B12-792F-4545-9AAA-803686830AE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1238E0B-8F2D-4670-9DB4-99E3CE019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C05DAA3-52A2-4F38-9344-4DBFEEE2671A}"/>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600A951D-42E6-4BA7-AB1E-E2AE4B2812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0358EA-3D20-4FB7-96D6-FD4FC6DA4F74}"/>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376580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43CDB4-4C1A-4041-829D-A1C654C2063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7DF7D0A-2EAA-4292-B603-60963E487B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F3EC7A5-E37B-4078-8B37-01980F9D0B6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2800282-1E1A-4A2A-BD07-A3DB677E5B9F}"/>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6" name="Alt Bilgi Yer Tutucusu 5">
            <a:extLst>
              <a:ext uri="{FF2B5EF4-FFF2-40B4-BE49-F238E27FC236}">
                <a16:creationId xmlns:a16="http://schemas.microsoft.com/office/drawing/2014/main" id="{7C9B1D2C-E30A-48E7-9590-0811934919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CBBC82D-6D81-4C96-BC88-B862E6646ED5}"/>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101440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10F749-B990-47EF-BCD2-C9D14A283EF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CBBC56-6730-4058-B038-B7AD2C840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78D0EEE-8FA9-4F84-A588-A81E6BE5CD6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C35CEA6-E2FE-444E-8BE1-F7FAFE541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F747C41-4ACD-4114-BA5E-8DBAAC0FEC1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C199CB5-B311-4CB1-9BE8-C7A4C2325C8B}"/>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8" name="Alt Bilgi Yer Tutucusu 7">
            <a:extLst>
              <a:ext uri="{FF2B5EF4-FFF2-40B4-BE49-F238E27FC236}">
                <a16:creationId xmlns:a16="http://schemas.microsoft.com/office/drawing/2014/main" id="{DA1B9795-5D11-47A0-81ED-C9C0E758EF3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3714538-F68D-46B8-B145-6403CA8AE2EE}"/>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237253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DD33E4-4647-4CF6-BFEB-3D4372ED53F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3A47051-0BE1-48AD-9BF0-934951EA1FE7}"/>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4" name="Alt Bilgi Yer Tutucusu 3">
            <a:extLst>
              <a:ext uri="{FF2B5EF4-FFF2-40B4-BE49-F238E27FC236}">
                <a16:creationId xmlns:a16="http://schemas.microsoft.com/office/drawing/2014/main" id="{6EE01B07-1D2B-49B8-9E99-A2E2142F3F5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ADF1EC9-56D5-4A24-8D8E-6601AD6B783B}"/>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10206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4B9708E-CC9B-44F2-B5AD-6FD07236188F}"/>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3" name="Alt Bilgi Yer Tutucusu 2">
            <a:extLst>
              <a:ext uri="{FF2B5EF4-FFF2-40B4-BE49-F238E27FC236}">
                <a16:creationId xmlns:a16="http://schemas.microsoft.com/office/drawing/2014/main" id="{25103E27-2E4B-4353-8D47-E22AA9D295E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C571F78-1030-41C3-B8EC-5099249A6B51}"/>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251358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2BD3D8-B44A-4B2D-9447-6890478B694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EFD1D3-C36A-4446-B0AE-271B867C4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57DAA80-A338-4A26-B2A3-1A976876E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53DF6F3-DD1E-4459-B0D7-7CFEE3EF247F}"/>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6" name="Alt Bilgi Yer Tutucusu 5">
            <a:extLst>
              <a:ext uri="{FF2B5EF4-FFF2-40B4-BE49-F238E27FC236}">
                <a16:creationId xmlns:a16="http://schemas.microsoft.com/office/drawing/2014/main" id="{942DBC54-3353-40F1-9778-2A033D246DB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A052B3-F6F9-4D93-88AF-A46179EA4FE6}"/>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318017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45B6DB-B933-4389-803E-E0AADA0FF6E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318B78A-DF36-416B-8F03-DAFCB0344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B0B9C7F-94CB-4E80-8B18-57210B601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8C726D8-6EBC-46C5-88F5-9E1FCD980A57}"/>
              </a:ext>
            </a:extLst>
          </p:cNvPr>
          <p:cNvSpPr>
            <a:spLocks noGrp="1"/>
          </p:cNvSpPr>
          <p:nvPr>
            <p:ph type="dt" sz="half" idx="10"/>
          </p:nvPr>
        </p:nvSpPr>
        <p:spPr/>
        <p:txBody>
          <a:bodyPr/>
          <a:lstStyle/>
          <a:p>
            <a:fld id="{C3FD32E6-9143-43ED-A82C-4D9CACDDBE57}" type="datetimeFigureOut">
              <a:rPr lang="tr-TR" smtClean="0"/>
              <a:t>16.10.2023</a:t>
            </a:fld>
            <a:endParaRPr lang="tr-TR"/>
          </a:p>
        </p:txBody>
      </p:sp>
      <p:sp>
        <p:nvSpPr>
          <p:cNvPr id="6" name="Alt Bilgi Yer Tutucusu 5">
            <a:extLst>
              <a:ext uri="{FF2B5EF4-FFF2-40B4-BE49-F238E27FC236}">
                <a16:creationId xmlns:a16="http://schemas.microsoft.com/office/drawing/2014/main" id="{47AA1864-B914-4160-ACD2-6D48D6CD170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724FBA9-C6DD-485A-9EC0-10F944919D9A}"/>
              </a:ext>
            </a:extLst>
          </p:cNvPr>
          <p:cNvSpPr>
            <a:spLocks noGrp="1"/>
          </p:cNvSpPr>
          <p:nvPr>
            <p:ph type="sldNum" sz="quarter" idx="12"/>
          </p:nvPr>
        </p:nvSpPr>
        <p:spPr/>
        <p:txBody>
          <a:bodyPr/>
          <a:lstStyle/>
          <a:p>
            <a:fld id="{78330ABE-EBB9-4C27-B589-7F4D887DA010}" type="slidenum">
              <a:rPr lang="tr-TR" smtClean="0"/>
              <a:t>‹#›</a:t>
            </a:fld>
            <a:endParaRPr lang="tr-TR"/>
          </a:p>
        </p:txBody>
      </p:sp>
    </p:spTree>
    <p:extLst>
      <p:ext uri="{BB962C8B-B14F-4D97-AF65-F5344CB8AC3E}">
        <p14:creationId xmlns:p14="http://schemas.microsoft.com/office/powerpoint/2010/main" val="88762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ABB4D95-D18D-40DC-B1B8-26C1D0F56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736B568-24A9-4FB8-87AC-6439825F3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A6C921-72CA-4B98-8964-EF8DE59EE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D32E6-9143-43ED-A82C-4D9CACDDBE57}" type="datetimeFigureOut">
              <a:rPr lang="tr-TR" smtClean="0"/>
              <a:t>16.10.2023</a:t>
            </a:fld>
            <a:endParaRPr lang="tr-TR"/>
          </a:p>
        </p:txBody>
      </p:sp>
      <p:sp>
        <p:nvSpPr>
          <p:cNvPr id="5" name="Alt Bilgi Yer Tutucusu 4">
            <a:extLst>
              <a:ext uri="{FF2B5EF4-FFF2-40B4-BE49-F238E27FC236}">
                <a16:creationId xmlns:a16="http://schemas.microsoft.com/office/drawing/2014/main" id="{9B7DC558-FE0C-4ACC-BA21-1A93A4730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83AB058-FE37-4620-9451-B4C696487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30ABE-EBB9-4C27-B589-7F4D887DA010}" type="slidenum">
              <a:rPr lang="tr-TR" smtClean="0"/>
              <a:t>‹#›</a:t>
            </a:fld>
            <a:endParaRPr lang="tr-TR"/>
          </a:p>
        </p:txBody>
      </p:sp>
    </p:spTree>
    <p:extLst>
      <p:ext uri="{BB962C8B-B14F-4D97-AF65-F5344CB8AC3E}">
        <p14:creationId xmlns:p14="http://schemas.microsoft.com/office/powerpoint/2010/main" val="325274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73729F0-7012-46FE-849E-A24CFBEF6B29}"/>
              </a:ext>
            </a:extLst>
          </p:cNvPr>
          <p:cNvPicPr>
            <a:picLocks noChangeAspect="1"/>
          </p:cNvPicPr>
          <p:nvPr/>
        </p:nvPicPr>
        <p:blipFill>
          <a:blip r:embed="rId2"/>
          <a:stretch>
            <a:fillRect/>
          </a:stretch>
        </p:blipFill>
        <p:spPr>
          <a:xfrm>
            <a:off x="2409309" y="271848"/>
            <a:ext cx="7867759" cy="707682"/>
          </a:xfrm>
          <a:prstGeom prst="rect">
            <a:avLst/>
          </a:prstGeom>
        </p:spPr>
      </p:pic>
      <p:pic>
        <p:nvPicPr>
          <p:cNvPr id="7" name="Resim 6">
            <a:extLst>
              <a:ext uri="{FF2B5EF4-FFF2-40B4-BE49-F238E27FC236}">
                <a16:creationId xmlns:a16="http://schemas.microsoft.com/office/drawing/2014/main" id="{5900D9C6-5814-40CD-90B2-429228345360}"/>
              </a:ext>
            </a:extLst>
          </p:cNvPr>
          <p:cNvPicPr>
            <a:picLocks noChangeAspect="1"/>
          </p:cNvPicPr>
          <p:nvPr/>
        </p:nvPicPr>
        <p:blipFill>
          <a:blip r:embed="rId3"/>
          <a:stretch>
            <a:fillRect/>
          </a:stretch>
        </p:blipFill>
        <p:spPr>
          <a:xfrm>
            <a:off x="250610" y="1318054"/>
            <a:ext cx="5307266" cy="1051997"/>
          </a:xfrm>
          <a:prstGeom prst="rect">
            <a:avLst/>
          </a:prstGeom>
        </p:spPr>
      </p:pic>
      <p:pic>
        <p:nvPicPr>
          <p:cNvPr id="9" name="Resim 8">
            <a:extLst>
              <a:ext uri="{FF2B5EF4-FFF2-40B4-BE49-F238E27FC236}">
                <a16:creationId xmlns:a16="http://schemas.microsoft.com/office/drawing/2014/main" id="{196796E1-C052-4488-A65C-A6B8024FE345}"/>
              </a:ext>
            </a:extLst>
          </p:cNvPr>
          <p:cNvPicPr>
            <a:picLocks noChangeAspect="1"/>
          </p:cNvPicPr>
          <p:nvPr/>
        </p:nvPicPr>
        <p:blipFill>
          <a:blip r:embed="rId4"/>
          <a:stretch>
            <a:fillRect/>
          </a:stretch>
        </p:blipFill>
        <p:spPr>
          <a:xfrm>
            <a:off x="6569804" y="1515327"/>
            <a:ext cx="5029072" cy="957439"/>
          </a:xfrm>
          <a:prstGeom prst="rect">
            <a:avLst/>
          </a:prstGeom>
        </p:spPr>
      </p:pic>
      <p:pic>
        <p:nvPicPr>
          <p:cNvPr id="11" name="Resim 10">
            <a:extLst>
              <a:ext uri="{FF2B5EF4-FFF2-40B4-BE49-F238E27FC236}">
                <a16:creationId xmlns:a16="http://schemas.microsoft.com/office/drawing/2014/main" id="{D6F65EB4-2F55-4098-A77E-CC2AE0C93976}"/>
              </a:ext>
            </a:extLst>
          </p:cNvPr>
          <p:cNvPicPr>
            <a:picLocks noChangeAspect="1"/>
          </p:cNvPicPr>
          <p:nvPr/>
        </p:nvPicPr>
        <p:blipFill>
          <a:blip r:embed="rId5"/>
          <a:stretch>
            <a:fillRect/>
          </a:stretch>
        </p:blipFill>
        <p:spPr>
          <a:xfrm>
            <a:off x="330699" y="2669445"/>
            <a:ext cx="3642255" cy="550005"/>
          </a:xfrm>
          <a:prstGeom prst="rect">
            <a:avLst/>
          </a:prstGeom>
        </p:spPr>
      </p:pic>
      <p:pic>
        <p:nvPicPr>
          <p:cNvPr id="13" name="Resim 12">
            <a:extLst>
              <a:ext uri="{FF2B5EF4-FFF2-40B4-BE49-F238E27FC236}">
                <a16:creationId xmlns:a16="http://schemas.microsoft.com/office/drawing/2014/main" id="{EE166304-3113-4B9A-B5EC-8BE98E80EEE9}"/>
              </a:ext>
            </a:extLst>
          </p:cNvPr>
          <p:cNvPicPr>
            <a:picLocks noChangeAspect="1"/>
          </p:cNvPicPr>
          <p:nvPr/>
        </p:nvPicPr>
        <p:blipFill>
          <a:blip r:embed="rId6"/>
          <a:stretch>
            <a:fillRect/>
          </a:stretch>
        </p:blipFill>
        <p:spPr>
          <a:xfrm>
            <a:off x="1768946" y="3711918"/>
            <a:ext cx="9725025" cy="2762250"/>
          </a:xfrm>
          <a:prstGeom prst="rect">
            <a:avLst/>
          </a:prstGeom>
        </p:spPr>
      </p:pic>
    </p:spTree>
    <p:extLst>
      <p:ext uri="{BB962C8B-B14F-4D97-AF65-F5344CB8AC3E}">
        <p14:creationId xmlns:p14="http://schemas.microsoft.com/office/powerpoint/2010/main" val="5847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8FDC5E83-8760-40F7-9F02-E5F7E657A258}"/>
              </a:ext>
            </a:extLst>
          </p:cNvPr>
          <p:cNvPicPr>
            <a:picLocks noChangeAspect="1"/>
          </p:cNvPicPr>
          <p:nvPr/>
        </p:nvPicPr>
        <p:blipFill>
          <a:blip r:embed="rId2"/>
          <a:stretch>
            <a:fillRect/>
          </a:stretch>
        </p:blipFill>
        <p:spPr>
          <a:xfrm>
            <a:off x="70279" y="1000639"/>
            <a:ext cx="4268152" cy="521301"/>
          </a:xfrm>
          <a:prstGeom prst="rect">
            <a:avLst/>
          </a:prstGeom>
        </p:spPr>
      </p:pic>
      <p:pic>
        <p:nvPicPr>
          <p:cNvPr id="11" name="Resim 10">
            <a:extLst>
              <a:ext uri="{FF2B5EF4-FFF2-40B4-BE49-F238E27FC236}">
                <a16:creationId xmlns:a16="http://schemas.microsoft.com/office/drawing/2014/main" id="{3FB90D03-CB59-47AC-A90F-90231B7AD3B2}"/>
              </a:ext>
            </a:extLst>
          </p:cNvPr>
          <p:cNvPicPr>
            <a:picLocks noChangeAspect="1"/>
          </p:cNvPicPr>
          <p:nvPr/>
        </p:nvPicPr>
        <p:blipFill>
          <a:blip r:embed="rId3"/>
          <a:stretch>
            <a:fillRect/>
          </a:stretch>
        </p:blipFill>
        <p:spPr>
          <a:xfrm>
            <a:off x="4831878" y="1067444"/>
            <a:ext cx="2243158" cy="454496"/>
          </a:xfrm>
          <a:prstGeom prst="rect">
            <a:avLst/>
          </a:prstGeom>
        </p:spPr>
      </p:pic>
      <p:sp>
        <p:nvSpPr>
          <p:cNvPr id="13" name="Metin kutusu 12">
            <a:extLst>
              <a:ext uri="{FF2B5EF4-FFF2-40B4-BE49-F238E27FC236}">
                <a16:creationId xmlns:a16="http://schemas.microsoft.com/office/drawing/2014/main" id="{BD16DB94-D9F5-4D2F-A51B-E7D11CD89A4B}"/>
              </a:ext>
            </a:extLst>
          </p:cNvPr>
          <p:cNvSpPr txBox="1"/>
          <p:nvPr/>
        </p:nvSpPr>
        <p:spPr>
          <a:xfrm>
            <a:off x="1079157" y="191699"/>
            <a:ext cx="10527956" cy="369332"/>
          </a:xfrm>
          <a:prstGeom prst="rect">
            <a:avLst/>
          </a:prstGeom>
          <a:noFill/>
        </p:spPr>
        <p:txBody>
          <a:bodyPr wrap="square">
            <a:spAutoFit/>
          </a:bodyPr>
          <a:lstStyle/>
          <a:p>
            <a:r>
              <a:rPr lang="tr-TR" dirty="0"/>
              <a:t>L'yi, Java'nın değiştirilmiş bir sürümünde sayıları temsil eden dizeler kümesi olarak tanımlayın.</a:t>
            </a:r>
          </a:p>
        </p:txBody>
      </p:sp>
      <p:pic>
        <p:nvPicPr>
          <p:cNvPr id="15" name="Resim 14">
            <a:extLst>
              <a:ext uri="{FF2B5EF4-FFF2-40B4-BE49-F238E27FC236}">
                <a16:creationId xmlns:a16="http://schemas.microsoft.com/office/drawing/2014/main" id="{15A16360-ECA1-4CCA-B8B4-B1E50814BBB9}"/>
              </a:ext>
            </a:extLst>
          </p:cNvPr>
          <p:cNvPicPr>
            <a:picLocks noChangeAspect="1"/>
          </p:cNvPicPr>
          <p:nvPr/>
        </p:nvPicPr>
        <p:blipFill>
          <a:blip r:embed="rId4"/>
          <a:stretch>
            <a:fillRect/>
          </a:stretch>
        </p:blipFill>
        <p:spPr>
          <a:xfrm>
            <a:off x="7772271" y="1034041"/>
            <a:ext cx="2911615" cy="454496"/>
          </a:xfrm>
          <a:prstGeom prst="rect">
            <a:avLst/>
          </a:prstGeom>
        </p:spPr>
      </p:pic>
      <p:sp>
        <p:nvSpPr>
          <p:cNvPr id="17" name="Metin kutusu 16">
            <a:extLst>
              <a:ext uri="{FF2B5EF4-FFF2-40B4-BE49-F238E27FC236}">
                <a16:creationId xmlns:a16="http://schemas.microsoft.com/office/drawing/2014/main" id="{10DA5350-C759-469A-A351-995A9C0015A2}"/>
              </a:ext>
            </a:extLst>
          </p:cNvPr>
          <p:cNvSpPr txBox="1"/>
          <p:nvPr/>
        </p:nvSpPr>
        <p:spPr>
          <a:xfrm>
            <a:off x="71640" y="1776451"/>
            <a:ext cx="11763633" cy="646331"/>
          </a:xfrm>
          <a:prstGeom prst="rect">
            <a:avLst/>
          </a:prstGeom>
          <a:noFill/>
        </p:spPr>
        <p:txBody>
          <a:bodyPr wrap="square">
            <a:spAutoFit/>
          </a:bodyPr>
          <a:lstStyle/>
          <a:p>
            <a:r>
              <a:rPr lang="tr-TR" dirty="0"/>
              <a:t>L1, ondalık tam sayı olan tüm dizelerin kümesidir. Özellikle L1, isteğe bağlı bir işaretle başlayan ve ardından bir veya daha fazla rakam gelen dizelerden oluşur. L1'deki dize örnekleri “02”, “+9” ve “-241”dir.</a:t>
            </a:r>
          </a:p>
        </p:txBody>
      </p:sp>
      <p:pic>
        <p:nvPicPr>
          <p:cNvPr id="19" name="Resim 18">
            <a:extLst>
              <a:ext uri="{FF2B5EF4-FFF2-40B4-BE49-F238E27FC236}">
                <a16:creationId xmlns:a16="http://schemas.microsoft.com/office/drawing/2014/main" id="{910DD422-F52B-4CDB-A16F-97E0EB746725}"/>
              </a:ext>
            </a:extLst>
          </p:cNvPr>
          <p:cNvPicPr>
            <a:picLocks noChangeAspect="1"/>
          </p:cNvPicPr>
          <p:nvPr/>
        </p:nvPicPr>
        <p:blipFill>
          <a:blip r:embed="rId5"/>
          <a:stretch>
            <a:fillRect/>
          </a:stretch>
        </p:blipFill>
        <p:spPr>
          <a:xfrm>
            <a:off x="180201" y="2710696"/>
            <a:ext cx="3494648" cy="465953"/>
          </a:xfrm>
          <a:prstGeom prst="rect">
            <a:avLst/>
          </a:prstGeom>
        </p:spPr>
      </p:pic>
      <p:pic>
        <p:nvPicPr>
          <p:cNvPr id="21" name="Resim 20">
            <a:extLst>
              <a:ext uri="{FF2B5EF4-FFF2-40B4-BE49-F238E27FC236}">
                <a16:creationId xmlns:a16="http://schemas.microsoft.com/office/drawing/2014/main" id="{C632AD77-0600-4054-BAB3-0AFC9D6E7640}"/>
              </a:ext>
            </a:extLst>
          </p:cNvPr>
          <p:cNvPicPr>
            <a:picLocks noChangeAspect="1"/>
          </p:cNvPicPr>
          <p:nvPr/>
        </p:nvPicPr>
        <p:blipFill>
          <a:blip r:embed="rId6"/>
          <a:stretch>
            <a:fillRect/>
          </a:stretch>
        </p:blipFill>
        <p:spPr>
          <a:xfrm>
            <a:off x="5132328" y="2477769"/>
            <a:ext cx="4095750" cy="733425"/>
          </a:xfrm>
          <a:prstGeom prst="rect">
            <a:avLst/>
          </a:prstGeom>
        </p:spPr>
      </p:pic>
      <p:pic>
        <p:nvPicPr>
          <p:cNvPr id="25" name="Resim 24">
            <a:extLst>
              <a:ext uri="{FF2B5EF4-FFF2-40B4-BE49-F238E27FC236}">
                <a16:creationId xmlns:a16="http://schemas.microsoft.com/office/drawing/2014/main" id="{0C94CB10-3D28-4CF9-9FEF-1FA62E2DF5B0}"/>
              </a:ext>
            </a:extLst>
          </p:cNvPr>
          <p:cNvPicPr>
            <a:picLocks noChangeAspect="1"/>
          </p:cNvPicPr>
          <p:nvPr/>
        </p:nvPicPr>
        <p:blipFill>
          <a:blip r:embed="rId7"/>
          <a:stretch>
            <a:fillRect/>
          </a:stretch>
        </p:blipFill>
        <p:spPr>
          <a:xfrm>
            <a:off x="3250599" y="3762137"/>
            <a:ext cx="4438650" cy="2990850"/>
          </a:xfrm>
          <a:prstGeom prst="rect">
            <a:avLst/>
          </a:prstGeom>
        </p:spPr>
      </p:pic>
    </p:spTree>
    <p:extLst>
      <p:ext uri="{BB962C8B-B14F-4D97-AF65-F5344CB8AC3E}">
        <p14:creationId xmlns:p14="http://schemas.microsoft.com/office/powerpoint/2010/main" val="15282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B5A35C26-CEA8-48EA-9287-9B72B2E98BF9}"/>
              </a:ext>
            </a:extLst>
          </p:cNvPr>
          <p:cNvSpPr txBox="1"/>
          <p:nvPr/>
        </p:nvSpPr>
        <p:spPr>
          <a:xfrm>
            <a:off x="536928" y="350274"/>
            <a:ext cx="11655072" cy="1200329"/>
          </a:xfrm>
          <a:prstGeom prst="rect">
            <a:avLst/>
          </a:prstGeom>
          <a:noFill/>
        </p:spPr>
        <p:txBody>
          <a:bodyPr wrap="square">
            <a:spAutoFit/>
          </a:bodyPr>
          <a:lstStyle/>
          <a:p>
            <a:r>
              <a:rPr lang="tr-TR" dirty="0"/>
              <a:t>L2, üstel gösterimde olmayan kayan nokta sayıları olan tüm dizelerin kümesidir. Spesifik olarak, L2, isteğe bağlı bir işaretle başlayan, ardından sıfır veya daha fazla rakamın geldiği, ardından bir ondalık noktanın geldiği ve dizede en az bir rakamın olması gereken sıfır veya daha fazla rakamla biten dizelerden oluşur. L2'deki dize örnekleri “13.231”, “-28.”dir. ve “.124”. L2'deki tüm dizelerin tam olarak bir ondalık noktası vardır.</a:t>
            </a:r>
          </a:p>
        </p:txBody>
      </p:sp>
      <p:pic>
        <p:nvPicPr>
          <p:cNvPr id="6" name="Resim 5">
            <a:extLst>
              <a:ext uri="{FF2B5EF4-FFF2-40B4-BE49-F238E27FC236}">
                <a16:creationId xmlns:a16="http://schemas.microsoft.com/office/drawing/2014/main" id="{F1A263C3-FFE6-4FD8-85EF-7C4F41836FC8}"/>
              </a:ext>
            </a:extLst>
          </p:cNvPr>
          <p:cNvPicPr>
            <a:picLocks noChangeAspect="1"/>
          </p:cNvPicPr>
          <p:nvPr/>
        </p:nvPicPr>
        <p:blipFill>
          <a:blip r:embed="rId2"/>
          <a:stretch>
            <a:fillRect/>
          </a:stretch>
        </p:blipFill>
        <p:spPr>
          <a:xfrm>
            <a:off x="471025" y="1946059"/>
            <a:ext cx="6185970" cy="624145"/>
          </a:xfrm>
          <a:prstGeom prst="rect">
            <a:avLst/>
          </a:prstGeom>
        </p:spPr>
      </p:pic>
      <p:pic>
        <p:nvPicPr>
          <p:cNvPr id="8" name="Resim 7">
            <a:extLst>
              <a:ext uri="{FF2B5EF4-FFF2-40B4-BE49-F238E27FC236}">
                <a16:creationId xmlns:a16="http://schemas.microsoft.com/office/drawing/2014/main" id="{6F5F2F57-2F8E-4CD9-80CD-70E985AB49EA}"/>
              </a:ext>
            </a:extLst>
          </p:cNvPr>
          <p:cNvPicPr>
            <a:picLocks noChangeAspect="1"/>
          </p:cNvPicPr>
          <p:nvPr/>
        </p:nvPicPr>
        <p:blipFill>
          <a:blip r:embed="rId3"/>
          <a:stretch>
            <a:fillRect/>
          </a:stretch>
        </p:blipFill>
        <p:spPr>
          <a:xfrm>
            <a:off x="695325" y="2840252"/>
            <a:ext cx="5400675" cy="1885950"/>
          </a:xfrm>
          <a:prstGeom prst="rect">
            <a:avLst/>
          </a:prstGeom>
        </p:spPr>
      </p:pic>
      <p:pic>
        <p:nvPicPr>
          <p:cNvPr id="10" name="Resim 9">
            <a:extLst>
              <a:ext uri="{FF2B5EF4-FFF2-40B4-BE49-F238E27FC236}">
                <a16:creationId xmlns:a16="http://schemas.microsoft.com/office/drawing/2014/main" id="{69FCC865-EEE0-42FD-B439-C26CA9403D7E}"/>
              </a:ext>
            </a:extLst>
          </p:cNvPr>
          <p:cNvPicPr>
            <a:picLocks noChangeAspect="1"/>
          </p:cNvPicPr>
          <p:nvPr/>
        </p:nvPicPr>
        <p:blipFill>
          <a:blip r:embed="rId4"/>
          <a:stretch>
            <a:fillRect/>
          </a:stretch>
        </p:blipFill>
        <p:spPr>
          <a:xfrm>
            <a:off x="9578622" y="1296920"/>
            <a:ext cx="2076450" cy="304800"/>
          </a:xfrm>
          <a:prstGeom prst="rect">
            <a:avLst/>
          </a:prstGeom>
        </p:spPr>
      </p:pic>
      <p:sp>
        <p:nvSpPr>
          <p:cNvPr id="11" name="Metin kutusu 10">
            <a:extLst>
              <a:ext uri="{FF2B5EF4-FFF2-40B4-BE49-F238E27FC236}">
                <a16:creationId xmlns:a16="http://schemas.microsoft.com/office/drawing/2014/main" id="{8A39D0A1-0C17-49DA-82FA-74F8E6799853}"/>
              </a:ext>
            </a:extLst>
          </p:cNvPr>
          <p:cNvSpPr txBox="1"/>
          <p:nvPr/>
        </p:nvSpPr>
        <p:spPr>
          <a:xfrm>
            <a:off x="11714205" y="1264654"/>
            <a:ext cx="477795" cy="523220"/>
          </a:xfrm>
          <a:prstGeom prst="rect">
            <a:avLst/>
          </a:prstGeom>
          <a:noFill/>
        </p:spPr>
        <p:txBody>
          <a:bodyPr wrap="square" rtlCol="0">
            <a:spAutoFit/>
          </a:bodyPr>
          <a:lstStyle/>
          <a:p>
            <a:r>
              <a:rPr lang="tr-TR" sz="2800" dirty="0">
                <a:solidFill>
                  <a:srgbClr val="FF0000"/>
                </a:solidFill>
              </a:rPr>
              <a:t>?</a:t>
            </a:r>
          </a:p>
        </p:txBody>
      </p:sp>
    </p:spTree>
    <p:extLst>
      <p:ext uri="{BB962C8B-B14F-4D97-AF65-F5344CB8AC3E}">
        <p14:creationId xmlns:p14="http://schemas.microsoft.com/office/powerpoint/2010/main" val="26707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337B547-B280-4161-B728-4D91F287441A}"/>
              </a:ext>
            </a:extLst>
          </p:cNvPr>
          <p:cNvSpPr txBox="1"/>
          <p:nvPr/>
        </p:nvSpPr>
        <p:spPr>
          <a:xfrm>
            <a:off x="123568" y="402276"/>
            <a:ext cx="11944864" cy="646331"/>
          </a:xfrm>
          <a:prstGeom prst="rect">
            <a:avLst/>
          </a:prstGeom>
          <a:noFill/>
        </p:spPr>
        <p:txBody>
          <a:bodyPr wrap="square">
            <a:spAutoFit/>
          </a:bodyPr>
          <a:lstStyle/>
          <a:p>
            <a:r>
              <a:rPr lang="tr-TR" dirty="0"/>
              <a:t>L3, üstel gösterimde kayan noktalı sayılar olan katarlar kümesidir. Özellikle L3, L1 veya L2'den bir dizeyle başlayan, ardından "E" veya "e" gelen ve L1'den bir dizeyle biten dizelerden oluşur. L3'teki dizi örnekleri “-80.1E-083”, “+8.E5” ve “1e+31”dir.</a:t>
            </a:r>
          </a:p>
        </p:txBody>
      </p:sp>
      <p:pic>
        <p:nvPicPr>
          <p:cNvPr id="5" name="Resim 4">
            <a:extLst>
              <a:ext uri="{FF2B5EF4-FFF2-40B4-BE49-F238E27FC236}">
                <a16:creationId xmlns:a16="http://schemas.microsoft.com/office/drawing/2014/main" id="{BFC969D6-48DE-465F-9BA0-DA501A8817C6}"/>
              </a:ext>
            </a:extLst>
          </p:cNvPr>
          <p:cNvPicPr>
            <a:picLocks noChangeAspect="1"/>
          </p:cNvPicPr>
          <p:nvPr/>
        </p:nvPicPr>
        <p:blipFill>
          <a:blip r:embed="rId2"/>
          <a:stretch>
            <a:fillRect/>
          </a:stretch>
        </p:blipFill>
        <p:spPr>
          <a:xfrm>
            <a:off x="3365543" y="1878228"/>
            <a:ext cx="4132595" cy="514736"/>
          </a:xfrm>
          <a:prstGeom prst="rect">
            <a:avLst/>
          </a:prstGeom>
        </p:spPr>
      </p:pic>
      <p:pic>
        <p:nvPicPr>
          <p:cNvPr id="9" name="Resim 8">
            <a:extLst>
              <a:ext uri="{FF2B5EF4-FFF2-40B4-BE49-F238E27FC236}">
                <a16:creationId xmlns:a16="http://schemas.microsoft.com/office/drawing/2014/main" id="{1791B053-3182-4137-A803-F9E54CFF012B}"/>
              </a:ext>
            </a:extLst>
          </p:cNvPr>
          <p:cNvPicPr>
            <a:picLocks noChangeAspect="1"/>
          </p:cNvPicPr>
          <p:nvPr/>
        </p:nvPicPr>
        <p:blipFill>
          <a:blip r:embed="rId3"/>
          <a:stretch>
            <a:fillRect/>
          </a:stretch>
        </p:blipFill>
        <p:spPr>
          <a:xfrm>
            <a:off x="2468905" y="3429000"/>
            <a:ext cx="7534275" cy="2409825"/>
          </a:xfrm>
          <a:prstGeom prst="rect">
            <a:avLst/>
          </a:prstGeom>
        </p:spPr>
      </p:pic>
    </p:spTree>
    <p:extLst>
      <p:ext uri="{BB962C8B-B14F-4D97-AF65-F5344CB8AC3E}">
        <p14:creationId xmlns:p14="http://schemas.microsoft.com/office/powerpoint/2010/main" val="38147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6B7154F-A57E-41DC-8253-5A970DBD482B}"/>
              </a:ext>
            </a:extLst>
          </p:cNvPr>
          <p:cNvSpPr txBox="1"/>
          <p:nvPr/>
        </p:nvSpPr>
        <p:spPr>
          <a:xfrm>
            <a:off x="432486" y="99021"/>
            <a:ext cx="11327027" cy="1200329"/>
          </a:xfrm>
          <a:prstGeom prst="rect">
            <a:avLst/>
          </a:prstGeom>
          <a:noFill/>
        </p:spPr>
        <p:txBody>
          <a:bodyPr wrap="square">
            <a:spAutoFit/>
          </a:bodyPr>
          <a:lstStyle/>
          <a:p>
            <a:r>
              <a:rPr lang="tr-TR" dirty="0"/>
              <a:t>L'de bir dizedeki basamak sayısında herhangi bir sınırlama olmadığını varsayalım. Ayrıca, sayıların sonundaki L, l, F, f, D, </a:t>
            </a:r>
            <a:r>
              <a:rPr lang="tr-TR" dirty="0" err="1"/>
              <a:t>dgibi</a:t>
            </a:r>
            <a:r>
              <a:rPr lang="tr-TR" dirty="0"/>
              <a:t> sayıların tiplerinin gösteren son eklere izin verilmesin. (uzun tamsayılar, yüzer ve iki katına çıkar). </a:t>
            </a:r>
            <a:r>
              <a:rPr lang="el-GR" dirty="0"/>
              <a:t>Σ'</a:t>
            </a:r>
            <a:r>
              <a:rPr lang="tr-TR" dirty="0" err="1"/>
              <a:t>yi</a:t>
            </a:r>
            <a:r>
              <a:rPr lang="tr-TR" dirty="0"/>
              <a:t>, karışıklığı önlemek için (parantezler hariç) bilgisayar klavyesindeki tüm yazdırılabilir karakterlerin alfabesi olarak tanımlansın (kontrol karakterleri yok).</a:t>
            </a:r>
          </a:p>
        </p:txBody>
      </p:sp>
      <p:pic>
        <p:nvPicPr>
          <p:cNvPr id="7" name="Resim 6">
            <a:extLst>
              <a:ext uri="{FF2B5EF4-FFF2-40B4-BE49-F238E27FC236}">
                <a16:creationId xmlns:a16="http://schemas.microsoft.com/office/drawing/2014/main" id="{47E03A83-B0F8-438F-88E1-1A99C60D64CC}"/>
              </a:ext>
            </a:extLst>
          </p:cNvPr>
          <p:cNvPicPr>
            <a:picLocks noChangeAspect="1"/>
          </p:cNvPicPr>
          <p:nvPr/>
        </p:nvPicPr>
        <p:blipFill>
          <a:blip r:embed="rId2"/>
          <a:stretch>
            <a:fillRect/>
          </a:stretch>
        </p:blipFill>
        <p:spPr>
          <a:xfrm>
            <a:off x="3116216" y="1002993"/>
            <a:ext cx="3334012" cy="592713"/>
          </a:xfrm>
          <a:prstGeom prst="rect">
            <a:avLst/>
          </a:prstGeom>
        </p:spPr>
      </p:pic>
      <p:pic>
        <p:nvPicPr>
          <p:cNvPr id="10" name="Resim 9">
            <a:extLst>
              <a:ext uri="{FF2B5EF4-FFF2-40B4-BE49-F238E27FC236}">
                <a16:creationId xmlns:a16="http://schemas.microsoft.com/office/drawing/2014/main" id="{2DDCBE2A-B87F-41F3-A5CE-21886B044A44}"/>
              </a:ext>
            </a:extLst>
          </p:cNvPr>
          <p:cNvPicPr>
            <a:picLocks noChangeAspect="1"/>
          </p:cNvPicPr>
          <p:nvPr/>
        </p:nvPicPr>
        <p:blipFill>
          <a:blip r:embed="rId3"/>
          <a:stretch>
            <a:fillRect/>
          </a:stretch>
        </p:blipFill>
        <p:spPr>
          <a:xfrm>
            <a:off x="7175285" y="1033715"/>
            <a:ext cx="4304723" cy="652849"/>
          </a:xfrm>
          <a:prstGeom prst="rect">
            <a:avLst/>
          </a:prstGeom>
        </p:spPr>
      </p:pic>
      <p:pic>
        <p:nvPicPr>
          <p:cNvPr id="12" name="Resim 11">
            <a:extLst>
              <a:ext uri="{FF2B5EF4-FFF2-40B4-BE49-F238E27FC236}">
                <a16:creationId xmlns:a16="http://schemas.microsoft.com/office/drawing/2014/main" id="{BC4B993C-D46F-43A4-9B13-840B6677FE28}"/>
              </a:ext>
            </a:extLst>
          </p:cNvPr>
          <p:cNvPicPr>
            <a:picLocks noChangeAspect="1"/>
          </p:cNvPicPr>
          <p:nvPr/>
        </p:nvPicPr>
        <p:blipFill>
          <a:blip r:embed="rId4"/>
          <a:stretch>
            <a:fillRect/>
          </a:stretch>
        </p:blipFill>
        <p:spPr>
          <a:xfrm>
            <a:off x="1421026" y="1837205"/>
            <a:ext cx="9349946" cy="5020795"/>
          </a:xfrm>
          <a:prstGeom prst="rect">
            <a:avLst/>
          </a:prstGeom>
        </p:spPr>
      </p:pic>
    </p:spTree>
    <p:extLst>
      <p:ext uri="{BB962C8B-B14F-4D97-AF65-F5344CB8AC3E}">
        <p14:creationId xmlns:p14="http://schemas.microsoft.com/office/powerpoint/2010/main" val="18712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262</Words>
  <Application>Microsoft Office PowerPoint</Application>
  <PresentationFormat>Geniş ekran</PresentationFormat>
  <Paragraphs>6</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Sau</dc:creator>
  <cp:lastModifiedBy>Sau</cp:lastModifiedBy>
  <cp:revision>9</cp:revision>
  <dcterms:created xsi:type="dcterms:W3CDTF">2023-10-14T16:24:59Z</dcterms:created>
  <dcterms:modified xsi:type="dcterms:W3CDTF">2023-10-16T20:31:07Z</dcterms:modified>
</cp:coreProperties>
</file>