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5"/>
  </p:notesMasterIdLst>
  <p:handoutMasterIdLst>
    <p:handoutMasterId r:id="rId16"/>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73"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71" d="100"/>
          <a:sy n="71" d="100"/>
        </p:scale>
        <p:origin x="-139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C8F468E-6AC7-48C1-8BFF-49BE0073034E}" type="slidenum">
              <a:rPr lang="tr-TR"/>
              <a:pPr>
                <a:defRPr/>
              </a:pPr>
              <a:t>‹#›</a:t>
            </a:fld>
            <a:endParaRPr lang="tr-TR"/>
          </a:p>
        </p:txBody>
      </p:sp>
    </p:spTree>
    <p:extLst>
      <p:ext uri="{BB962C8B-B14F-4D97-AF65-F5344CB8AC3E}">
        <p14:creationId xmlns:p14="http://schemas.microsoft.com/office/powerpoint/2010/main" val="38205034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5794B3F2-CF67-45C5-8DB3-392C6BEF0A58}" type="slidenum">
              <a:rPr lang="tr-TR"/>
              <a:pPr>
                <a:defRPr/>
              </a:pPr>
              <a:t>‹#›</a:t>
            </a:fld>
            <a:endParaRPr lang="tr-TR"/>
          </a:p>
        </p:txBody>
      </p:sp>
    </p:spTree>
    <p:extLst>
      <p:ext uri="{BB962C8B-B14F-4D97-AF65-F5344CB8AC3E}">
        <p14:creationId xmlns:p14="http://schemas.microsoft.com/office/powerpoint/2010/main" val="97704117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6C552513-F18E-43E3-BC54-ABCDA519A174}"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bilgi Yer Tutucusu 3"/>
          <p:cNvSpPr>
            <a:spLocks noGrp="1"/>
          </p:cNvSpPr>
          <p:nvPr>
            <p:ph type="hdr" sz="quarter" idx="10"/>
          </p:nvPr>
        </p:nvSpPr>
        <p:spPr/>
        <p:txBody>
          <a:bodyPr/>
          <a:lstStyle/>
          <a:p>
            <a:pPr>
              <a:defRPr/>
            </a:pPr>
            <a:endParaRPr lang="tr-T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5794B3F2-CF67-45C5-8DB3-392C6BEF0A58}" type="slidenum">
              <a:rPr lang="tr-TR" smtClean="0"/>
              <a:pPr>
                <a:defRPr/>
              </a:pPr>
              <a:t>2</a:t>
            </a:fld>
            <a:endParaRPr lang="tr-TR"/>
          </a:p>
        </p:txBody>
      </p:sp>
    </p:spTree>
    <p:extLst>
      <p:ext uri="{BB962C8B-B14F-4D97-AF65-F5344CB8AC3E}">
        <p14:creationId xmlns:p14="http://schemas.microsoft.com/office/powerpoint/2010/main" val="398290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bilgi Yer Tutucusu 3"/>
          <p:cNvSpPr>
            <a:spLocks noGrp="1"/>
          </p:cNvSpPr>
          <p:nvPr>
            <p:ph type="hdr" sz="quarter" idx="10"/>
          </p:nvPr>
        </p:nvSpPr>
        <p:spPr/>
        <p:txBody>
          <a:bodyPr/>
          <a:lstStyle/>
          <a:p>
            <a:pPr>
              <a:defRPr/>
            </a:pPr>
            <a:endParaRPr lang="tr-TR"/>
          </a:p>
        </p:txBody>
      </p:sp>
      <p:sp>
        <p:nvSpPr>
          <p:cNvPr id="5" name="Altbilgi Yer Tutucusu 4"/>
          <p:cNvSpPr>
            <a:spLocks noGrp="1"/>
          </p:cNvSpPr>
          <p:nvPr>
            <p:ph type="ftr" sz="quarter" idx="11"/>
          </p:nvPr>
        </p:nvSpPr>
        <p:spPr/>
        <p:txBody>
          <a:bodyPr/>
          <a:lstStyle/>
          <a:p>
            <a:pPr>
              <a:defRPr/>
            </a:pPr>
            <a:endParaRPr lang="tr-TR"/>
          </a:p>
        </p:txBody>
      </p:sp>
      <p:sp>
        <p:nvSpPr>
          <p:cNvPr id="6" name="Slayt Numarası Yer Tutucusu 5"/>
          <p:cNvSpPr>
            <a:spLocks noGrp="1"/>
          </p:cNvSpPr>
          <p:nvPr>
            <p:ph type="sldNum" sz="quarter" idx="12"/>
          </p:nvPr>
        </p:nvSpPr>
        <p:spPr/>
        <p:txBody>
          <a:bodyPr/>
          <a:lstStyle/>
          <a:p>
            <a:pPr>
              <a:defRPr/>
            </a:pPr>
            <a:fld id="{5794B3F2-CF67-45C5-8DB3-392C6BEF0A58}" type="slidenum">
              <a:rPr lang="tr-TR" smtClean="0"/>
              <a:pPr>
                <a:defRPr/>
              </a:pPr>
              <a:t>12</a:t>
            </a:fld>
            <a:endParaRPr lang="tr-TR"/>
          </a:p>
        </p:txBody>
      </p:sp>
    </p:spTree>
    <p:extLst>
      <p:ext uri="{BB962C8B-B14F-4D97-AF65-F5344CB8AC3E}">
        <p14:creationId xmlns:p14="http://schemas.microsoft.com/office/powerpoint/2010/main" val="319588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Slayt Görüntüsü Yer Tutucusu"/>
          <p:cNvSpPr>
            <a:spLocks noGrp="1" noRot="1" noChangeAspect="1"/>
          </p:cNvSpPr>
          <p:nvPr>
            <p:ph type="sldImg"/>
          </p:nvPr>
        </p:nvSpPr>
        <p:spPr>
          <a:ln/>
        </p:spPr>
      </p:sp>
      <p:sp>
        <p:nvSpPr>
          <p:cNvPr id="76802" name="2 Not Yer Tutucusu"/>
          <p:cNvSpPr>
            <a:spLocks noGrp="1"/>
          </p:cNvSpPr>
          <p:nvPr>
            <p:ph type="body" idx="1"/>
          </p:nvPr>
        </p:nvSpPr>
        <p:spPr>
          <a:noFill/>
          <a:ln/>
        </p:spPr>
        <p:txBody>
          <a:bodyPr/>
          <a:lstStyle/>
          <a:p>
            <a:endParaRPr lang="tr-TR" smtClean="0"/>
          </a:p>
        </p:txBody>
      </p:sp>
      <p:sp>
        <p:nvSpPr>
          <p:cNvPr id="76803" name="3 Slayt Numarası Yer Tutucusu"/>
          <p:cNvSpPr>
            <a:spLocks noGrp="1"/>
          </p:cNvSpPr>
          <p:nvPr>
            <p:ph type="sldNum" sz="quarter" idx="5"/>
          </p:nvPr>
        </p:nvSpPr>
        <p:spPr>
          <a:noFill/>
        </p:spPr>
        <p:txBody>
          <a:bodyPr/>
          <a:lstStyle/>
          <a:p>
            <a:fld id="{4E4A8B5A-9FCB-45FD-81B9-505107A9320D}" type="slidenum">
              <a:rPr lang="tr-TR" smtClean="0"/>
              <a:pPr/>
              <a:t>13</a:t>
            </a:fld>
            <a:endParaRPr lang="tr-TR" smtClean="0"/>
          </a:p>
        </p:txBody>
      </p:sp>
      <p:sp>
        <p:nvSpPr>
          <p:cNvPr id="76804" name="4 Üstbilgi Yer Tutucusu"/>
          <p:cNvSpPr>
            <a:spLocks noGrp="1"/>
          </p:cNvSpPr>
          <p:nvPr>
            <p:ph type="hdr" sz="quarter"/>
          </p:nvPr>
        </p:nvSpPr>
        <p:spPr>
          <a:noFill/>
        </p:spPr>
        <p:txBody>
          <a:bodyPr/>
          <a:lstStyle/>
          <a:p>
            <a:endParaRPr lang="tr-TR" smtClean="0"/>
          </a:p>
        </p:txBody>
      </p:sp>
      <p:sp>
        <p:nvSpPr>
          <p:cNvPr id="76805"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562BC62-ADC5-472A-B5D6-9EA3DA297E3A}"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6C880AB6-85B3-446E-B28A-8AE31480F40B}"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AFDFA3-6E7E-43E2-9E4A-C4FE85F1896F}"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27CE7073-3AE3-4740-8A2C-9A194022245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88123F4-F2C8-44EA-9A85-FF2B31D68B7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B7F394CC-1CE0-4B84-A15D-8248CD7880B3}"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DEC4CD04-8A66-4B49-AAD9-CF341E0460A8}"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00CFBDD3-23C7-4FFD-BE13-086FE391F9E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EDA9F320-15FA-40E0-B549-8AAB2FC5479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8B900AB6-5A95-42B3-87E4-B7D4F2502BD4}"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7DF5B5E7-A82C-4CEF-BB38-4F6448EB5081}"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D5CEDBF-A2BF-4601-BA12-3000DAEC8CD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0DF4BE5-B2E7-4038-93A5-3B5E8D77EF70}"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dirty="0" smtClean="0">
                <a:latin typeface="Harrington"/>
              </a:rPr>
              <a:t>Optimizasyon</a:t>
            </a:r>
            <a:endParaRPr lang="tr-TR" b="1" dirty="0" smtClean="0">
              <a:latin typeface="Harrington"/>
            </a:endParaRP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dirty="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EB298488-89AE-4FB5-B33D-E7C1C567505A}"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sz="1800">
              <a:solidFill>
                <a:schemeClr val="accent2">
                  <a:lumMod val="50000"/>
                </a:schemeClr>
              </a:solidFill>
              <a:latin typeface="Arial" pitchFamily="34" charset="0"/>
              <a:cs typeface="Arial" pitchFamily="34" charset="0"/>
            </a:endParaRPr>
          </a:p>
          <a:p>
            <a:pPr algn="ctr" eaLnBrk="0" hangingPunct="0">
              <a:defRPr/>
            </a:pPr>
            <a:r>
              <a:rPr lang="tr-TR">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sz="1800">
                <a:solidFill>
                  <a:srgbClr val="3B334D"/>
                </a:solidFill>
                <a:latin typeface="Arial" charset="0"/>
                <a:cs typeface="Arial" charset="0"/>
              </a:rPr>
              <a:t>İletişim :</a:t>
            </a:r>
          </a:p>
          <a:p>
            <a:pPr algn="ctr" eaLnBrk="0" hangingPunct="0">
              <a:defRPr/>
            </a:pPr>
            <a:endParaRPr lang="tr-TR" sz="1800">
              <a:solidFill>
                <a:srgbClr val="3B334D"/>
              </a:solidFill>
              <a:latin typeface="Arial" charset="0"/>
              <a:cs typeface="Arial" charset="0"/>
            </a:endParaRPr>
          </a:p>
          <a:p>
            <a:pPr algn="ctr" eaLnBrk="0" hangingPunct="0">
              <a:defRPr/>
            </a:pPr>
            <a:r>
              <a:rPr lang="tr-TR" sz="1800">
                <a:solidFill>
                  <a:srgbClr val="BDAFC8"/>
                </a:solidFill>
                <a:latin typeface="Berlin Sans FB"/>
                <a:hlinkClick r:id="rId3"/>
              </a:rPr>
              <a:t>nyurtay@sakarya.edu.tr</a:t>
            </a:r>
            <a:endParaRPr lang="tr-TR" sz="1800">
              <a:solidFill>
                <a:srgbClr val="BDAFC8"/>
              </a:solidFill>
              <a:latin typeface="Berlin Sans FB"/>
            </a:endParaRPr>
          </a:p>
          <a:p>
            <a:pPr algn="ctr" eaLnBrk="0" hangingPunct="0">
              <a:defRPr/>
            </a:pPr>
            <a:r>
              <a:rPr lang="tr-TR" sz="1800">
                <a:solidFill>
                  <a:srgbClr val="6D577F"/>
                </a:solidFill>
                <a:latin typeface="Berlin Sans FB"/>
              </a:rPr>
              <a:t>(264) 295 58 98</a:t>
            </a:r>
          </a:p>
          <a:p>
            <a:pPr algn="ctr" eaLnBrk="0" hangingPunct="0">
              <a:defRPr/>
            </a:pPr>
            <a:endParaRPr lang="tr-TR" sz="1800">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3850" y="76200"/>
            <a:ext cx="8582025" cy="1066800"/>
          </a:xfrm>
        </p:spPr>
        <p:txBody>
          <a:bodyPr/>
          <a:lstStyle/>
          <a:p>
            <a:pPr algn="ctr" eaLnBrk="1" hangingPunct="1"/>
            <a:r>
              <a:rPr lang="tr-TR" sz="2800" dirty="0">
                <a:latin typeface="Comic Sans MS" pitchFamily="66" charset="0"/>
              </a:rPr>
              <a:t>Problem Çözümünde Optimizasyon </a:t>
            </a:r>
            <a:endParaRPr lang="tr-TR" sz="1800" b="1" dirty="0" smtClean="0">
              <a:latin typeface="Comic Sans MS" pitchFamily="66" charset="0"/>
            </a:endParaRPr>
          </a:p>
        </p:txBody>
      </p:sp>
      <p:sp>
        <p:nvSpPr>
          <p:cNvPr id="28674" name="Rectangle 3"/>
          <p:cNvSpPr>
            <a:spLocks noGrp="1" noChangeArrowheads="1"/>
          </p:cNvSpPr>
          <p:nvPr>
            <p:ph type="body" idx="1"/>
          </p:nvPr>
        </p:nvSpPr>
        <p:spPr>
          <a:xfrm>
            <a:off x="1331913" y="1295400"/>
            <a:ext cx="7583487" cy="2374900"/>
          </a:xfrm>
        </p:spPr>
        <p:txBody>
          <a:bodyPr/>
          <a:lstStyle/>
          <a:p>
            <a:pPr algn="just" eaLnBrk="1" hangingPunct="1">
              <a:buFont typeface="Wingdings" pitchFamily="2" charset="2"/>
              <a:buNone/>
            </a:pPr>
            <a:r>
              <a:rPr lang="tr-TR" sz="2400" smtClean="0">
                <a:latin typeface="Comic Sans MS" pitchFamily="66" charset="0"/>
              </a:rPr>
              <a:t>		T</a:t>
            </a:r>
            <a:r>
              <a:rPr lang="tr-TR" sz="2400" smtClean="0"/>
              <a:t>ü</a:t>
            </a:r>
            <a:r>
              <a:rPr lang="tr-TR" sz="2400" smtClean="0">
                <a:latin typeface="Comic Sans MS" pitchFamily="66" charset="0"/>
              </a:rPr>
              <a:t>rk Hava Yollarının pazartesi sabahları Ankara</a:t>
            </a:r>
            <a:r>
              <a:rPr lang="tr-TR" sz="2400" smtClean="0"/>
              <a:t>’</a:t>
            </a:r>
            <a:r>
              <a:rPr lang="tr-TR" sz="2400" smtClean="0">
                <a:latin typeface="Comic Sans MS" pitchFamily="66" charset="0"/>
              </a:rPr>
              <a:t>dan 7 ayrı </a:t>
            </a:r>
            <a:r>
              <a:rPr lang="tr-TR" sz="2400" smtClean="0"/>
              <a:t>ü</a:t>
            </a:r>
            <a:r>
              <a:rPr lang="tr-TR" sz="2400" smtClean="0">
                <a:latin typeface="Comic Sans MS" pitchFamily="66" charset="0"/>
              </a:rPr>
              <a:t>lkeye u</a:t>
            </a:r>
            <a:r>
              <a:rPr lang="tr-TR" sz="2400" smtClean="0"/>
              <a:t>ç</a:t>
            </a:r>
            <a:r>
              <a:rPr lang="tr-TR" sz="2400" smtClean="0">
                <a:latin typeface="Comic Sans MS" pitchFamily="66" charset="0"/>
              </a:rPr>
              <a:t>uşu vardır. THY 7 ayrı pilotunu u</a:t>
            </a:r>
            <a:r>
              <a:rPr lang="tr-TR" sz="2400" smtClean="0"/>
              <a:t>ç</a:t>
            </a:r>
            <a:r>
              <a:rPr lang="tr-TR" sz="2400" smtClean="0">
                <a:latin typeface="Comic Sans MS" pitchFamily="66" charset="0"/>
              </a:rPr>
              <a:t>mak istedikleri şehirlere g</a:t>
            </a:r>
            <a:r>
              <a:rPr lang="tr-TR" sz="2400" smtClean="0"/>
              <a:t>ö</a:t>
            </a:r>
            <a:r>
              <a:rPr lang="tr-TR" sz="2400" smtClean="0">
                <a:latin typeface="Comic Sans MS" pitchFamily="66" charset="0"/>
              </a:rPr>
              <a:t>re tarife yapmak istemektedir. Pilotların isteklerine g</a:t>
            </a:r>
            <a:r>
              <a:rPr lang="tr-TR" sz="2400" smtClean="0"/>
              <a:t>ö</a:t>
            </a:r>
            <a:r>
              <a:rPr lang="tr-TR" sz="2400" smtClean="0">
                <a:latin typeface="Comic Sans MS" pitchFamily="66" charset="0"/>
              </a:rPr>
              <a:t>re aşağıdaki liste hazırlanmıştır:</a:t>
            </a:r>
          </a:p>
        </p:txBody>
      </p:sp>
      <p:sp>
        <p:nvSpPr>
          <p:cNvPr id="28675" name="Rectangle 4"/>
          <p:cNvSpPr>
            <a:spLocks noChangeArrowheads="1"/>
          </p:cNvSpPr>
          <p:nvPr/>
        </p:nvSpPr>
        <p:spPr bwMode="auto">
          <a:xfrm>
            <a:off x="0" y="2474913"/>
            <a:ext cx="9144000" cy="0"/>
          </a:xfrm>
          <a:prstGeom prst="rect">
            <a:avLst/>
          </a:prstGeom>
          <a:noFill/>
          <a:ln w="9525">
            <a:noFill/>
            <a:miter lim="800000"/>
            <a:headEnd/>
            <a:tailEnd/>
          </a:ln>
        </p:spPr>
        <p:txBody>
          <a:bodyPr wrap="none" anchor="ctr">
            <a:spAutoFit/>
          </a:bodyPr>
          <a:lstStyle/>
          <a:p>
            <a:endParaRPr lang="tr-TR"/>
          </a:p>
        </p:txBody>
      </p:sp>
      <p:grpSp>
        <p:nvGrpSpPr>
          <p:cNvPr id="67589" name="Group 5"/>
          <p:cNvGrpSpPr>
            <a:grpSpLocks/>
          </p:cNvGrpSpPr>
          <p:nvPr/>
        </p:nvGrpSpPr>
        <p:grpSpPr bwMode="auto">
          <a:xfrm>
            <a:off x="3902075" y="3487738"/>
            <a:ext cx="2441575" cy="2447925"/>
            <a:chOff x="6135" y="1425"/>
            <a:chExt cx="2370" cy="3000"/>
          </a:xfrm>
        </p:grpSpPr>
        <p:grpSp>
          <p:nvGrpSpPr>
            <p:cNvPr id="28682" name="Group 6"/>
            <p:cNvGrpSpPr>
              <a:grpSpLocks/>
            </p:cNvGrpSpPr>
            <p:nvPr/>
          </p:nvGrpSpPr>
          <p:grpSpPr bwMode="auto">
            <a:xfrm>
              <a:off x="6135" y="1455"/>
              <a:ext cx="555" cy="2970"/>
              <a:chOff x="6210" y="1455"/>
              <a:chExt cx="480" cy="2970"/>
            </a:xfrm>
          </p:grpSpPr>
          <p:sp>
            <p:nvSpPr>
              <p:cNvPr id="28713" name="Text Box 7"/>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L</a:t>
                </a:r>
                <a:endParaRPr lang="tr-TR" sz="1800">
                  <a:latin typeface="Arial" charset="0"/>
                </a:endParaRPr>
              </a:p>
            </p:txBody>
          </p:sp>
          <p:sp>
            <p:nvSpPr>
              <p:cNvPr id="28714" name="Text Box 8"/>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S</a:t>
                </a:r>
                <a:endParaRPr lang="tr-TR" sz="1800">
                  <a:latin typeface="Arial" charset="0"/>
                </a:endParaRPr>
              </a:p>
            </p:txBody>
          </p:sp>
          <p:sp>
            <p:nvSpPr>
              <p:cNvPr id="28715" name="Text Box 9"/>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B</a:t>
                </a:r>
                <a:endParaRPr lang="tr-TR" sz="1800">
                  <a:latin typeface="Arial" charset="0"/>
                </a:endParaRPr>
              </a:p>
            </p:txBody>
          </p:sp>
          <p:sp>
            <p:nvSpPr>
              <p:cNvPr id="28716" name="Text Box 10"/>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F</a:t>
                </a:r>
                <a:endParaRPr lang="tr-TR" sz="1800">
                  <a:latin typeface="Arial" charset="0"/>
                </a:endParaRPr>
              </a:p>
            </p:txBody>
          </p:sp>
          <p:sp>
            <p:nvSpPr>
              <p:cNvPr id="28717" name="Text Box 11"/>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a:t>
                </a:r>
                <a:endParaRPr lang="tr-TR" sz="1800">
                  <a:latin typeface="Arial" charset="0"/>
                </a:endParaRPr>
              </a:p>
            </p:txBody>
          </p:sp>
          <p:sp>
            <p:nvSpPr>
              <p:cNvPr id="28718" name="Text Box 12"/>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M</a:t>
                </a:r>
                <a:endParaRPr lang="tr-TR" sz="1800">
                  <a:latin typeface="Arial" charset="0"/>
                </a:endParaRPr>
              </a:p>
            </p:txBody>
          </p:sp>
          <p:sp>
            <p:nvSpPr>
              <p:cNvPr id="28719" name="Text Box 13"/>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D</a:t>
                </a:r>
                <a:endParaRPr lang="tr-TR" sz="1800">
                  <a:latin typeface="Arial" charset="0"/>
                </a:endParaRPr>
              </a:p>
            </p:txBody>
          </p:sp>
        </p:grpSp>
        <p:grpSp>
          <p:nvGrpSpPr>
            <p:cNvPr id="28683" name="Group 14"/>
            <p:cNvGrpSpPr>
              <a:grpSpLocks/>
            </p:cNvGrpSpPr>
            <p:nvPr/>
          </p:nvGrpSpPr>
          <p:grpSpPr bwMode="auto">
            <a:xfrm>
              <a:off x="7665" y="1425"/>
              <a:ext cx="840" cy="2970"/>
              <a:chOff x="6210" y="1455"/>
              <a:chExt cx="480" cy="2970"/>
            </a:xfrm>
          </p:grpSpPr>
          <p:sp>
            <p:nvSpPr>
              <p:cNvPr id="28706" name="Text Box 15"/>
              <p:cNvSpPr txBox="1">
                <a:spLocks noChangeArrowheads="1"/>
              </p:cNvSpPr>
              <p:nvPr/>
            </p:nvSpPr>
            <p:spPr bwMode="auto">
              <a:xfrm>
                <a:off x="6210" y="1455"/>
                <a:ext cx="420" cy="390"/>
              </a:xfrm>
              <a:prstGeom prst="rect">
                <a:avLst/>
              </a:prstGeom>
              <a:noFill/>
              <a:ln w="9525">
                <a:noFill/>
                <a:miter lim="800000"/>
                <a:headEnd/>
                <a:tailEnd/>
              </a:ln>
            </p:spPr>
            <p:txBody>
              <a:bodyPr/>
              <a:lstStyle/>
              <a:p>
                <a:r>
                  <a:rPr lang="tr-TR" sz="1000">
                    <a:latin typeface="Arial" charset="0"/>
                    <a:cs typeface="Times New Roman" pitchFamily="18" charset="0"/>
                  </a:rPr>
                  <a:t>P1</a:t>
                </a:r>
                <a:endParaRPr lang="tr-TR" sz="1800">
                  <a:latin typeface="Arial" charset="0"/>
                </a:endParaRPr>
              </a:p>
            </p:txBody>
          </p:sp>
          <p:sp>
            <p:nvSpPr>
              <p:cNvPr id="28707" name="Text Box 16"/>
              <p:cNvSpPr txBox="1">
                <a:spLocks noChangeArrowheads="1"/>
              </p:cNvSpPr>
              <p:nvPr/>
            </p:nvSpPr>
            <p:spPr bwMode="auto">
              <a:xfrm>
                <a:off x="6225" y="1890"/>
                <a:ext cx="420" cy="390"/>
              </a:xfrm>
              <a:prstGeom prst="rect">
                <a:avLst/>
              </a:prstGeom>
              <a:noFill/>
              <a:ln w="9525">
                <a:noFill/>
                <a:miter lim="800000"/>
                <a:headEnd/>
                <a:tailEnd/>
              </a:ln>
            </p:spPr>
            <p:txBody>
              <a:bodyPr/>
              <a:lstStyle/>
              <a:p>
                <a:r>
                  <a:rPr lang="tr-TR" sz="1000">
                    <a:latin typeface="Arial" charset="0"/>
                    <a:cs typeface="Times New Roman" pitchFamily="18" charset="0"/>
                  </a:rPr>
                  <a:t>P2</a:t>
                </a:r>
                <a:endParaRPr lang="tr-TR" sz="1800">
                  <a:latin typeface="Arial" charset="0"/>
                </a:endParaRPr>
              </a:p>
            </p:txBody>
          </p:sp>
          <p:sp>
            <p:nvSpPr>
              <p:cNvPr id="28708" name="Text Box 17"/>
              <p:cNvSpPr txBox="1">
                <a:spLocks noChangeArrowheads="1"/>
              </p:cNvSpPr>
              <p:nvPr/>
            </p:nvSpPr>
            <p:spPr bwMode="auto">
              <a:xfrm>
                <a:off x="6240" y="2415"/>
                <a:ext cx="420" cy="390"/>
              </a:xfrm>
              <a:prstGeom prst="rect">
                <a:avLst/>
              </a:prstGeom>
              <a:noFill/>
              <a:ln w="9525">
                <a:noFill/>
                <a:miter lim="800000"/>
                <a:headEnd/>
                <a:tailEnd/>
              </a:ln>
            </p:spPr>
            <p:txBody>
              <a:bodyPr/>
              <a:lstStyle/>
              <a:p>
                <a:r>
                  <a:rPr lang="tr-TR" sz="1000">
                    <a:latin typeface="Arial" charset="0"/>
                    <a:cs typeface="Times New Roman" pitchFamily="18" charset="0"/>
                  </a:rPr>
                  <a:t>P3</a:t>
                </a:r>
                <a:endParaRPr lang="tr-TR" sz="1800">
                  <a:latin typeface="Arial" charset="0"/>
                </a:endParaRPr>
              </a:p>
            </p:txBody>
          </p:sp>
          <p:sp>
            <p:nvSpPr>
              <p:cNvPr id="28709" name="Text Box 18"/>
              <p:cNvSpPr txBox="1">
                <a:spLocks noChangeArrowheads="1"/>
              </p:cNvSpPr>
              <p:nvPr/>
            </p:nvSpPr>
            <p:spPr bwMode="auto">
              <a:xfrm>
                <a:off x="6255" y="2880"/>
                <a:ext cx="420" cy="390"/>
              </a:xfrm>
              <a:prstGeom prst="rect">
                <a:avLst/>
              </a:prstGeom>
              <a:noFill/>
              <a:ln w="9525">
                <a:noFill/>
                <a:miter lim="800000"/>
                <a:headEnd/>
                <a:tailEnd/>
              </a:ln>
            </p:spPr>
            <p:txBody>
              <a:bodyPr/>
              <a:lstStyle/>
              <a:p>
                <a:r>
                  <a:rPr lang="tr-TR" sz="1000">
                    <a:latin typeface="Arial" charset="0"/>
                    <a:cs typeface="Times New Roman" pitchFamily="18" charset="0"/>
                  </a:rPr>
                  <a:t>P4</a:t>
                </a:r>
                <a:endParaRPr lang="tr-TR" sz="1800">
                  <a:latin typeface="Arial" charset="0"/>
                </a:endParaRPr>
              </a:p>
            </p:txBody>
          </p:sp>
          <p:sp>
            <p:nvSpPr>
              <p:cNvPr id="28710" name="Text Box 19"/>
              <p:cNvSpPr txBox="1">
                <a:spLocks noChangeArrowheads="1"/>
              </p:cNvSpPr>
              <p:nvPr/>
            </p:nvSpPr>
            <p:spPr bwMode="auto">
              <a:xfrm>
                <a:off x="6270" y="3285"/>
                <a:ext cx="420" cy="390"/>
              </a:xfrm>
              <a:prstGeom prst="rect">
                <a:avLst/>
              </a:prstGeom>
              <a:noFill/>
              <a:ln w="9525">
                <a:noFill/>
                <a:miter lim="800000"/>
                <a:headEnd/>
                <a:tailEnd/>
              </a:ln>
            </p:spPr>
            <p:txBody>
              <a:bodyPr/>
              <a:lstStyle/>
              <a:p>
                <a:r>
                  <a:rPr lang="tr-TR" sz="1000">
                    <a:latin typeface="Arial" charset="0"/>
                    <a:cs typeface="Times New Roman" pitchFamily="18" charset="0"/>
                  </a:rPr>
                  <a:t>P5</a:t>
                </a:r>
                <a:endParaRPr lang="tr-TR" sz="1800">
                  <a:latin typeface="Arial" charset="0"/>
                </a:endParaRPr>
              </a:p>
            </p:txBody>
          </p:sp>
          <p:sp>
            <p:nvSpPr>
              <p:cNvPr id="28711" name="Text Box 20"/>
              <p:cNvSpPr txBox="1">
                <a:spLocks noChangeArrowheads="1"/>
              </p:cNvSpPr>
              <p:nvPr/>
            </p:nvSpPr>
            <p:spPr bwMode="auto">
              <a:xfrm>
                <a:off x="6255" y="3660"/>
                <a:ext cx="420" cy="390"/>
              </a:xfrm>
              <a:prstGeom prst="rect">
                <a:avLst/>
              </a:prstGeom>
              <a:noFill/>
              <a:ln w="9525">
                <a:noFill/>
                <a:miter lim="800000"/>
                <a:headEnd/>
                <a:tailEnd/>
              </a:ln>
            </p:spPr>
            <p:txBody>
              <a:bodyPr/>
              <a:lstStyle/>
              <a:p>
                <a:r>
                  <a:rPr lang="tr-TR" sz="1000">
                    <a:latin typeface="Arial" charset="0"/>
                    <a:cs typeface="Times New Roman" pitchFamily="18" charset="0"/>
                  </a:rPr>
                  <a:t>P6</a:t>
                </a:r>
                <a:endParaRPr lang="tr-TR" sz="1800">
                  <a:latin typeface="Arial" charset="0"/>
                </a:endParaRPr>
              </a:p>
            </p:txBody>
          </p:sp>
          <p:sp>
            <p:nvSpPr>
              <p:cNvPr id="28712" name="Text Box 21"/>
              <p:cNvSpPr txBox="1">
                <a:spLocks noChangeArrowheads="1"/>
              </p:cNvSpPr>
              <p:nvPr/>
            </p:nvSpPr>
            <p:spPr bwMode="auto">
              <a:xfrm>
                <a:off x="6255" y="4035"/>
                <a:ext cx="420" cy="390"/>
              </a:xfrm>
              <a:prstGeom prst="rect">
                <a:avLst/>
              </a:prstGeom>
              <a:noFill/>
              <a:ln w="9525">
                <a:noFill/>
                <a:miter lim="800000"/>
                <a:headEnd/>
                <a:tailEnd/>
              </a:ln>
            </p:spPr>
            <p:txBody>
              <a:bodyPr/>
              <a:lstStyle/>
              <a:p>
                <a:r>
                  <a:rPr lang="tr-TR" sz="1000">
                    <a:latin typeface="Arial" charset="0"/>
                    <a:cs typeface="Times New Roman" pitchFamily="18" charset="0"/>
                  </a:rPr>
                  <a:t>P7</a:t>
                </a:r>
                <a:endParaRPr lang="tr-TR" sz="1800">
                  <a:latin typeface="Arial" charset="0"/>
                </a:endParaRPr>
              </a:p>
            </p:txBody>
          </p:sp>
        </p:grpSp>
        <p:sp>
          <p:nvSpPr>
            <p:cNvPr id="28684" name="Line 22"/>
            <p:cNvSpPr>
              <a:spLocks noChangeShapeType="1"/>
            </p:cNvSpPr>
            <p:nvPr/>
          </p:nvSpPr>
          <p:spPr bwMode="auto">
            <a:xfrm>
              <a:off x="6465" y="1650"/>
              <a:ext cx="1275" cy="435"/>
            </a:xfrm>
            <a:prstGeom prst="line">
              <a:avLst/>
            </a:prstGeom>
            <a:noFill/>
            <a:ln w="9525">
              <a:solidFill>
                <a:srgbClr val="000000"/>
              </a:solidFill>
              <a:round/>
              <a:headEnd/>
              <a:tailEnd/>
            </a:ln>
          </p:spPr>
          <p:txBody>
            <a:bodyPr/>
            <a:lstStyle/>
            <a:p>
              <a:endParaRPr lang="tr-TR"/>
            </a:p>
          </p:txBody>
        </p:sp>
        <p:sp>
          <p:nvSpPr>
            <p:cNvPr id="28685" name="Line 23"/>
            <p:cNvSpPr>
              <a:spLocks noChangeShapeType="1"/>
            </p:cNvSpPr>
            <p:nvPr/>
          </p:nvSpPr>
          <p:spPr bwMode="auto">
            <a:xfrm>
              <a:off x="6450" y="1650"/>
              <a:ext cx="1335" cy="945"/>
            </a:xfrm>
            <a:prstGeom prst="line">
              <a:avLst/>
            </a:prstGeom>
            <a:noFill/>
            <a:ln w="9525">
              <a:solidFill>
                <a:srgbClr val="000000"/>
              </a:solidFill>
              <a:round/>
              <a:headEnd type="oval" w="med" len="med"/>
              <a:tailEnd type="oval" w="med" len="med"/>
            </a:ln>
          </p:spPr>
          <p:txBody>
            <a:bodyPr/>
            <a:lstStyle/>
            <a:p>
              <a:endParaRPr lang="tr-TR"/>
            </a:p>
          </p:txBody>
        </p:sp>
        <p:sp>
          <p:nvSpPr>
            <p:cNvPr id="28686" name="Line 24"/>
            <p:cNvSpPr>
              <a:spLocks noChangeShapeType="1"/>
            </p:cNvSpPr>
            <p:nvPr/>
          </p:nvSpPr>
          <p:spPr bwMode="auto">
            <a:xfrm>
              <a:off x="6480" y="1725"/>
              <a:ext cx="1380" cy="2115"/>
            </a:xfrm>
            <a:prstGeom prst="line">
              <a:avLst/>
            </a:prstGeom>
            <a:noFill/>
            <a:ln w="9525">
              <a:solidFill>
                <a:srgbClr val="000000"/>
              </a:solidFill>
              <a:round/>
              <a:headEnd/>
              <a:tailEnd/>
            </a:ln>
          </p:spPr>
          <p:txBody>
            <a:bodyPr/>
            <a:lstStyle/>
            <a:p>
              <a:endParaRPr lang="tr-TR"/>
            </a:p>
          </p:txBody>
        </p:sp>
        <p:sp>
          <p:nvSpPr>
            <p:cNvPr id="28687" name="Line 25"/>
            <p:cNvSpPr>
              <a:spLocks noChangeShapeType="1"/>
            </p:cNvSpPr>
            <p:nvPr/>
          </p:nvSpPr>
          <p:spPr bwMode="auto">
            <a:xfrm flipV="1">
              <a:off x="6600" y="1665"/>
              <a:ext cx="1140" cy="450"/>
            </a:xfrm>
            <a:prstGeom prst="line">
              <a:avLst/>
            </a:prstGeom>
            <a:noFill/>
            <a:ln w="9525">
              <a:solidFill>
                <a:srgbClr val="000000"/>
              </a:solidFill>
              <a:round/>
              <a:headEnd/>
              <a:tailEnd/>
            </a:ln>
          </p:spPr>
          <p:txBody>
            <a:bodyPr/>
            <a:lstStyle/>
            <a:p>
              <a:endParaRPr lang="tr-TR"/>
            </a:p>
          </p:txBody>
        </p:sp>
        <p:sp>
          <p:nvSpPr>
            <p:cNvPr id="28688" name="Line 26"/>
            <p:cNvSpPr>
              <a:spLocks noChangeShapeType="1"/>
            </p:cNvSpPr>
            <p:nvPr/>
          </p:nvSpPr>
          <p:spPr bwMode="auto">
            <a:xfrm>
              <a:off x="6630" y="2130"/>
              <a:ext cx="1155" cy="15"/>
            </a:xfrm>
            <a:prstGeom prst="line">
              <a:avLst/>
            </a:prstGeom>
            <a:noFill/>
            <a:ln w="9525">
              <a:solidFill>
                <a:srgbClr val="000000"/>
              </a:solidFill>
              <a:round/>
              <a:headEnd type="oval" w="med" len="med"/>
              <a:tailEnd type="oval" w="med" len="med"/>
            </a:ln>
          </p:spPr>
          <p:txBody>
            <a:bodyPr/>
            <a:lstStyle/>
            <a:p>
              <a:endParaRPr lang="tr-TR"/>
            </a:p>
          </p:txBody>
        </p:sp>
        <p:sp>
          <p:nvSpPr>
            <p:cNvPr id="28689" name="Line 27"/>
            <p:cNvSpPr>
              <a:spLocks noChangeShapeType="1"/>
            </p:cNvSpPr>
            <p:nvPr/>
          </p:nvSpPr>
          <p:spPr bwMode="auto">
            <a:xfrm>
              <a:off x="6645" y="2145"/>
              <a:ext cx="1170" cy="930"/>
            </a:xfrm>
            <a:prstGeom prst="line">
              <a:avLst/>
            </a:prstGeom>
            <a:noFill/>
            <a:ln w="9525">
              <a:solidFill>
                <a:srgbClr val="000000"/>
              </a:solidFill>
              <a:round/>
              <a:headEnd/>
              <a:tailEnd/>
            </a:ln>
          </p:spPr>
          <p:txBody>
            <a:bodyPr/>
            <a:lstStyle/>
            <a:p>
              <a:endParaRPr lang="tr-TR"/>
            </a:p>
          </p:txBody>
        </p:sp>
        <p:sp>
          <p:nvSpPr>
            <p:cNvPr id="28690" name="Line 28"/>
            <p:cNvSpPr>
              <a:spLocks noChangeShapeType="1"/>
            </p:cNvSpPr>
            <p:nvPr/>
          </p:nvSpPr>
          <p:spPr bwMode="auto">
            <a:xfrm>
              <a:off x="6645" y="2190"/>
              <a:ext cx="1215" cy="1215"/>
            </a:xfrm>
            <a:prstGeom prst="line">
              <a:avLst/>
            </a:prstGeom>
            <a:noFill/>
            <a:ln w="9525">
              <a:solidFill>
                <a:srgbClr val="000000"/>
              </a:solidFill>
              <a:round/>
              <a:headEnd/>
              <a:tailEnd/>
            </a:ln>
          </p:spPr>
          <p:txBody>
            <a:bodyPr/>
            <a:lstStyle/>
            <a:p>
              <a:endParaRPr lang="tr-TR"/>
            </a:p>
          </p:txBody>
        </p:sp>
        <p:sp>
          <p:nvSpPr>
            <p:cNvPr id="28691" name="Line 29"/>
            <p:cNvSpPr>
              <a:spLocks noChangeShapeType="1"/>
            </p:cNvSpPr>
            <p:nvPr/>
          </p:nvSpPr>
          <p:spPr bwMode="auto">
            <a:xfrm flipV="1">
              <a:off x="6525" y="2115"/>
              <a:ext cx="1230" cy="525"/>
            </a:xfrm>
            <a:prstGeom prst="line">
              <a:avLst/>
            </a:prstGeom>
            <a:noFill/>
            <a:ln w="9525">
              <a:solidFill>
                <a:srgbClr val="000000"/>
              </a:solidFill>
              <a:round/>
              <a:headEnd/>
              <a:tailEnd/>
            </a:ln>
          </p:spPr>
          <p:txBody>
            <a:bodyPr/>
            <a:lstStyle/>
            <a:p>
              <a:endParaRPr lang="tr-TR"/>
            </a:p>
          </p:txBody>
        </p:sp>
        <p:sp>
          <p:nvSpPr>
            <p:cNvPr id="28692" name="Line 30"/>
            <p:cNvSpPr>
              <a:spLocks noChangeShapeType="1"/>
            </p:cNvSpPr>
            <p:nvPr/>
          </p:nvSpPr>
          <p:spPr bwMode="auto">
            <a:xfrm>
              <a:off x="6600" y="2640"/>
              <a:ext cx="1290" cy="435"/>
            </a:xfrm>
            <a:prstGeom prst="line">
              <a:avLst/>
            </a:prstGeom>
            <a:noFill/>
            <a:ln w="9525">
              <a:solidFill>
                <a:srgbClr val="000000"/>
              </a:solidFill>
              <a:round/>
              <a:headEnd type="oval" w="med" len="med"/>
              <a:tailEnd/>
            </a:ln>
          </p:spPr>
          <p:txBody>
            <a:bodyPr/>
            <a:lstStyle/>
            <a:p>
              <a:endParaRPr lang="tr-TR"/>
            </a:p>
          </p:txBody>
        </p:sp>
        <p:sp>
          <p:nvSpPr>
            <p:cNvPr id="28693" name="Line 31"/>
            <p:cNvSpPr>
              <a:spLocks noChangeShapeType="1"/>
            </p:cNvSpPr>
            <p:nvPr/>
          </p:nvSpPr>
          <p:spPr bwMode="auto">
            <a:xfrm>
              <a:off x="6585" y="2670"/>
              <a:ext cx="1245" cy="735"/>
            </a:xfrm>
            <a:prstGeom prst="line">
              <a:avLst/>
            </a:prstGeom>
            <a:noFill/>
            <a:ln w="9525">
              <a:solidFill>
                <a:srgbClr val="000000"/>
              </a:solidFill>
              <a:round/>
              <a:headEnd/>
              <a:tailEnd/>
            </a:ln>
          </p:spPr>
          <p:txBody>
            <a:bodyPr/>
            <a:lstStyle/>
            <a:p>
              <a:endParaRPr lang="tr-TR"/>
            </a:p>
          </p:txBody>
        </p:sp>
        <p:sp>
          <p:nvSpPr>
            <p:cNvPr id="28694" name="Line 32"/>
            <p:cNvSpPr>
              <a:spLocks noChangeShapeType="1"/>
            </p:cNvSpPr>
            <p:nvPr/>
          </p:nvSpPr>
          <p:spPr bwMode="auto">
            <a:xfrm flipV="1">
              <a:off x="6615" y="1680"/>
              <a:ext cx="1140" cy="1425"/>
            </a:xfrm>
            <a:prstGeom prst="line">
              <a:avLst/>
            </a:prstGeom>
            <a:noFill/>
            <a:ln w="9525">
              <a:solidFill>
                <a:srgbClr val="000000"/>
              </a:solidFill>
              <a:round/>
              <a:headEnd/>
              <a:tailEnd type="oval" w="med" len="med"/>
            </a:ln>
          </p:spPr>
          <p:txBody>
            <a:bodyPr/>
            <a:lstStyle/>
            <a:p>
              <a:endParaRPr lang="tr-TR"/>
            </a:p>
          </p:txBody>
        </p:sp>
        <p:sp>
          <p:nvSpPr>
            <p:cNvPr id="28695" name="Line 33"/>
            <p:cNvSpPr>
              <a:spLocks noChangeShapeType="1"/>
            </p:cNvSpPr>
            <p:nvPr/>
          </p:nvSpPr>
          <p:spPr bwMode="auto">
            <a:xfrm flipV="1">
              <a:off x="6615" y="3075"/>
              <a:ext cx="1260" cy="60"/>
            </a:xfrm>
            <a:prstGeom prst="line">
              <a:avLst/>
            </a:prstGeom>
            <a:noFill/>
            <a:ln w="9525">
              <a:solidFill>
                <a:srgbClr val="000000"/>
              </a:solidFill>
              <a:round/>
              <a:headEnd type="oval" w="med" len="med"/>
              <a:tailEnd type="oval" w="med" len="med"/>
            </a:ln>
          </p:spPr>
          <p:txBody>
            <a:bodyPr/>
            <a:lstStyle/>
            <a:p>
              <a:endParaRPr lang="tr-TR"/>
            </a:p>
          </p:txBody>
        </p:sp>
        <p:sp>
          <p:nvSpPr>
            <p:cNvPr id="28696" name="Line 34"/>
            <p:cNvSpPr>
              <a:spLocks noChangeShapeType="1"/>
            </p:cNvSpPr>
            <p:nvPr/>
          </p:nvSpPr>
          <p:spPr bwMode="auto">
            <a:xfrm>
              <a:off x="6645" y="3135"/>
              <a:ext cx="1200" cy="720"/>
            </a:xfrm>
            <a:prstGeom prst="line">
              <a:avLst/>
            </a:prstGeom>
            <a:noFill/>
            <a:ln w="9525">
              <a:solidFill>
                <a:srgbClr val="000000"/>
              </a:solidFill>
              <a:round/>
              <a:headEnd/>
              <a:tailEnd/>
            </a:ln>
          </p:spPr>
          <p:txBody>
            <a:bodyPr/>
            <a:lstStyle/>
            <a:p>
              <a:endParaRPr lang="tr-TR"/>
            </a:p>
          </p:txBody>
        </p:sp>
        <p:sp>
          <p:nvSpPr>
            <p:cNvPr id="28697" name="Line 35"/>
            <p:cNvSpPr>
              <a:spLocks noChangeShapeType="1"/>
            </p:cNvSpPr>
            <p:nvPr/>
          </p:nvSpPr>
          <p:spPr bwMode="auto">
            <a:xfrm>
              <a:off x="6675" y="3120"/>
              <a:ext cx="1155" cy="1035"/>
            </a:xfrm>
            <a:prstGeom prst="line">
              <a:avLst/>
            </a:prstGeom>
            <a:noFill/>
            <a:ln w="9525">
              <a:solidFill>
                <a:srgbClr val="000000"/>
              </a:solidFill>
              <a:round/>
              <a:headEnd/>
              <a:tailEnd/>
            </a:ln>
          </p:spPr>
          <p:txBody>
            <a:bodyPr/>
            <a:lstStyle/>
            <a:p>
              <a:endParaRPr lang="tr-TR"/>
            </a:p>
          </p:txBody>
        </p:sp>
        <p:sp>
          <p:nvSpPr>
            <p:cNvPr id="28698" name="Line 36"/>
            <p:cNvSpPr>
              <a:spLocks noChangeShapeType="1"/>
            </p:cNvSpPr>
            <p:nvPr/>
          </p:nvSpPr>
          <p:spPr bwMode="auto">
            <a:xfrm flipV="1">
              <a:off x="6570" y="2625"/>
              <a:ext cx="1245" cy="870"/>
            </a:xfrm>
            <a:prstGeom prst="line">
              <a:avLst/>
            </a:prstGeom>
            <a:noFill/>
            <a:ln w="9525">
              <a:solidFill>
                <a:srgbClr val="000000"/>
              </a:solidFill>
              <a:round/>
              <a:headEnd/>
              <a:tailEnd/>
            </a:ln>
          </p:spPr>
          <p:txBody>
            <a:bodyPr/>
            <a:lstStyle/>
            <a:p>
              <a:endParaRPr lang="tr-TR"/>
            </a:p>
          </p:txBody>
        </p:sp>
        <p:sp>
          <p:nvSpPr>
            <p:cNvPr id="28699" name="Line 37"/>
            <p:cNvSpPr>
              <a:spLocks noChangeShapeType="1"/>
            </p:cNvSpPr>
            <p:nvPr/>
          </p:nvSpPr>
          <p:spPr bwMode="auto">
            <a:xfrm flipV="1">
              <a:off x="6615" y="3435"/>
              <a:ext cx="1215" cy="75"/>
            </a:xfrm>
            <a:prstGeom prst="line">
              <a:avLst/>
            </a:prstGeom>
            <a:noFill/>
            <a:ln w="9525">
              <a:solidFill>
                <a:srgbClr val="000000"/>
              </a:solidFill>
              <a:round/>
              <a:headEnd type="oval" w="med" len="med"/>
              <a:tailEnd type="oval" w="med" len="med"/>
            </a:ln>
          </p:spPr>
          <p:txBody>
            <a:bodyPr/>
            <a:lstStyle/>
            <a:p>
              <a:endParaRPr lang="tr-TR"/>
            </a:p>
          </p:txBody>
        </p:sp>
        <p:sp>
          <p:nvSpPr>
            <p:cNvPr id="28700" name="Line 38"/>
            <p:cNvSpPr>
              <a:spLocks noChangeShapeType="1"/>
            </p:cNvSpPr>
            <p:nvPr/>
          </p:nvSpPr>
          <p:spPr bwMode="auto">
            <a:xfrm>
              <a:off x="6600" y="3525"/>
              <a:ext cx="1245" cy="330"/>
            </a:xfrm>
            <a:prstGeom prst="line">
              <a:avLst/>
            </a:prstGeom>
            <a:noFill/>
            <a:ln w="9525">
              <a:solidFill>
                <a:srgbClr val="000000"/>
              </a:solidFill>
              <a:round/>
              <a:headEnd/>
              <a:tailEnd type="oval" w="med" len="med"/>
            </a:ln>
          </p:spPr>
          <p:txBody>
            <a:bodyPr/>
            <a:lstStyle/>
            <a:p>
              <a:endParaRPr lang="tr-TR"/>
            </a:p>
          </p:txBody>
        </p:sp>
        <p:sp>
          <p:nvSpPr>
            <p:cNvPr id="28701" name="Line 39"/>
            <p:cNvSpPr>
              <a:spLocks noChangeShapeType="1"/>
            </p:cNvSpPr>
            <p:nvPr/>
          </p:nvSpPr>
          <p:spPr bwMode="auto">
            <a:xfrm flipV="1">
              <a:off x="6645" y="2655"/>
              <a:ext cx="1155" cy="1275"/>
            </a:xfrm>
            <a:prstGeom prst="line">
              <a:avLst/>
            </a:prstGeom>
            <a:noFill/>
            <a:ln w="9525">
              <a:solidFill>
                <a:srgbClr val="000000"/>
              </a:solidFill>
              <a:round/>
              <a:headEnd/>
              <a:tailEnd/>
            </a:ln>
          </p:spPr>
          <p:txBody>
            <a:bodyPr/>
            <a:lstStyle/>
            <a:p>
              <a:endParaRPr lang="tr-TR"/>
            </a:p>
          </p:txBody>
        </p:sp>
        <p:sp>
          <p:nvSpPr>
            <p:cNvPr id="28702" name="Line 40"/>
            <p:cNvSpPr>
              <a:spLocks noChangeShapeType="1"/>
            </p:cNvSpPr>
            <p:nvPr/>
          </p:nvSpPr>
          <p:spPr bwMode="auto">
            <a:xfrm>
              <a:off x="6645" y="3945"/>
              <a:ext cx="1215" cy="240"/>
            </a:xfrm>
            <a:prstGeom prst="line">
              <a:avLst/>
            </a:prstGeom>
            <a:noFill/>
            <a:ln w="9525">
              <a:solidFill>
                <a:srgbClr val="000000"/>
              </a:solidFill>
              <a:round/>
              <a:headEnd type="oval" w="med" len="med"/>
              <a:tailEnd type="oval" w="med" len="med"/>
            </a:ln>
          </p:spPr>
          <p:txBody>
            <a:bodyPr/>
            <a:lstStyle/>
            <a:p>
              <a:endParaRPr lang="tr-TR"/>
            </a:p>
          </p:txBody>
        </p:sp>
        <p:sp>
          <p:nvSpPr>
            <p:cNvPr id="28703" name="Line 41"/>
            <p:cNvSpPr>
              <a:spLocks noChangeShapeType="1"/>
            </p:cNvSpPr>
            <p:nvPr/>
          </p:nvSpPr>
          <p:spPr bwMode="auto">
            <a:xfrm flipV="1">
              <a:off x="6645" y="2130"/>
              <a:ext cx="1110" cy="2115"/>
            </a:xfrm>
            <a:prstGeom prst="line">
              <a:avLst/>
            </a:prstGeom>
            <a:noFill/>
            <a:ln w="9525">
              <a:solidFill>
                <a:srgbClr val="000000"/>
              </a:solidFill>
              <a:round/>
              <a:headEnd/>
              <a:tailEnd/>
            </a:ln>
          </p:spPr>
          <p:txBody>
            <a:bodyPr/>
            <a:lstStyle/>
            <a:p>
              <a:endParaRPr lang="tr-TR"/>
            </a:p>
          </p:txBody>
        </p:sp>
        <p:sp>
          <p:nvSpPr>
            <p:cNvPr id="28704" name="Line 42"/>
            <p:cNvSpPr>
              <a:spLocks noChangeShapeType="1"/>
            </p:cNvSpPr>
            <p:nvPr/>
          </p:nvSpPr>
          <p:spPr bwMode="auto">
            <a:xfrm flipV="1">
              <a:off x="6645" y="3855"/>
              <a:ext cx="1200" cy="390"/>
            </a:xfrm>
            <a:prstGeom prst="line">
              <a:avLst/>
            </a:prstGeom>
            <a:noFill/>
            <a:ln w="9525">
              <a:solidFill>
                <a:srgbClr val="000000"/>
              </a:solidFill>
              <a:round/>
              <a:headEnd/>
              <a:tailEnd/>
            </a:ln>
          </p:spPr>
          <p:txBody>
            <a:bodyPr/>
            <a:lstStyle/>
            <a:p>
              <a:endParaRPr lang="tr-TR"/>
            </a:p>
          </p:txBody>
        </p:sp>
        <p:sp>
          <p:nvSpPr>
            <p:cNvPr id="28705" name="Line 43"/>
            <p:cNvSpPr>
              <a:spLocks noChangeShapeType="1"/>
            </p:cNvSpPr>
            <p:nvPr/>
          </p:nvSpPr>
          <p:spPr bwMode="auto">
            <a:xfrm flipV="1">
              <a:off x="6660" y="4200"/>
              <a:ext cx="1230" cy="60"/>
            </a:xfrm>
            <a:prstGeom prst="line">
              <a:avLst/>
            </a:prstGeom>
            <a:noFill/>
            <a:ln w="9525">
              <a:solidFill>
                <a:srgbClr val="000000"/>
              </a:solidFill>
              <a:round/>
              <a:headEnd type="oval" w="med" len="med"/>
              <a:tailEnd type="oval" w="med" len="med"/>
            </a:ln>
          </p:spPr>
          <p:txBody>
            <a:bodyPr/>
            <a:lstStyle/>
            <a:p>
              <a:endParaRPr lang="tr-TR"/>
            </a:p>
          </p:txBody>
        </p:sp>
      </p:grpSp>
      <p:sp>
        <p:nvSpPr>
          <p:cNvPr id="67628" name="Rectangle 44"/>
          <p:cNvSpPr>
            <a:spLocks noChangeArrowheads="1"/>
          </p:cNvSpPr>
          <p:nvPr/>
        </p:nvSpPr>
        <p:spPr bwMode="auto">
          <a:xfrm>
            <a:off x="1476375" y="3789363"/>
            <a:ext cx="5256213" cy="1793875"/>
          </a:xfrm>
          <a:prstGeom prst="rect">
            <a:avLst/>
          </a:prstGeom>
          <a:noFill/>
          <a:ln w="9525">
            <a:noFill/>
            <a:miter lim="800000"/>
            <a:headEnd/>
            <a:tailEnd/>
          </a:ln>
        </p:spPr>
        <p:txBody>
          <a:bodyPr anchor="ctr">
            <a:spAutoFit/>
          </a:bodyPr>
          <a:lstStyle/>
          <a:p>
            <a:endParaRPr lang="tr-TR" sz="1400">
              <a:latin typeface="Comic Sans MS" pitchFamily="66" charset="0"/>
              <a:cs typeface="Times New Roman" pitchFamily="18" charset="0"/>
            </a:endParaRPr>
          </a:p>
          <a:p>
            <a:pPr eaLnBrk="0" hangingPunct="0"/>
            <a:r>
              <a:rPr lang="tr-TR" sz="1400">
                <a:latin typeface="Comic Sans MS" pitchFamily="66" charset="0"/>
                <a:cs typeface="Times New Roman" pitchFamily="18" charset="0"/>
              </a:rPr>
              <a:t>Libya	:  P2 , P3 , P6			 </a:t>
            </a:r>
            <a:endParaRPr lang="tr-TR" sz="1400">
              <a:latin typeface="Comic Sans MS" pitchFamily="66" charset="0"/>
            </a:endParaRPr>
          </a:p>
          <a:p>
            <a:pPr eaLnBrk="0" hangingPunct="0"/>
            <a:r>
              <a:rPr lang="tr-TR" sz="1400">
                <a:latin typeface="Comic Sans MS" pitchFamily="66" charset="0"/>
                <a:cs typeface="Times New Roman" pitchFamily="18" charset="0"/>
              </a:rPr>
              <a:t>Suriye	:  P1 , P2 , P4 , P5		 </a:t>
            </a:r>
            <a:endParaRPr lang="tr-TR" sz="1400">
              <a:latin typeface="Comic Sans MS" pitchFamily="66" charset="0"/>
            </a:endParaRPr>
          </a:p>
          <a:p>
            <a:pPr eaLnBrk="0" hangingPunct="0"/>
            <a:r>
              <a:rPr lang="tr-TR" sz="1400">
                <a:latin typeface="Comic Sans MS" pitchFamily="66" charset="0"/>
                <a:cs typeface="Times New Roman" pitchFamily="18" charset="0"/>
              </a:rPr>
              <a:t>Brezilya	:  P2 , P4 , P5			</a:t>
            </a:r>
            <a:endParaRPr lang="tr-TR" sz="1400">
              <a:latin typeface="Comic Sans MS" pitchFamily="66" charset="0"/>
            </a:endParaRPr>
          </a:p>
          <a:p>
            <a:pPr eaLnBrk="0" hangingPunct="0"/>
            <a:r>
              <a:rPr lang="tr-TR" sz="1400">
                <a:latin typeface="Comic Sans MS" pitchFamily="66" charset="0"/>
                <a:cs typeface="Times New Roman" pitchFamily="18" charset="0"/>
              </a:rPr>
              <a:t>Fransa	:  P1 , P4 , P6 , P7			</a:t>
            </a:r>
            <a:endParaRPr lang="tr-TR" sz="1400">
              <a:latin typeface="Comic Sans MS" pitchFamily="66" charset="0"/>
            </a:endParaRPr>
          </a:p>
          <a:p>
            <a:pPr eaLnBrk="0" hangingPunct="0"/>
            <a:r>
              <a:rPr lang="tr-TR" sz="1400">
                <a:latin typeface="Comic Sans MS" pitchFamily="66" charset="0"/>
                <a:cs typeface="Times New Roman" pitchFamily="18" charset="0"/>
              </a:rPr>
              <a:t>Peru	:  P3 , P5 , P6			</a:t>
            </a:r>
            <a:endParaRPr lang="tr-TR" sz="1400">
              <a:latin typeface="Comic Sans MS" pitchFamily="66" charset="0"/>
            </a:endParaRPr>
          </a:p>
          <a:p>
            <a:pPr eaLnBrk="0" hangingPunct="0"/>
            <a:r>
              <a:rPr lang="tr-TR" sz="1400">
                <a:latin typeface="Comic Sans MS" pitchFamily="66" charset="0"/>
                <a:cs typeface="Times New Roman" pitchFamily="18" charset="0"/>
              </a:rPr>
              <a:t>Macaristan:  P3 , P7			</a:t>
            </a:r>
          </a:p>
          <a:p>
            <a:pPr eaLnBrk="0" hangingPunct="0"/>
            <a:r>
              <a:rPr lang="tr-TR" sz="1400">
                <a:latin typeface="Comic Sans MS" pitchFamily="66" charset="0"/>
                <a:cs typeface="Times New Roman" pitchFamily="18" charset="0"/>
              </a:rPr>
              <a:t>Danimarka	:  P2 , P6 , P7	</a:t>
            </a:r>
            <a:r>
              <a:rPr lang="tr-TR" sz="1400">
                <a:latin typeface="Comic Sans MS" pitchFamily="66" charset="0"/>
              </a:rPr>
              <a:t> </a:t>
            </a:r>
          </a:p>
        </p:txBody>
      </p:sp>
      <p:sp>
        <p:nvSpPr>
          <p:cNvPr id="67629" name="Rectangle 45"/>
          <p:cNvSpPr>
            <a:spLocks noChangeArrowheads="1"/>
          </p:cNvSpPr>
          <p:nvPr/>
        </p:nvSpPr>
        <p:spPr bwMode="auto">
          <a:xfrm>
            <a:off x="5915025" y="3446463"/>
            <a:ext cx="3121025" cy="2781300"/>
          </a:xfrm>
          <a:prstGeom prst="rect">
            <a:avLst/>
          </a:prstGeom>
          <a:noFill/>
          <a:ln w="9525">
            <a:noFill/>
            <a:miter lim="800000"/>
            <a:headEnd/>
            <a:tailEnd/>
          </a:ln>
        </p:spPr>
        <p:txBody>
          <a:bodyPr anchor="ctr">
            <a:spAutoFit/>
          </a:bodyPr>
          <a:lstStyle/>
          <a:p>
            <a:pPr algn="just"/>
            <a:r>
              <a:rPr lang="tr-TR" sz="1600">
                <a:latin typeface="Comic Sans MS" pitchFamily="66" charset="0"/>
              </a:rPr>
              <a:t>Bu listeye göre görevlendirme mümkünse tüm pilotların isteklerine göre yapılacak, değilse mümkün olduğunca çok eşleme yapılacaktır. Bu problem bir optimizasyon problemi olarak düşünülebilir. Uçuşlarla pilotlar, pilotların isteğine göre mümkün olduğunca fazla çakışma olacak şekilde eşlenecektir. </a:t>
            </a:r>
          </a:p>
        </p:txBody>
      </p:sp>
      <p:sp>
        <p:nvSpPr>
          <p:cNvPr id="28679"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868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6E67DBF-B3B3-44C8-B6AE-D4D05E455F88}" type="slidenum">
              <a:rPr lang="tr-TR" sz="1400"/>
              <a:pPr algn="ctr" eaLnBrk="0" hangingPunct="0"/>
              <a:t>10</a:t>
            </a:fld>
            <a:r>
              <a:rPr lang="tr-TR" sz="1400"/>
              <a:t>.</a:t>
            </a:r>
          </a:p>
          <a:p>
            <a:pPr algn="ctr" eaLnBrk="0" hangingPunct="0"/>
            <a:r>
              <a:rPr lang="tr-TR" sz="1400"/>
              <a:t>Sayfa</a:t>
            </a:r>
          </a:p>
        </p:txBody>
      </p:sp>
      <p:sp>
        <p:nvSpPr>
          <p:cNvPr id="2868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628"/>
                                        </p:tgtEl>
                                        <p:attrNameLst>
                                          <p:attrName>style.visibility</p:attrName>
                                        </p:attrNameLst>
                                      </p:cBhvr>
                                      <p:to>
                                        <p:strVal val="visible"/>
                                      </p:to>
                                    </p:set>
                                    <p:animEffect transition="in" filter="checkerboard(across)">
                                      <p:cBhvr>
                                        <p:cTn id="7" dur="500"/>
                                        <p:tgtEl>
                                          <p:spTgt spid="67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checkerboard(across)">
                                      <p:cBhvr>
                                        <p:cTn id="12" dur="500"/>
                                        <p:tgtEl>
                                          <p:spTgt spid="675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7629"/>
                                        </p:tgtEl>
                                        <p:attrNameLst>
                                          <p:attrName>style.visibility</p:attrName>
                                        </p:attrNameLst>
                                      </p:cBhvr>
                                      <p:to>
                                        <p:strVal val="visible"/>
                                      </p:to>
                                    </p:set>
                                    <p:animEffect transition="in" filter="checkerboard(across)">
                                      <p:cBhvr>
                                        <p:cTn id="17" dur="500"/>
                                        <p:tgtEl>
                                          <p:spTgt spid="67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28" grpId="0"/>
      <p:bldP spid="676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79388" y="76200"/>
            <a:ext cx="8726487" cy="1066800"/>
          </a:xfrm>
        </p:spPr>
        <p:txBody>
          <a:bodyPr/>
          <a:lstStyle/>
          <a:p>
            <a:pPr algn="ctr" eaLnBrk="1" hangingPunct="1"/>
            <a:r>
              <a:rPr lang="tr-TR" sz="3200" dirty="0">
                <a:latin typeface="Comic Sans MS" pitchFamily="66" charset="0"/>
              </a:rPr>
              <a:t>Problem Çözümünde Optimizasyon </a:t>
            </a:r>
            <a:endParaRPr lang="tr-TR" sz="2000" b="1" dirty="0" smtClean="0">
              <a:latin typeface="Comic Sans MS" pitchFamily="66" charset="0"/>
            </a:endParaRPr>
          </a:p>
        </p:txBody>
      </p:sp>
      <p:sp>
        <p:nvSpPr>
          <p:cNvPr id="68611" name="Rectangle 3"/>
          <p:cNvSpPr>
            <a:spLocks noGrp="1" noChangeArrowheads="1"/>
          </p:cNvSpPr>
          <p:nvPr>
            <p:ph type="body" idx="1"/>
          </p:nvPr>
        </p:nvSpPr>
        <p:spPr>
          <a:xfrm>
            <a:off x="971550" y="1295400"/>
            <a:ext cx="7943850" cy="1628775"/>
          </a:xfrm>
        </p:spPr>
        <p:txBody>
          <a:bodyPr/>
          <a:lstStyle/>
          <a:p>
            <a:pPr marL="609600" indent="-609600" algn="just" eaLnBrk="1" hangingPunct="1">
              <a:buFont typeface="Wingdings" pitchFamily="2" charset="2"/>
              <a:buNone/>
            </a:pPr>
            <a:r>
              <a:rPr lang="tr-TR" sz="2000" smtClean="0">
                <a:latin typeface="Comic Sans MS" pitchFamily="66" charset="0"/>
              </a:rPr>
              <a:t>		Eşleme işlemine doğrudan başladığımızı d</a:t>
            </a:r>
            <a:r>
              <a:rPr lang="tr-TR" sz="2000" smtClean="0"/>
              <a:t>ü</a:t>
            </a:r>
            <a:r>
              <a:rPr lang="tr-TR" sz="2000" smtClean="0">
                <a:latin typeface="Comic Sans MS" pitchFamily="66" charset="0"/>
              </a:rPr>
              <a:t>ş</a:t>
            </a:r>
            <a:r>
              <a:rPr lang="tr-TR" sz="2000" smtClean="0"/>
              <a:t>ü</a:t>
            </a:r>
            <a:r>
              <a:rPr lang="tr-TR" sz="2000" smtClean="0">
                <a:latin typeface="Comic Sans MS" pitchFamily="66" charset="0"/>
              </a:rPr>
              <a:t>nelim. Her u</a:t>
            </a:r>
            <a:r>
              <a:rPr lang="tr-TR" sz="2000" smtClean="0"/>
              <a:t>ç</a:t>
            </a:r>
            <a:r>
              <a:rPr lang="tr-TR" sz="2000" smtClean="0">
                <a:latin typeface="Comic Sans MS" pitchFamily="66" charset="0"/>
              </a:rPr>
              <a:t>uşa bir pilotu eşlemek i</a:t>
            </a:r>
            <a:r>
              <a:rPr lang="tr-TR" sz="2000" smtClean="0"/>
              <a:t>ç</a:t>
            </a:r>
            <a:r>
              <a:rPr lang="tr-TR" sz="2000" smtClean="0">
                <a:latin typeface="Comic Sans MS" pitchFamily="66" charset="0"/>
              </a:rPr>
              <a:t>in olası t</a:t>
            </a:r>
            <a:r>
              <a:rPr lang="tr-TR" sz="2000" smtClean="0"/>
              <a:t>ü</a:t>
            </a:r>
            <a:r>
              <a:rPr lang="tr-TR" sz="2000" smtClean="0">
                <a:latin typeface="Comic Sans MS" pitchFamily="66" charset="0"/>
              </a:rPr>
              <a:t>m yolları listeleyebiliriz ve olası her yol i</a:t>
            </a:r>
            <a:r>
              <a:rPr lang="tr-TR" sz="2000" smtClean="0"/>
              <a:t>ç</a:t>
            </a:r>
            <a:r>
              <a:rPr lang="tr-TR" sz="2000" smtClean="0">
                <a:latin typeface="Comic Sans MS" pitchFamily="66" charset="0"/>
              </a:rPr>
              <a:t>in ka</a:t>
            </a:r>
            <a:r>
              <a:rPr lang="tr-TR" sz="2000" smtClean="0"/>
              <a:t>ç</a:t>
            </a:r>
            <a:r>
              <a:rPr lang="tr-TR" sz="2000" smtClean="0">
                <a:latin typeface="Comic Sans MS" pitchFamily="66" charset="0"/>
              </a:rPr>
              <a:t> tane g</a:t>
            </a:r>
            <a:r>
              <a:rPr lang="tr-TR" sz="2000" smtClean="0"/>
              <a:t>ö</a:t>
            </a:r>
            <a:r>
              <a:rPr lang="tr-TR" sz="2000" smtClean="0">
                <a:latin typeface="Comic Sans MS" pitchFamily="66" charset="0"/>
              </a:rPr>
              <a:t>revlendirmenin pilotların isteğine uyduğunu sayabiliriz. </a:t>
            </a:r>
            <a:r>
              <a:rPr lang="tr-TR" sz="2000" smtClean="0"/>
              <a:t>Ö</a:t>
            </a:r>
            <a:r>
              <a:rPr lang="tr-TR" sz="2000" smtClean="0">
                <a:latin typeface="Comic Sans MS" pitchFamily="66" charset="0"/>
              </a:rPr>
              <a:t>rnek olarak bir alanı eşlemeyi ele alalım.</a:t>
            </a:r>
          </a:p>
        </p:txBody>
      </p:sp>
      <p:sp>
        <p:nvSpPr>
          <p:cNvPr id="68612" name="Rectangle 4"/>
          <p:cNvSpPr>
            <a:spLocks noChangeArrowheads="1"/>
          </p:cNvSpPr>
          <p:nvPr/>
        </p:nvSpPr>
        <p:spPr bwMode="auto">
          <a:xfrm>
            <a:off x="2797175" y="2833688"/>
            <a:ext cx="2927350" cy="1747837"/>
          </a:xfrm>
          <a:prstGeom prst="rect">
            <a:avLst/>
          </a:prstGeom>
          <a:noFill/>
          <a:ln w="9525">
            <a:noFill/>
            <a:miter lim="800000"/>
            <a:headEnd/>
            <a:tailEnd/>
          </a:ln>
        </p:spPr>
        <p:txBody>
          <a:bodyPr wrap="none" bIns="0" anchor="ctr">
            <a:spAutoFit/>
          </a:bodyPr>
          <a:lstStyle/>
          <a:p>
            <a:r>
              <a:rPr lang="tr-TR" sz="1400">
                <a:latin typeface="Comic Sans MS" pitchFamily="66" charset="0"/>
              </a:rPr>
              <a:t>		</a:t>
            </a:r>
            <a:r>
              <a:rPr lang="tr-TR" sz="1400" u="sng">
                <a:latin typeface="Comic Sans MS" pitchFamily="66" charset="0"/>
              </a:rPr>
              <a:t>İstek</a:t>
            </a:r>
            <a:endParaRPr lang="tr-TR" sz="1400">
              <a:latin typeface="Comic Sans MS" pitchFamily="66" charset="0"/>
            </a:endParaRPr>
          </a:p>
          <a:p>
            <a:r>
              <a:rPr lang="tr-TR" sz="1400">
                <a:latin typeface="Comic Sans MS" pitchFamily="66" charset="0"/>
              </a:rPr>
              <a:t>L	P1	Hayır	</a:t>
            </a:r>
          </a:p>
          <a:p>
            <a:r>
              <a:rPr lang="tr-TR" sz="1400">
                <a:latin typeface="Comic Sans MS" pitchFamily="66" charset="0"/>
              </a:rPr>
              <a:t>S	P2	Evet</a:t>
            </a:r>
          </a:p>
          <a:p>
            <a:r>
              <a:rPr lang="tr-TR" sz="1400">
                <a:latin typeface="Comic Sans MS" pitchFamily="66" charset="0"/>
              </a:rPr>
              <a:t>B	P3	Hayır</a:t>
            </a:r>
          </a:p>
          <a:p>
            <a:r>
              <a:rPr lang="tr-TR" sz="1400">
                <a:latin typeface="Comic Sans MS" pitchFamily="66" charset="0"/>
              </a:rPr>
              <a:t>F	P4	Evet</a:t>
            </a:r>
          </a:p>
          <a:p>
            <a:r>
              <a:rPr lang="tr-TR" sz="1400">
                <a:latin typeface="Comic Sans MS" pitchFamily="66" charset="0"/>
              </a:rPr>
              <a:t>P	P5	Evet</a:t>
            </a:r>
          </a:p>
          <a:p>
            <a:r>
              <a:rPr lang="tr-TR" sz="1400">
                <a:latin typeface="Comic Sans MS" pitchFamily="66" charset="0"/>
              </a:rPr>
              <a:t>M	P6	Hayır</a:t>
            </a:r>
          </a:p>
          <a:p>
            <a:r>
              <a:rPr lang="tr-TR" sz="1400">
                <a:latin typeface="Comic Sans MS" pitchFamily="66" charset="0"/>
              </a:rPr>
              <a:t>D	P7	Evet </a:t>
            </a:r>
          </a:p>
        </p:txBody>
      </p:sp>
      <p:sp>
        <p:nvSpPr>
          <p:cNvPr id="68613" name="Rectangle 5"/>
          <p:cNvSpPr>
            <a:spLocks noChangeArrowheads="1"/>
          </p:cNvSpPr>
          <p:nvPr/>
        </p:nvSpPr>
        <p:spPr bwMode="auto">
          <a:xfrm>
            <a:off x="1619250" y="4549775"/>
            <a:ext cx="7345363" cy="2047875"/>
          </a:xfrm>
          <a:prstGeom prst="rect">
            <a:avLst/>
          </a:prstGeom>
          <a:noFill/>
          <a:ln w="9525">
            <a:noFill/>
            <a:miter lim="800000"/>
            <a:headEnd/>
            <a:tailEnd/>
          </a:ln>
        </p:spPr>
        <p:txBody>
          <a:bodyPr anchor="ctr">
            <a:spAutoFit/>
          </a:bodyPr>
          <a:lstStyle/>
          <a:p>
            <a:pPr algn="just"/>
            <a:r>
              <a:rPr lang="tr-TR" sz="1600">
                <a:latin typeface="Comic Sans MS" pitchFamily="66" charset="0"/>
              </a:rPr>
              <a:t>Bu eşlemede 4 pilot istediği yere uçabilmektedir. Başka bir eşleme çok daha iyi bir sonuç verebilecektir. Eğer uçuş listesini aynı sırada sabit tutarsak, alanı eşlemede yapılan iş , pilotların sıralamasını değiştirmektir. Örneğin  P2, P2 , P3 , P4, P5 , P6 , P7 bir başka eşleme olacaktır. Bu problemi çözmek için ortaya çıkan sorular şunlar :</a:t>
            </a:r>
          </a:p>
          <a:p>
            <a:pPr algn="just"/>
            <a:endParaRPr lang="tr-TR" sz="1600">
              <a:latin typeface="Comic Sans MS" pitchFamily="66" charset="0"/>
            </a:endParaRPr>
          </a:p>
          <a:p>
            <a:pPr algn="just"/>
            <a:r>
              <a:rPr lang="tr-TR" sz="1600">
                <a:latin typeface="Comic Sans MS" pitchFamily="66" charset="0"/>
              </a:rPr>
              <a:t>1) Olası sıralama sayısı kaç tanedir ?</a:t>
            </a:r>
          </a:p>
          <a:p>
            <a:pPr algn="just"/>
            <a:r>
              <a:rPr lang="tr-TR" sz="1600">
                <a:latin typeface="Comic Sans MS" pitchFamily="66" charset="0"/>
              </a:rPr>
              <a:t>2) Tüm olası sıralamayı herhangi birini unutmadan nasıl  üretebiliriz?</a:t>
            </a:r>
          </a:p>
        </p:txBody>
      </p:sp>
      <p:sp>
        <p:nvSpPr>
          <p:cNvPr id="2970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970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09127965-C8A8-4140-BB48-1BC703A33652}" type="slidenum">
              <a:rPr lang="tr-TR" sz="1400"/>
              <a:pPr algn="ctr" eaLnBrk="0" hangingPunct="0"/>
              <a:t>11</a:t>
            </a:fld>
            <a:r>
              <a:rPr lang="tr-TR" sz="1400"/>
              <a:t>.</a:t>
            </a:r>
          </a:p>
          <a:p>
            <a:pPr algn="ctr" eaLnBrk="0" hangingPunct="0"/>
            <a:r>
              <a:rPr lang="tr-TR" sz="1400"/>
              <a:t>Sayfa</a:t>
            </a:r>
          </a:p>
        </p:txBody>
      </p:sp>
      <p:sp>
        <p:nvSpPr>
          <p:cNvPr id="2970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checkerboard(across)">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checkerboard(across)">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checkerboard(across)">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2800" dirty="0" smtClean="0">
                <a:latin typeface="Comic Sans MS" pitchFamily="66" charset="0"/>
              </a:rPr>
              <a:t>Sırt Çantası Problemi</a:t>
            </a:r>
            <a:endParaRPr lang="tr-TR" sz="2800" dirty="0">
              <a:latin typeface="Comic Sans MS" pitchFamily="66" charset="0"/>
            </a:endParaRPr>
          </a:p>
        </p:txBody>
      </p:sp>
      <p:sp>
        <p:nvSpPr>
          <p:cNvPr id="4" name="Veri Yer Tutucusu 3"/>
          <p:cNvSpPr>
            <a:spLocks noGrp="1"/>
          </p:cNvSpPr>
          <p:nvPr>
            <p:ph type="dt" sz="half" idx="10"/>
          </p:nvPr>
        </p:nvSpPr>
        <p:spPr/>
        <p:txBody>
          <a:bodyPr/>
          <a:lstStyle/>
          <a:p>
            <a:pPr>
              <a:defRPr/>
            </a:pPr>
            <a:r>
              <a:rPr lang="tr-TR" smtClean="0"/>
              <a:t>1.  Hafta</a:t>
            </a:r>
            <a:endParaRPr lang="tr-TR"/>
          </a:p>
        </p:txBody>
      </p:sp>
      <p:sp>
        <p:nvSpPr>
          <p:cNvPr id="5" name="Altbilgi Yer Tutucusu 4"/>
          <p:cNvSpPr>
            <a:spLocks noGrp="1"/>
          </p:cNvSpPr>
          <p:nvPr>
            <p:ph type="ftr" sz="quarter" idx="11"/>
          </p:nvPr>
        </p:nvSpPr>
        <p:spPr/>
        <p:txBody>
          <a:bodyPr/>
          <a:lstStyle/>
          <a:p>
            <a:pPr>
              <a:defRPr/>
            </a:pPr>
            <a:r>
              <a:rPr lang="tr-TR" smtClean="0"/>
              <a:t>SAÜ YYurtaY </a:t>
            </a:r>
            <a:endParaRPr lang="tr-TR"/>
          </a:p>
        </p:txBody>
      </p:sp>
      <p:sp>
        <p:nvSpPr>
          <p:cNvPr id="6" name="Slayt Numarası Yer Tutucusu 5"/>
          <p:cNvSpPr>
            <a:spLocks noGrp="1"/>
          </p:cNvSpPr>
          <p:nvPr>
            <p:ph type="sldNum" sz="quarter" idx="12"/>
          </p:nvPr>
        </p:nvSpPr>
        <p:spPr/>
        <p:txBody>
          <a:bodyPr/>
          <a:lstStyle/>
          <a:p>
            <a:pPr>
              <a:defRPr/>
            </a:pPr>
            <a:fld id="{B88123F4-F2C8-44EA-9A85-FF2B31D68B79}" type="slidenum">
              <a:rPr lang="tr-TR" smtClean="0"/>
              <a:pPr>
                <a:defRPr/>
              </a:pPr>
              <a:t>12</a:t>
            </a:fld>
            <a:endParaRPr lang="tr-TR"/>
          </a:p>
        </p:txBody>
      </p:sp>
      <p:sp>
        <p:nvSpPr>
          <p:cNvPr id="7" name="Dikdörtgen 6"/>
          <p:cNvSpPr/>
          <p:nvPr/>
        </p:nvSpPr>
        <p:spPr>
          <a:xfrm>
            <a:off x="1619672" y="1340768"/>
            <a:ext cx="7344816" cy="4893647"/>
          </a:xfrm>
          <a:prstGeom prst="rect">
            <a:avLst/>
          </a:prstGeom>
        </p:spPr>
        <p:txBody>
          <a:bodyPr wrap="square">
            <a:spAutoFit/>
          </a:bodyPr>
          <a:lstStyle/>
          <a:p>
            <a:pPr algn="just" hangingPunct="0"/>
            <a:r>
              <a:rPr lang="tr-TR" sz="1400" dirty="0">
                <a:latin typeface="Comic Sans MS" pitchFamily="66" charset="0"/>
              </a:rPr>
              <a:t>Bir uzay mekiği bir uzay istasyonuna gönderilecektir. Bilim adamlarınca tasarlanan denemeler için 1400 Kg’lık bir yükleme sınırı vardır. Araştırmacılar deneyimlerine göre başvurmuşlar ve her deney için de yanlarına almaları gereken cihazların ağırlıklarını belirlemişlerdir. Daha sonra başvurular değerlendirilmiş ve her bir deneyin önemine göre 1 den 100 e kadar puan verilmiştir. Buna göre her bir deneyin gerektirdiği cihaz ağırlıkları ve  önem puanları şöyledir</a:t>
            </a:r>
            <a:r>
              <a:rPr lang="tr-TR" sz="1600" dirty="0" smtClean="0"/>
              <a:t>;</a:t>
            </a:r>
          </a:p>
          <a:p>
            <a:pPr algn="just" hangingPunct="0"/>
            <a:endParaRPr lang="tr-TR" sz="1600" dirty="0"/>
          </a:p>
          <a:p>
            <a:r>
              <a:rPr lang="tr-TR" sz="1400" b="1" u="sng" dirty="0"/>
              <a:t>Deney  No</a:t>
            </a:r>
            <a:r>
              <a:rPr lang="tr-TR" sz="1400" b="1" dirty="0"/>
              <a:t>		</a:t>
            </a:r>
            <a:r>
              <a:rPr lang="tr-TR" sz="1400" b="1" u="sng" dirty="0"/>
              <a:t>Ağırlık (Kg)</a:t>
            </a:r>
            <a:r>
              <a:rPr lang="tr-TR" sz="1400" b="1" dirty="0"/>
              <a:t>		</a:t>
            </a:r>
            <a:r>
              <a:rPr lang="tr-TR" sz="1400" b="1" u="sng" dirty="0" smtClean="0"/>
              <a:t>Puan</a:t>
            </a:r>
          </a:p>
          <a:p>
            <a:endParaRPr lang="tr-TR" sz="1400" b="1" dirty="0"/>
          </a:p>
          <a:p>
            <a:pPr hangingPunct="0"/>
            <a:r>
              <a:rPr lang="tr-TR" sz="1400" dirty="0"/>
              <a:t> </a:t>
            </a:r>
          </a:p>
          <a:p>
            <a:pPr hangingPunct="0"/>
            <a:r>
              <a:rPr lang="tr-TR" sz="1400" dirty="0"/>
              <a:t>1			72			6</a:t>
            </a:r>
          </a:p>
          <a:p>
            <a:pPr hangingPunct="0"/>
            <a:r>
              <a:rPr lang="tr-TR" sz="1400" dirty="0"/>
              <a:t>2			528			10</a:t>
            </a:r>
          </a:p>
          <a:p>
            <a:pPr hangingPunct="0"/>
            <a:r>
              <a:rPr lang="tr-TR" sz="1400" dirty="0"/>
              <a:t>3			376			7</a:t>
            </a:r>
          </a:p>
          <a:p>
            <a:pPr hangingPunct="0"/>
            <a:r>
              <a:rPr lang="tr-TR" sz="1400" dirty="0"/>
              <a:t>4			406			9</a:t>
            </a:r>
          </a:p>
          <a:p>
            <a:pPr hangingPunct="0"/>
            <a:r>
              <a:rPr lang="tr-TR" sz="1400" dirty="0"/>
              <a:t>5			208			9</a:t>
            </a:r>
          </a:p>
          <a:p>
            <a:pPr hangingPunct="0"/>
            <a:r>
              <a:rPr lang="tr-TR" sz="1400" dirty="0"/>
              <a:t>6			14			7</a:t>
            </a:r>
          </a:p>
          <a:p>
            <a:pPr hangingPunct="0"/>
            <a:r>
              <a:rPr lang="tr-TR" sz="1400" dirty="0"/>
              <a:t>7			184			3</a:t>
            </a:r>
          </a:p>
          <a:p>
            <a:pPr hangingPunct="0"/>
            <a:r>
              <a:rPr lang="tr-TR" sz="1400" dirty="0"/>
              <a:t>8			130			9</a:t>
            </a:r>
          </a:p>
          <a:p>
            <a:pPr hangingPunct="0"/>
            <a:r>
              <a:rPr lang="tr-TR" sz="1400" dirty="0"/>
              <a:t>9			50			4</a:t>
            </a:r>
          </a:p>
          <a:p>
            <a:pPr hangingPunct="0"/>
            <a:r>
              <a:rPr lang="tr-TR" sz="1400" dirty="0"/>
              <a:t>10			340			7</a:t>
            </a:r>
          </a:p>
          <a:p>
            <a:pPr hangingPunct="0"/>
            <a:r>
              <a:rPr lang="tr-TR" sz="1400" dirty="0"/>
              <a:t>11			160			8</a:t>
            </a:r>
          </a:p>
          <a:p>
            <a:pPr hangingPunct="0"/>
            <a:r>
              <a:rPr lang="tr-TR" sz="1400" dirty="0"/>
              <a:t>12			44			5</a:t>
            </a:r>
          </a:p>
        </p:txBody>
      </p:sp>
    </p:spTree>
    <p:extLst>
      <p:ext uri="{BB962C8B-B14F-4D97-AF65-F5344CB8AC3E}">
        <p14:creationId xmlns:p14="http://schemas.microsoft.com/office/powerpoint/2010/main" val="2747801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75778" name="9 Veri Yer Tutucusu"/>
          <p:cNvSpPr>
            <a:spLocks noGrp="1"/>
          </p:cNvSpPr>
          <p:nvPr>
            <p:ph type="dt" sz="quarter" idx="10"/>
          </p:nvPr>
        </p:nvSpPr>
        <p:spPr>
          <a:xfrm>
            <a:off x="357188" y="5000625"/>
            <a:ext cx="714375" cy="642938"/>
          </a:xfrm>
          <a:noFill/>
        </p:spPr>
        <p:txBody>
          <a:bodyPr/>
          <a:lstStyle/>
          <a:p>
            <a:pPr algn="ctr"/>
            <a:r>
              <a:rPr lang="tr-TR" smtClean="0"/>
              <a:t>1.  Hafta</a:t>
            </a:r>
          </a:p>
        </p:txBody>
      </p:sp>
      <p:sp>
        <p:nvSpPr>
          <p:cNvPr id="75779"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75780" name="4 Slayt Numarası Yer Tutucusu"/>
          <p:cNvSpPr>
            <a:spLocks noGrp="1"/>
          </p:cNvSpPr>
          <p:nvPr>
            <p:ph type="sldNum" sz="quarter" idx="12"/>
          </p:nvPr>
        </p:nvSpPr>
        <p:spPr>
          <a:xfrm>
            <a:off x="357188" y="5929313"/>
            <a:ext cx="714375" cy="571500"/>
          </a:xfrm>
          <a:noFill/>
        </p:spPr>
        <p:txBody>
          <a:bodyPr/>
          <a:lstStyle/>
          <a:p>
            <a:pPr algn="ctr"/>
            <a:fld id="{ABF519E1-4515-4FFB-AF30-92BBEEF8B7B6}" type="slidenum">
              <a:rPr lang="tr-TR" smtClean="0"/>
              <a:pPr algn="ctr"/>
              <a:t>13</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7578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465263"/>
            <a:ext cx="7345363" cy="4772025"/>
          </a:xfrm>
          <a:prstGeom prst="rect">
            <a:avLst/>
          </a:prstGeom>
          <a:noFill/>
          <a:ln w="9525">
            <a:noFill/>
            <a:miter lim="800000"/>
            <a:headEnd/>
            <a:tailEnd/>
          </a:ln>
        </p:spPr>
        <p:txBody>
          <a:bodyPr anchor="ctr">
            <a:spAutoFit/>
          </a:bodyPr>
          <a:lstStyle/>
          <a:p>
            <a:r>
              <a:rPr lang="tr-TR" sz="1400"/>
              <a:t>“Applied Combinatorics”, Alan Tucker, John Wiley&amp;Sons Inc, 1994.</a:t>
            </a:r>
          </a:p>
          <a:p>
            <a:r>
              <a:rPr lang="tr-TR" sz="1400"/>
              <a:t>“Applications of Discrete Mathematics”, John G. Michaels, Kenneth H. Rosen, McGraw-Hill International Edition, 1991.</a:t>
            </a:r>
          </a:p>
          <a:p>
            <a:r>
              <a:rPr lang="en-US" sz="1400"/>
              <a:t> “Discrete Mathematics”, Paul F. Dierker and William L.Voxman, Harcourt Brace Jovanovich International  Edition, 1986.</a:t>
            </a:r>
            <a:endParaRPr lang="tr-TR" sz="1400"/>
          </a:p>
          <a:p>
            <a:r>
              <a:rPr lang="en-US" sz="1400"/>
              <a:t>“Discrete Mathematic and  Its Applications”, Kenneth H. Rosen, McGraw-Hill International Editions, 5th Edition, 1999.</a:t>
            </a:r>
            <a:endParaRPr lang="tr-TR" sz="1400"/>
          </a:p>
          <a:p>
            <a:r>
              <a:rPr lang="en-US" sz="1400"/>
              <a:t>“Discrete Mathematics”, Richard Johnson Baugh, Prentice Hall, </a:t>
            </a:r>
            <a:r>
              <a:rPr lang="tr-TR" sz="1400"/>
              <a:t>Fifth Edition, 2001.</a:t>
            </a:r>
          </a:p>
          <a:p>
            <a:r>
              <a:rPr lang="tr-TR" sz="1400"/>
              <a:t>“Discrete Mathematics with Graph Theory” , Edgar G. Goodaire, Michael M. Parmenter, Prentice Hall, 2nd Edition, 2001.</a:t>
            </a:r>
          </a:p>
          <a:p>
            <a:r>
              <a:rPr lang="tr-TR" sz="1400"/>
              <a:t>“Discrete Mathematics  Using a Computer”, Cordelia Hall and  John O’Donnell, Springer, 2000.</a:t>
            </a:r>
          </a:p>
          <a:p>
            <a:r>
              <a:rPr lang="tr-TR" sz="1400"/>
              <a:t>“Discrete Mathematics with Combinatorics”, James A. Anderson, Prentice Hall, 2000.</a:t>
            </a:r>
          </a:p>
          <a:p>
            <a:r>
              <a:rPr lang="tr-TR" sz="1400"/>
              <a:t>“Discrete and Combinatorial Mathematics”, Ralph P. Grimaldi, Addison-Wesley, 1998.</a:t>
            </a:r>
          </a:p>
          <a:p>
            <a:r>
              <a:rPr lang="tr-TR" sz="1400"/>
              <a:t>“Discrete Mathematics”, John A. Dossey, Albert D. Otto, Lawrence E. Spence, C. Vanden Eynden, Pearson Addison Wesley; 4th edition 2001.</a:t>
            </a:r>
          </a:p>
          <a:p>
            <a:r>
              <a:rPr lang="tr-TR" sz="1400"/>
              <a:t>“Essence of Discrete Mathematics”, Neville Dean, Prentice Hall PTR, 1st Edition, 1996.</a:t>
            </a:r>
          </a:p>
          <a:p>
            <a:r>
              <a:rPr lang="tr-TR" sz="1400"/>
              <a:t>“Mathematics:A Discrete Introduction”, Edvard R. Schneiderman, Brooks Cole; 1st edition, 2000.</a:t>
            </a:r>
          </a:p>
          <a:p>
            <a:r>
              <a:rPr lang="en-US" sz="1400"/>
              <a:t>“Mathematics for Computer Science”, A.Arnold and I.Guessarian, Prentice Hall, 1996.</a:t>
            </a:r>
            <a:endParaRPr lang="tr-TR" sz="1400"/>
          </a:p>
          <a:p>
            <a:r>
              <a:rPr lang="tr-TR" sz="1400"/>
              <a:t>“Theory and Problems of Discrete Mathematics”, Seymour Lipschuts, Marc. L. Lipson, Shaum’s Outline Series, McGraw-Hill Book Company, 1997.</a:t>
            </a:r>
          </a:p>
          <a:p>
            <a:r>
              <a:rPr lang="tr-TR" sz="1400"/>
              <a:t>“2000 Solved Problems in Discrete Mathematics”,  Seymour Lipschuts, McGraw- Hill Trade, 1991.</a:t>
            </a:r>
          </a:p>
          <a:p>
            <a:pPr eaLnBrk="0" hangingPunct="0"/>
            <a:endParaRPr lang="tr-TR" sz="14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763713" y="1484313"/>
            <a:ext cx="7056437" cy="4857750"/>
          </a:xfrm>
        </p:spPr>
        <p:txBody>
          <a:bodyPr/>
          <a:lstStyle/>
          <a:p>
            <a:pPr algn="just" eaLnBrk="1" hangingPunct="1">
              <a:lnSpc>
                <a:spcPct val="80000"/>
              </a:lnSpc>
              <a:buFont typeface="Wingdings" pitchFamily="2" charset="2"/>
              <a:buNone/>
            </a:pPr>
            <a:r>
              <a:rPr lang="tr-TR" sz="2000" dirty="0" smtClean="0">
                <a:latin typeface="Comic Sans MS" pitchFamily="66" charset="0"/>
              </a:rPr>
              <a:t>		</a:t>
            </a:r>
          </a:p>
          <a:p>
            <a:pPr algn="just" eaLnBrk="1" hangingPunct="1">
              <a:lnSpc>
                <a:spcPct val="80000"/>
              </a:lnSpc>
              <a:buFont typeface="Wingdings" pitchFamily="2" charset="2"/>
              <a:buNone/>
            </a:pPr>
            <a:r>
              <a:rPr lang="tr-TR" sz="2000" dirty="0" smtClean="0">
                <a:latin typeface="Comic Sans MS" pitchFamily="66" charset="0"/>
              </a:rPr>
              <a:t>		</a:t>
            </a:r>
            <a:r>
              <a:rPr lang="tr-TR" sz="2000" dirty="0" smtClean="0">
                <a:latin typeface="Comic Sans MS" pitchFamily="66" charset="0"/>
              </a:rPr>
              <a:t>Problemler  </a:t>
            </a:r>
            <a:r>
              <a:rPr lang="tr-TR" sz="2000" dirty="0" smtClean="0">
                <a:latin typeface="Comic Sans MS" pitchFamily="66" charset="0"/>
              </a:rPr>
              <a:t>varlık belirleme, sayma ve optimizasyon olmak </a:t>
            </a:r>
            <a:r>
              <a:rPr lang="tr-TR" sz="2000" dirty="0" smtClean="0"/>
              <a:t>ü</a:t>
            </a:r>
            <a:r>
              <a:rPr lang="tr-TR" sz="2000" dirty="0" smtClean="0">
                <a:latin typeface="Comic Sans MS" pitchFamily="66" charset="0"/>
              </a:rPr>
              <a:t>zere </a:t>
            </a:r>
            <a:r>
              <a:rPr lang="tr-TR" sz="2000" dirty="0" smtClean="0"/>
              <a:t>üç</a:t>
            </a:r>
            <a:r>
              <a:rPr lang="tr-TR" sz="2000" dirty="0" smtClean="0">
                <a:latin typeface="Comic Sans MS" pitchFamily="66" charset="0"/>
              </a:rPr>
              <a:t> ana kategoriye ayrılabilir. </a:t>
            </a:r>
          </a:p>
          <a:p>
            <a:pPr algn="just" eaLnBrk="1" hangingPunct="1">
              <a:lnSpc>
                <a:spcPct val="80000"/>
              </a:lnSpc>
              <a:buFont typeface="Wingdings" pitchFamily="2" charset="2"/>
              <a:buNone/>
            </a:pPr>
            <a:endParaRPr lang="tr-TR" sz="2000" dirty="0" smtClean="0">
              <a:latin typeface="Comic Sans MS" pitchFamily="66" charset="0"/>
            </a:endParaRPr>
          </a:p>
          <a:p>
            <a:pPr algn="just" eaLnBrk="1" hangingPunct="1">
              <a:lnSpc>
                <a:spcPct val="80000"/>
              </a:lnSpc>
              <a:buFont typeface="Wingdings" pitchFamily="2" charset="2"/>
              <a:buNone/>
            </a:pPr>
            <a:r>
              <a:rPr lang="tr-TR" sz="2000" dirty="0" smtClean="0">
                <a:latin typeface="Comic Sans MS" pitchFamily="66" charset="0"/>
              </a:rPr>
              <a:t>		Bazı durumlarda </a:t>
            </a:r>
            <a:r>
              <a:rPr lang="tr-TR" sz="2000" dirty="0" smtClean="0"/>
              <a:t>çö</a:t>
            </a:r>
            <a:r>
              <a:rPr lang="tr-TR" sz="2000" dirty="0" smtClean="0">
                <a:latin typeface="Comic Sans MS" pitchFamily="66" charset="0"/>
              </a:rPr>
              <a:t>z</a:t>
            </a:r>
            <a:r>
              <a:rPr lang="tr-TR" sz="2000" dirty="0" smtClean="0"/>
              <a:t>ü</a:t>
            </a:r>
            <a:r>
              <a:rPr lang="tr-TR" sz="2000" dirty="0" smtClean="0">
                <a:latin typeface="Comic Sans MS" pitchFamily="66" charset="0"/>
              </a:rPr>
              <a:t>m</a:t>
            </a:r>
            <a:r>
              <a:rPr lang="tr-TR" sz="2000" dirty="0" smtClean="0"/>
              <a:t>ü</a:t>
            </a:r>
            <a:r>
              <a:rPr lang="tr-TR" sz="2000" dirty="0" smtClean="0">
                <a:latin typeface="Comic Sans MS" pitchFamily="66" charset="0"/>
              </a:rPr>
              <a:t>n var olup almadığı a</a:t>
            </a:r>
            <a:r>
              <a:rPr lang="tr-TR" sz="2000" dirty="0" smtClean="0"/>
              <a:t>ç</a:t>
            </a:r>
            <a:r>
              <a:rPr lang="tr-TR" sz="2000" dirty="0" smtClean="0">
                <a:latin typeface="Comic Sans MS" pitchFamily="66" charset="0"/>
              </a:rPr>
              <a:t>ık değildir. Bu bir varlık belirleme problemidir (</a:t>
            </a:r>
            <a:r>
              <a:rPr lang="tr-TR" sz="2000" dirty="0" err="1" smtClean="0">
                <a:latin typeface="Comic Sans MS" pitchFamily="66" charset="0"/>
              </a:rPr>
              <a:t>existence</a:t>
            </a:r>
            <a:r>
              <a:rPr lang="tr-TR" sz="2000" dirty="0" smtClean="0">
                <a:latin typeface="Comic Sans MS" pitchFamily="66" charset="0"/>
              </a:rPr>
              <a:t>). </a:t>
            </a:r>
          </a:p>
          <a:p>
            <a:pPr algn="just" eaLnBrk="1" hangingPunct="1">
              <a:lnSpc>
                <a:spcPct val="80000"/>
              </a:lnSpc>
              <a:buFont typeface="Wingdings" pitchFamily="2" charset="2"/>
              <a:buNone/>
            </a:pPr>
            <a:endParaRPr lang="tr-TR" sz="2000" dirty="0" smtClean="0">
              <a:latin typeface="Comic Sans MS" pitchFamily="66" charset="0"/>
            </a:endParaRPr>
          </a:p>
          <a:p>
            <a:pPr algn="just" eaLnBrk="1" hangingPunct="1">
              <a:lnSpc>
                <a:spcPct val="80000"/>
              </a:lnSpc>
              <a:buFont typeface="Wingdings" pitchFamily="2" charset="2"/>
              <a:buNone/>
            </a:pPr>
            <a:r>
              <a:rPr lang="tr-TR" sz="2000" dirty="0" smtClean="0">
                <a:latin typeface="Comic Sans MS" pitchFamily="66" charset="0"/>
              </a:rPr>
              <a:t>		Bazı durumlarda ise </a:t>
            </a:r>
            <a:r>
              <a:rPr lang="tr-TR" sz="2000" dirty="0" smtClean="0"/>
              <a:t>çö</a:t>
            </a:r>
            <a:r>
              <a:rPr lang="tr-TR" sz="2000" dirty="0" smtClean="0">
                <a:latin typeface="Comic Sans MS" pitchFamily="66" charset="0"/>
              </a:rPr>
              <a:t>z</a:t>
            </a:r>
            <a:r>
              <a:rPr lang="tr-TR" sz="2000" dirty="0" smtClean="0"/>
              <a:t>ü</a:t>
            </a:r>
            <a:r>
              <a:rPr lang="tr-TR" sz="2000" dirty="0" smtClean="0">
                <a:latin typeface="Comic Sans MS" pitchFamily="66" charset="0"/>
              </a:rPr>
              <a:t>m</a:t>
            </a:r>
            <a:r>
              <a:rPr lang="tr-TR" sz="2000" dirty="0" smtClean="0"/>
              <a:t>ü</a:t>
            </a:r>
            <a:r>
              <a:rPr lang="tr-TR" sz="2000" dirty="0" smtClean="0">
                <a:latin typeface="Comic Sans MS" pitchFamily="66" charset="0"/>
              </a:rPr>
              <a:t>n olduğu bilinir ancak, bunların ka</a:t>
            </a:r>
            <a:r>
              <a:rPr lang="tr-TR" sz="2000" dirty="0" smtClean="0"/>
              <a:t>ç</a:t>
            </a:r>
            <a:r>
              <a:rPr lang="tr-TR" sz="2000" dirty="0" smtClean="0">
                <a:latin typeface="Comic Sans MS" pitchFamily="66" charset="0"/>
              </a:rPr>
              <a:t> tane olduğunu bilmek isteriz. Bu ise bir sayma (</a:t>
            </a:r>
            <a:r>
              <a:rPr lang="tr-TR" sz="2000" dirty="0" err="1" smtClean="0">
                <a:latin typeface="Comic Sans MS" pitchFamily="66" charset="0"/>
              </a:rPr>
              <a:t>counting</a:t>
            </a:r>
            <a:r>
              <a:rPr lang="tr-TR" sz="2000" dirty="0" smtClean="0">
                <a:latin typeface="Comic Sans MS" pitchFamily="66" charset="0"/>
              </a:rPr>
              <a:t>) problemidir. </a:t>
            </a:r>
          </a:p>
          <a:p>
            <a:pPr algn="just" eaLnBrk="1" hangingPunct="1">
              <a:lnSpc>
                <a:spcPct val="80000"/>
              </a:lnSpc>
              <a:buFont typeface="Wingdings" pitchFamily="2" charset="2"/>
              <a:buNone/>
            </a:pPr>
            <a:endParaRPr lang="tr-TR" sz="2000" dirty="0" smtClean="0">
              <a:latin typeface="Comic Sans MS" pitchFamily="66" charset="0"/>
            </a:endParaRPr>
          </a:p>
          <a:p>
            <a:pPr algn="just" eaLnBrk="1" hangingPunct="1">
              <a:lnSpc>
                <a:spcPct val="80000"/>
              </a:lnSpc>
              <a:buFont typeface="Wingdings" pitchFamily="2" charset="2"/>
              <a:buNone/>
            </a:pPr>
            <a:r>
              <a:rPr lang="tr-TR" sz="2000" dirty="0" smtClean="0">
                <a:latin typeface="Comic Sans MS" pitchFamily="66" charset="0"/>
              </a:rPr>
              <a:t>		En iyi olan </a:t>
            </a:r>
            <a:r>
              <a:rPr lang="tr-TR" sz="2000" dirty="0" smtClean="0"/>
              <a:t>çö</a:t>
            </a:r>
            <a:r>
              <a:rPr lang="tr-TR" sz="2000" dirty="0" smtClean="0">
                <a:latin typeface="Comic Sans MS" pitchFamily="66" charset="0"/>
              </a:rPr>
              <a:t>z</a:t>
            </a:r>
            <a:r>
              <a:rPr lang="tr-TR" sz="2000" dirty="0" smtClean="0"/>
              <a:t>ü</a:t>
            </a:r>
            <a:r>
              <a:rPr lang="tr-TR" sz="2000" dirty="0" smtClean="0">
                <a:latin typeface="Comic Sans MS" pitchFamily="66" charset="0"/>
              </a:rPr>
              <a:t>m</a:t>
            </a:r>
            <a:r>
              <a:rPr lang="tr-TR" sz="2000" dirty="0" smtClean="0"/>
              <a:t>ü</a:t>
            </a:r>
            <a:r>
              <a:rPr lang="tr-TR" sz="2000" dirty="0" smtClean="0">
                <a:latin typeface="Comic Sans MS" pitchFamily="66" charset="0"/>
              </a:rPr>
              <a:t>n istendiği durum ise optimizasyon problemi olarak d</a:t>
            </a:r>
            <a:r>
              <a:rPr lang="tr-TR" sz="2000" dirty="0" smtClean="0"/>
              <a:t>ü</a:t>
            </a:r>
            <a:r>
              <a:rPr lang="tr-TR" sz="2000" dirty="0" smtClean="0">
                <a:latin typeface="Comic Sans MS" pitchFamily="66" charset="0"/>
              </a:rPr>
              <a:t>ş</a:t>
            </a:r>
            <a:r>
              <a:rPr lang="tr-TR" sz="2000" dirty="0" smtClean="0"/>
              <a:t>ü</a:t>
            </a:r>
            <a:r>
              <a:rPr lang="tr-TR" sz="2000" dirty="0" smtClean="0">
                <a:latin typeface="Comic Sans MS" pitchFamily="66" charset="0"/>
              </a:rPr>
              <a:t>n</a:t>
            </a:r>
            <a:r>
              <a:rPr lang="tr-TR" sz="2000" dirty="0" smtClean="0"/>
              <a:t>ü</a:t>
            </a:r>
            <a:r>
              <a:rPr lang="tr-TR" sz="2000" dirty="0" smtClean="0">
                <a:latin typeface="Comic Sans MS" pitchFamily="66" charset="0"/>
              </a:rPr>
              <a:t>lebilir. </a:t>
            </a:r>
          </a:p>
        </p:txBody>
      </p:sp>
      <p:sp>
        <p:nvSpPr>
          <p:cNvPr id="2048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04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E22912ED-E7A3-47BE-BAD1-E1B29918929C}" type="slidenum">
              <a:rPr lang="tr-TR" sz="1400"/>
              <a:pPr algn="ctr" eaLnBrk="0" hangingPunct="0"/>
              <a:t>2</a:t>
            </a:fld>
            <a:r>
              <a:rPr lang="tr-TR" sz="1400"/>
              <a:t>.</a:t>
            </a:r>
          </a:p>
          <a:p>
            <a:pPr algn="ctr" eaLnBrk="0" hangingPunct="0"/>
            <a:r>
              <a:rPr lang="tr-TR" sz="1400"/>
              <a:t>Sayfa</a:t>
            </a:r>
          </a:p>
        </p:txBody>
      </p:sp>
      <p:sp>
        <p:nvSpPr>
          <p:cNvPr id="2048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2" name="Başlık 1"/>
          <p:cNvSpPr>
            <a:spLocks noGrp="1"/>
          </p:cNvSpPr>
          <p:nvPr>
            <p:ph type="title"/>
          </p:nvPr>
        </p:nvSpPr>
        <p:spPr/>
        <p:txBody>
          <a:bodyPr/>
          <a:lstStyle/>
          <a:p>
            <a:r>
              <a:rPr lang="tr-TR" sz="3200" dirty="0" smtClean="0">
                <a:latin typeface="Comic Sans MS" pitchFamily="66" charset="0"/>
              </a:rPr>
              <a:t>Problem Çözümünde Optimizasyon </a:t>
            </a:r>
            <a:endParaRPr lang="tr-TR" sz="32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333375"/>
            <a:ext cx="8905875" cy="809625"/>
          </a:xfrm>
        </p:spPr>
        <p:txBody>
          <a:bodyPr/>
          <a:lstStyle/>
          <a:p>
            <a:pPr algn="ctr" eaLnBrk="1" hangingPunct="1"/>
            <a:r>
              <a:rPr lang="tr-TR" sz="2400" dirty="0">
                <a:latin typeface="Comic Sans MS" pitchFamily="66" charset="0"/>
              </a:rPr>
              <a:t>Problem Çözümünde Optimizasyon </a:t>
            </a:r>
            <a:endParaRPr lang="tr-TR" sz="4000" b="1" dirty="0" smtClean="0"/>
          </a:p>
        </p:txBody>
      </p:sp>
      <p:sp>
        <p:nvSpPr>
          <p:cNvPr id="21506" name="Rectangle 3"/>
          <p:cNvSpPr>
            <a:spLocks noGrp="1" noChangeArrowheads="1"/>
          </p:cNvSpPr>
          <p:nvPr>
            <p:ph type="body" idx="1"/>
          </p:nvPr>
        </p:nvSpPr>
        <p:spPr>
          <a:xfrm>
            <a:off x="1547813" y="1557338"/>
            <a:ext cx="7138987" cy="2376487"/>
          </a:xfrm>
        </p:spPr>
        <p:txBody>
          <a:bodyPr/>
          <a:lstStyle/>
          <a:p>
            <a:pPr algn="just" eaLnBrk="1" hangingPunct="1">
              <a:buFont typeface="Wingdings" pitchFamily="2" charset="2"/>
              <a:buNone/>
            </a:pPr>
            <a:r>
              <a:rPr lang="tr-TR" sz="1800" smtClean="0">
                <a:latin typeface="Comic Sans MS" pitchFamily="66" charset="0"/>
              </a:rPr>
              <a:t>		D</a:t>
            </a:r>
            <a:r>
              <a:rPr lang="tr-TR" sz="1800" smtClean="0"/>
              <a:t>ö</a:t>
            </a:r>
            <a:r>
              <a:rPr lang="tr-TR" sz="1800" smtClean="0">
                <a:latin typeface="Comic Sans MS" pitchFamily="66" charset="0"/>
              </a:rPr>
              <a:t>rt evli </a:t>
            </a:r>
            <a:r>
              <a:rPr lang="tr-TR" sz="1800" smtClean="0"/>
              <a:t>ç</a:t>
            </a:r>
            <a:r>
              <a:rPr lang="tr-TR" sz="1800" smtClean="0">
                <a:latin typeface="Comic Sans MS" pitchFamily="66" charset="0"/>
              </a:rPr>
              <a:t>ift , her pazar akşamı iki sahada karışık ve </a:t>
            </a:r>
            <a:r>
              <a:rPr lang="tr-TR" sz="1800" smtClean="0"/>
              <a:t>ç</a:t>
            </a:r>
            <a:r>
              <a:rPr lang="tr-TR" sz="1800" smtClean="0">
                <a:latin typeface="Comic Sans MS" pitchFamily="66" charset="0"/>
              </a:rPr>
              <a:t>ift olarak tenis ma</a:t>
            </a:r>
            <a:r>
              <a:rPr lang="tr-TR" sz="1800" smtClean="0"/>
              <a:t>ç</a:t>
            </a:r>
            <a:r>
              <a:rPr lang="tr-TR" sz="1800" smtClean="0">
                <a:latin typeface="Comic Sans MS" pitchFamily="66" charset="0"/>
              </a:rPr>
              <a:t>ı yapıyorlar. İki saat oyun s</a:t>
            </a:r>
            <a:r>
              <a:rPr lang="tr-TR" sz="1800" smtClean="0"/>
              <a:t>ü</a:t>
            </a:r>
            <a:r>
              <a:rPr lang="tr-TR" sz="1800" smtClean="0">
                <a:latin typeface="Comic Sans MS" pitchFamily="66" charset="0"/>
              </a:rPr>
              <a:t>resi i</a:t>
            </a:r>
            <a:r>
              <a:rPr lang="tr-TR" sz="1800" smtClean="0"/>
              <a:t>ç</a:t>
            </a:r>
            <a:r>
              <a:rPr lang="tr-TR" sz="1800" smtClean="0">
                <a:latin typeface="Comic Sans MS" pitchFamily="66" charset="0"/>
              </a:rPr>
              <a:t>inde her yarım saatte bir eşlerini ve rakiplerini değiştiriyorlar. Her bir adamın her bir kadınla en az bir kere birlikte ve karşısında oynadığı ve her bir diğer adama karşı en az bir kez oynadığı bir fikst</a:t>
            </a:r>
            <a:r>
              <a:rPr lang="tr-TR" sz="1800" smtClean="0"/>
              <a:t>ü</a:t>
            </a:r>
            <a:r>
              <a:rPr lang="tr-TR" sz="1800" smtClean="0">
                <a:latin typeface="Comic Sans MS" pitchFamily="66" charset="0"/>
              </a:rPr>
              <a:t>r var mı ? Bu problem bir varlık belirleme problemidir.</a:t>
            </a:r>
          </a:p>
          <a:p>
            <a:pPr algn="just" eaLnBrk="1" hangingPunct="1">
              <a:buFont typeface="Wingdings" pitchFamily="2" charset="2"/>
              <a:buNone/>
            </a:pPr>
            <a:endParaRPr lang="tr-TR" sz="1800" smtClean="0">
              <a:latin typeface="Comic Sans MS" pitchFamily="66" charset="0"/>
            </a:endParaRPr>
          </a:p>
        </p:txBody>
      </p:sp>
      <p:sp>
        <p:nvSpPr>
          <p:cNvPr id="21507" name="Rectangle 4"/>
          <p:cNvSpPr>
            <a:spLocks noChangeArrowheads="1"/>
          </p:cNvSpPr>
          <p:nvPr/>
        </p:nvSpPr>
        <p:spPr bwMode="auto">
          <a:xfrm>
            <a:off x="1763713" y="4224338"/>
            <a:ext cx="7046912" cy="1190625"/>
          </a:xfrm>
          <a:prstGeom prst="rect">
            <a:avLst/>
          </a:prstGeom>
          <a:noFill/>
          <a:ln w="9525">
            <a:noFill/>
            <a:miter lim="800000"/>
            <a:headEnd/>
            <a:tailEnd/>
          </a:ln>
        </p:spPr>
        <p:txBody>
          <a:bodyPr anchor="ctr">
            <a:spAutoFit/>
          </a:bodyPr>
          <a:lstStyle/>
          <a:p>
            <a:pPr algn="just"/>
            <a:r>
              <a:rPr lang="tr-TR" sz="1800">
                <a:latin typeface="Comic Sans MS" pitchFamily="66" charset="0"/>
              </a:rPr>
              <a:t>	Altı kişilik bir yatırım kulübü her yıl başkan ve sayman pozisyonlarını dönerli olarak değiştirmek istiyorlar. Aynı insanların , aynı pozisyonlara gelmesi için kaç yıl geçmelidir ? Buradaki problem ise sayma problemi olarak düşünülebilir.</a:t>
            </a:r>
          </a:p>
        </p:txBody>
      </p:sp>
      <p:sp>
        <p:nvSpPr>
          <p:cNvPr id="60421" name="AutoShape 5"/>
          <p:cNvSpPr>
            <a:spLocks noChangeArrowheads="1"/>
          </p:cNvSpPr>
          <p:nvPr/>
        </p:nvSpPr>
        <p:spPr bwMode="auto">
          <a:xfrm>
            <a:off x="3779838" y="1484313"/>
            <a:ext cx="2663825" cy="792162"/>
          </a:xfrm>
          <a:prstGeom prst="wedgeRectCallout">
            <a:avLst>
              <a:gd name="adj1" fmla="val -43741"/>
              <a:gd name="adj2" fmla="val 157213"/>
            </a:avLst>
          </a:prstGeom>
          <a:solidFill>
            <a:schemeClr val="accent1"/>
          </a:solidFill>
          <a:ln w="9525">
            <a:solidFill>
              <a:schemeClr val="tx1"/>
            </a:solidFill>
            <a:miter lim="800000"/>
            <a:headEnd/>
            <a:tailEnd/>
          </a:ln>
        </p:spPr>
        <p:txBody>
          <a:bodyPr/>
          <a:lstStyle/>
          <a:p>
            <a:pPr algn="ctr"/>
            <a:r>
              <a:rPr lang="tr-TR">
                <a:latin typeface="Arial" charset="0"/>
              </a:rPr>
              <a:t>Varlık Belirleme Problemi</a:t>
            </a:r>
          </a:p>
        </p:txBody>
      </p:sp>
      <p:sp>
        <p:nvSpPr>
          <p:cNvPr id="60422" name="AutoShape 6"/>
          <p:cNvSpPr>
            <a:spLocks noChangeArrowheads="1"/>
          </p:cNvSpPr>
          <p:nvPr/>
        </p:nvSpPr>
        <p:spPr bwMode="auto">
          <a:xfrm>
            <a:off x="3348038" y="4437063"/>
            <a:ext cx="2663825" cy="792162"/>
          </a:xfrm>
          <a:prstGeom prst="wedgeRectCallout">
            <a:avLst>
              <a:gd name="adj1" fmla="val -76639"/>
              <a:gd name="adj2" fmla="val 48398"/>
            </a:avLst>
          </a:prstGeom>
          <a:solidFill>
            <a:schemeClr val="accent1"/>
          </a:solidFill>
          <a:ln w="9525">
            <a:solidFill>
              <a:schemeClr val="tx1"/>
            </a:solidFill>
            <a:miter lim="800000"/>
            <a:headEnd/>
            <a:tailEnd/>
          </a:ln>
        </p:spPr>
        <p:txBody>
          <a:bodyPr/>
          <a:lstStyle/>
          <a:p>
            <a:pPr algn="ctr"/>
            <a:r>
              <a:rPr lang="tr-TR">
                <a:latin typeface="Arial" charset="0"/>
              </a:rPr>
              <a:t>Sayma</a:t>
            </a:r>
          </a:p>
          <a:p>
            <a:pPr algn="ctr"/>
            <a:r>
              <a:rPr lang="tr-TR">
                <a:latin typeface="Arial" charset="0"/>
              </a:rPr>
              <a:t> Problemi</a:t>
            </a:r>
          </a:p>
        </p:txBody>
      </p:sp>
      <p:sp>
        <p:nvSpPr>
          <p:cNvPr id="2151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151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5CD47FCC-4564-4963-8E3F-7A383AE7C280}" type="slidenum">
              <a:rPr lang="tr-TR" sz="1400"/>
              <a:pPr algn="ctr" eaLnBrk="0" hangingPunct="0"/>
              <a:t>3</a:t>
            </a:fld>
            <a:r>
              <a:rPr lang="tr-TR" sz="1400"/>
              <a:t>.</a:t>
            </a:r>
          </a:p>
          <a:p>
            <a:pPr algn="ctr" eaLnBrk="0" hangingPunct="0"/>
            <a:r>
              <a:rPr lang="tr-TR" sz="1400"/>
              <a:t>Sayfa</a:t>
            </a:r>
          </a:p>
        </p:txBody>
      </p:sp>
      <p:sp>
        <p:nvSpPr>
          <p:cNvPr id="2151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amond(in)">
                                      <p:cBhvr>
                                        <p:cTn id="7" dur="2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diamond(in)">
                                      <p:cBhvr>
                                        <p:cTn id="12"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0" y="333375"/>
            <a:ext cx="8905875" cy="809625"/>
          </a:xfrm>
        </p:spPr>
        <p:txBody>
          <a:bodyPr/>
          <a:lstStyle/>
          <a:p>
            <a:pPr algn="ctr" eaLnBrk="1" hangingPunct="1"/>
            <a:r>
              <a:rPr lang="tr-TR" sz="2400" dirty="0">
                <a:latin typeface="Comic Sans MS" pitchFamily="66" charset="0"/>
              </a:rPr>
              <a:t>Problem Çözümünde Optimizasyon </a:t>
            </a:r>
            <a:endParaRPr lang="tr-TR" sz="4000" b="1" dirty="0" smtClean="0"/>
          </a:p>
        </p:txBody>
      </p:sp>
      <p:sp>
        <p:nvSpPr>
          <p:cNvPr id="22530" name="Rectangle 3"/>
          <p:cNvSpPr>
            <a:spLocks noGrp="1" noChangeArrowheads="1"/>
          </p:cNvSpPr>
          <p:nvPr>
            <p:ph type="body" sz="half" idx="1"/>
          </p:nvPr>
        </p:nvSpPr>
        <p:spPr>
          <a:xfrm>
            <a:off x="1524000" y="1295400"/>
            <a:ext cx="3759200" cy="5257800"/>
          </a:xfrm>
        </p:spPr>
        <p:txBody>
          <a:bodyPr/>
          <a:lstStyle/>
          <a:p>
            <a:pPr algn="just" eaLnBrk="1" hangingPunct="1">
              <a:lnSpc>
                <a:spcPct val="90000"/>
              </a:lnSpc>
              <a:buFont typeface="Wingdings" pitchFamily="2" charset="2"/>
              <a:buNone/>
            </a:pPr>
            <a:r>
              <a:rPr lang="tr-TR" sz="2000" smtClean="0">
                <a:latin typeface="Comic Sans MS" pitchFamily="66" charset="0"/>
              </a:rPr>
              <a:t>		Bir iş yerindeki </a:t>
            </a:r>
            <a:r>
              <a:rPr lang="tr-TR" sz="2000" smtClean="0"/>
              <a:t>üç</a:t>
            </a:r>
            <a:r>
              <a:rPr lang="tr-TR" sz="2000" smtClean="0">
                <a:latin typeface="Comic Sans MS" pitchFamily="66" charset="0"/>
              </a:rPr>
              <a:t> </a:t>
            </a:r>
            <a:r>
              <a:rPr lang="tr-TR" sz="2000" smtClean="0"/>
              <a:t>ç</a:t>
            </a:r>
            <a:r>
              <a:rPr lang="tr-TR" sz="2000" smtClean="0">
                <a:latin typeface="Comic Sans MS" pitchFamily="66" charset="0"/>
              </a:rPr>
              <a:t>alışan  Ali, Ayşe ve Ahmet sırasıyla 10 milyon, 12 milyon, 15 milyon saat </a:t>
            </a:r>
            <a:r>
              <a:rPr lang="tr-TR" sz="2000" smtClean="0"/>
              <a:t>ü</a:t>
            </a:r>
            <a:r>
              <a:rPr lang="tr-TR" sz="2000" smtClean="0">
                <a:latin typeface="Comic Sans MS" pitchFamily="66" charset="0"/>
              </a:rPr>
              <a:t>creti alıyorlar. Patronun bu insanlara vereceği 3 ayrı   iş var. Tabloda her bir insanın bu işleri ne kadar s</a:t>
            </a:r>
            <a:r>
              <a:rPr lang="tr-TR" sz="2000" smtClean="0"/>
              <a:t>ü</a:t>
            </a:r>
            <a:r>
              <a:rPr lang="tr-TR" sz="2000" smtClean="0">
                <a:latin typeface="Comic Sans MS" pitchFamily="66" charset="0"/>
              </a:rPr>
              <a:t>rede yapacağı g</a:t>
            </a:r>
            <a:r>
              <a:rPr lang="tr-TR" sz="2000" smtClean="0"/>
              <a:t>ö</a:t>
            </a:r>
            <a:r>
              <a:rPr lang="tr-TR" sz="2000" smtClean="0">
                <a:latin typeface="Comic Sans MS" pitchFamily="66" charset="0"/>
              </a:rPr>
              <a:t>sterilmiştir. Patron toplam olarak    en az </a:t>
            </a:r>
            <a:r>
              <a:rPr lang="tr-TR" sz="2000" smtClean="0"/>
              <a:t>ö</a:t>
            </a:r>
            <a:r>
              <a:rPr lang="tr-TR" sz="2000" smtClean="0">
                <a:latin typeface="Comic Sans MS" pitchFamily="66" charset="0"/>
              </a:rPr>
              <a:t>deme yapacak şekilde her birine hangi işi vermelidir? A</a:t>
            </a:r>
            <a:r>
              <a:rPr lang="tr-TR" sz="2000" smtClean="0"/>
              <a:t>ç</a:t>
            </a:r>
            <a:r>
              <a:rPr lang="tr-TR" sz="2000" smtClean="0">
                <a:latin typeface="Comic Sans MS" pitchFamily="66" charset="0"/>
              </a:rPr>
              <a:t>ık</a:t>
            </a:r>
            <a:r>
              <a:rPr lang="tr-TR" sz="2000" smtClean="0"/>
              <a:t>ç</a:t>
            </a:r>
            <a:r>
              <a:rPr lang="tr-TR" sz="2000" smtClean="0">
                <a:latin typeface="Comic Sans MS" pitchFamily="66" charset="0"/>
              </a:rPr>
              <a:t>a g</a:t>
            </a:r>
            <a:r>
              <a:rPr lang="tr-TR" sz="2000" smtClean="0"/>
              <a:t>ö</a:t>
            </a:r>
            <a:r>
              <a:rPr lang="tr-TR" sz="2000" smtClean="0">
                <a:latin typeface="Comic Sans MS" pitchFamily="66" charset="0"/>
              </a:rPr>
              <a:t>r</a:t>
            </a:r>
            <a:r>
              <a:rPr lang="tr-TR" sz="2000" smtClean="0"/>
              <a:t>ü</a:t>
            </a:r>
            <a:r>
              <a:rPr lang="tr-TR" sz="2000" smtClean="0">
                <a:latin typeface="Comic Sans MS" pitchFamily="66" charset="0"/>
              </a:rPr>
              <a:t>lmektedir ki bu bir optimizasyon problemidir.</a:t>
            </a:r>
          </a:p>
        </p:txBody>
      </p:sp>
      <p:graphicFrame>
        <p:nvGraphicFramePr>
          <p:cNvPr id="61444" name="Group 4"/>
          <p:cNvGraphicFramePr>
            <a:graphicFrameLocks noGrp="1"/>
          </p:cNvGraphicFramePr>
          <p:nvPr>
            <p:ph sz="half" idx="2"/>
          </p:nvPr>
        </p:nvGraphicFramePr>
        <p:xfrm>
          <a:off x="5607050" y="1747838"/>
          <a:ext cx="3035300" cy="2263459"/>
        </p:xfrm>
        <a:graphic>
          <a:graphicData uri="http://schemas.openxmlformats.org/drawingml/2006/table">
            <a:tbl>
              <a:tblPr/>
              <a:tblGrid>
                <a:gridCol w="754063"/>
                <a:gridCol w="762000"/>
                <a:gridCol w="758825"/>
                <a:gridCol w="760412"/>
              </a:tblGrid>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    </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Ali</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Ayşe</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Ahmet</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1</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963">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2</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8,5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7</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1" i="0" u="none" strike="noStrike" cap="none" normalizeH="0" baseline="0" smtClean="0">
                          <a:ln>
                            <a:noFill/>
                          </a:ln>
                          <a:solidFill>
                            <a:schemeClr val="tx1"/>
                          </a:solidFill>
                          <a:effectLst/>
                          <a:latin typeface="Comic Sans MS" pitchFamily="66" charset="0"/>
                          <a:cs typeface="Times New Roman" pitchFamily="18" charset="0"/>
                        </a:rPr>
                        <a:t>İş 3</a:t>
                      </a:r>
                      <a:endParaRPr kumimoji="1" lang="tr-TR" sz="1600" b="1"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6,5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rgbClr val="3C605F"/>
                        </a:buClr>
                        <a:buSzPct val="75000"/>
                        <a:buFont typeface="Wingdings" pitchFamily="2" charset="2"/>
                        <a:buNone/>
                        <a:tabLst/>
                      </a:pPr>
                      <a:r>
                        <a:rPr kumimoji="1" lang="tr-TR" sz="1600" b="0" i="0" u="none" strike="noStrike" cap="none" normalizeH="0" baseline="0" smtClean="0">
                          <a:ln>
                            <a:noFill/>
                          </a:ln>
                          <a:solidFill>
                            <a:schemeClr val="tx1"/>
                          </a:solidFill>
                          <a:effectLst/>
                          <a:latin typeface="Comic Sans MS" pitchFamily="66" charset="0"/>
                          <a:cs typeface="Times New Roman" pitchFamily="18" charset="0"/>
                        </a:rPr>
                        <a:t>5,5</a:t>
                      </a:r>
                      <a:endParaRPr kumimoji="1" lang="tr-TR" sz="1600" b="0" i="0" u="none" strike="noStrike" cap="none" normalizeH="0" baseline="0" smtClean="0">
                        <a:ln>
                          <a:noFill/>
                        </a:ln>
                        <a:solidFill>
                          <a:schemeClr val="tx1"/>
                        </a:solidFill>
                        <a:effectLst/>
                        <a:latin typeface="Comic Sans MS" pitchFamily="66"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1471" name="AutoShape 31"/>
          <p:cNvSpPr>
            <a:spLocks noChangeArrowheads="1"/>
          </p:cNvSpPr>
          <p:nvPr/>
        </p:nvSpPr>
        <p:spPr bwMode="auto">
          <a:xfrm>
            <a:off x="3779838" y="4868863"/>
            <a:ext cx="2663825" cy="792162"/>
          </a:xfrm>
          <a:prstGeom prst="wedgeRectCallout">
            <a:avLst>
              <a:gd name="adj1" fmla="val -90523"/>
              <a:gd name="adj2" fmla="val -117537"/>
            </a:avLst>
          </a:prstGeom>
          <a:solidFill>
            <a:schemeClr val="accent1"/>
          </a:solidFill>
          <a:ln w="9525">
            <a:solidFill>
              <a:schemeClr val="tx1"/>
            </a:solidFill>
            <a:miter lim="800000"/>
            <a:headEnd/>
            <a:tailEnd/>
          </a:ln>
        </p:spPr>
        <p:txBody>
          <a:bodyPr/>
          <a:lstStyle/>
          <a:p>
            <a:pPr algn="ctr"/>
            <a:r>
              <a:rPr lang="tr-TR">
                <a:latin typeface="Arial" charset="0"/>
              </a:rPr>
              <a:t>Optimizasyon</a:t>
            </a:r>
          </a:p>
          <a:p>
            <a:pPr algn="ctr"/>
            <a:r>
              <a:rPr lang="tr-TR">
                <a:latin typeface="Arial" charset="0"/>
              </a:rPr>
              <a:t> Problemi</a:t>
            </a:r>
          </a:p>
        </p:txBody>
      </p:sp>
      <p:sp>
        <p:nvSpPr>
          <p:cNvPr id="22559"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256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52FBC1A-B82E-4D08-A6E7-019A88C02814}" type="slidenum">
              <a:rPr lang="tr-TR" sz="1400"/>
              <a:pPr algn="ctr" eaLnBrk="0" hangingPunct="0"/>
              <a:t>4</a:t>
            </a:fld>
            <a:r>
              <a:rPr lang="tr-TR" sz="1400"/>
              <a:t>.</a:t>
            </a:r>
          </a:p>
          <a:p>
            <a:pPr algn="ctr" eaLnBrk="0" hangingPunct="0"/>
            <a:r>
              <a:rPr lang="tr-TR" sz="1400"/>
              <a:t>Sayfa</a:t>
            </a:r>
          </a:p>
        </p:txBody>
      </p:sp>
      <p:sp>
        <p:nvSpPr>
          <p:cNvPr id="22561"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71"/>
                                        </p:tgtEl>
                                        <p:attrNameLst>
                                          <p:attrName>style.visibility</p:attrName>
                                        </p:attrNameLst>
                                      </p:cBhvr>
                                      <p:to>
                                        <p:strVal val="visible"/>
                                      </p:to>
                                    </p:set>
                                    <p:animEffect transition="in" filter="diamond(in)">
                                      <p:cBhvr>
                                        <p:cTn id="7" dur="20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79388" y="76200"/>
            <a:ext cx="8726487" cy="1066800"/>
          </a:xfrm>
        </p:spPr>
        <p:txBody>
          <a:bodyPr/>
          <a:lstStyle/>
          <a:p>
            <a:pPr algn="ctr" eaLnBrk="1" hangingPunct="1"/>
            <a:r>
              <a:rPr lang="tr-TR" sz="2800" dirty="0">
                <a:latin typeface="Comic Sans MS" pitchFamily="66" charset="0"/>
              </a:rPr>
              <a:t>Problem Çözümünde Optimizasyon </a:t>
            </a:r>
            <a:endParaRPr lang="tr-TR" sz="1800" b="1" dirty="0" smtClean="0">
              <a:latin typeface="Comic Sans MS" pitchFamily="66" charset="0"/>
            </a:endParaRPr>
          </a:p>
        </p:txBody>
      </p:sp>
      <p:sp>
        <p:nvSpPr>
          <p:cNvPr id="23554" name="Rectangle 3"/>
          <p:cNvSpPr>
            <a:spLocks noChangeArrowheads="1"/>
          </p:cNvSpPr>
          <p:nvPr/>
        </p:nvSpPr>
        <p:spPr bwMode="auto">
          <a:xfrm>
            <a:off x="1619250" y="1420813"/>
            <a:ext cx="6996113" cy="2014537"/>
          </a:xfrm>
          <a:prstGeom prst="rect">
            <a:avLst/>
          </a:prstGeom>
          <a:noFill/>
          <a:ln w="9525">
            <a:noFill/>
            <a:miter lim="800000"/>
            <a:headEnd/>
            <a:tailEnd/>
          </a:ln>
        </p:spPr>
        <p:txBody>
          <a:bodyPr anchor="ctr">
            <a:spAutoFit/>
          </a:bodyPr>
          <a:lstStyle/>
          <a:p>
            <a:pPr algn="just"/>
            <a:r>
              <a:rPr lang="tr-TR" sz="1800">
                <a:latin typeface="Comic Sans MS" pitchFamily="66" charset="0"/>
              </a:rPr>
              <a:t>Büyük bir mağaza bayram indirimi için 8 sayfalık bir ilan göndermeyi planlıyor. Bu ilanın bayramdan en az 10 gün önce postalanması gereklidir. Ancak bir çok işin yapılması ve öncelikle de bazı kararların alınması gerekiyor. </a:t>
            </a:r>
            <a:r>
              <a:rPr lang="tr-TR" sz="1800">
                <a:latin typeface="Arial" charset="0"/>
              </a:rPr>
              <a:t>Tüm bu işlerin yapımı için zamana ihtiyac vardır. Bunun için ise sadece 30 gün olduğunu kabul edelim. Her bir işin ne kadar süre alacağını tablo olarak verirsek; </a:t>
            </a:r>
          </a:p>
        </p:txBody>
      </p:sp>
      <p:grpSp>
        <p:nvGrpSpPr>
          <p:cNvPr id="23555" name="Group 4"/>
          <p:cNvGrpSpPr>
            <a:grpSpLocks/>
          </p:cNvGrpSpPr>
          <p:nvPr/>
        </p:nvGrpSpPr>
        <p:grpSpPr bwMode="auto">
          <a:xfrm>
            <a:off x="1476375" y="3644900"/>
            <a:ext cx="4895850" cy="2832100"/>
            <a:chOff x="930" y="2296"/>
            <a:chExt cx="3084" cy="1784"/>
          </a:xfrm>
        </p:grpSpPr>
        <p:sp>
          <p:nvSpPr>
            <p:cNvPr id="23560" name="Rectangle 5"/>
            <p:cNvSpPr>
              <a:spLocks noChangeArrowheads="1"/>
            </p:cNvSpPr>
            <p:nvPr/>
          </p:nvSpPr>
          <p:spPr bwMode="auto">
            <a:xfrm>
              <a:off x="930" y="2296"/>
              <a:ext cx="2948" cy="326"/>
            </a:xfrm>
            <a:prstGeom prst="rect">
              <a:avLst/>
            </a:prstGeom>
            <a:noFill/>
            <a:ln w="9525">
              <a:noFill/>
              <a:miter lim="800000"/>
              <a:headEnd/>
              <a:tailEnd/>
            </a:ln>
          </p:spPr>
          <p:txBody>
            <a:bodyPr anchor="ctr">
              <a:spAutoFit/>
            </a:bodyPr>
            <a:lstStyle/>
            <a:p>
              <a:r>
                <a:rPr lang="tr-TR" sz="1400">
                  <a:latin typeface="Comic Sans MS" pitchFamily="66" charset="0"/>
                  <a:cs typeface="Times New Roman" pitchFamily="18" charset="0"/>
                </a:rPr>
                <a:t>İş			                Gün</a:t>
              </a:r>
              <a:endParaRPr lang="tr-TR" sz="1400">
                <a:latin typeface="Comic Sans MS" pitchFamily="66" charset="0"/>
              </a:endParaRPr>
            </a:p>
            <a:p>
              <a:pPr eaLnBrk="0" hangingPunct="0"/>
              <a:endParaRPr lang="tr-TR" sz="1400">
                <a:latin typeface="Comic Sans MS" pitchFamily="66" charset="0"/>
              </a:endParaRPr>
            </a:p>
          </p:txBody>
        </p:sp>
        <p:sp>
          <p:nvSpPr>
            <p:cNvPr id="23561" name="Line 6"/>
            <p:cNvSpPr>
              <a:spLocks noChangeShapeType="1"/>
            </p:cNvSpPr>
            <p:nvPr/>
          </p:nvSpPr>
          <p:spPr bwMode="auto">
            <a:xfrm>
              <a:off x="975" y="2523"/>
              <a:ext cx="2721" cy="0"/>
            </a:xfrm>
            <a:prstGeom prst="line">
              <a:avLst/>
            </a:prstGeom>
            <a:noFill/>
            <a:ln w="9525">
              <a:solidFill>
                <a:srgbClr val="000000"/>
              </a:solidFill>
              <a:round/>
              <a:headEnd/>
              <a:tailEnd/>
            </a:ln>
          </p:spPr>
          <p:txBody>
            <a:bodyPr/>
            <a:lstStyle/>
            <a:p>
              <a:endParaRPr lang="tr-TR"/>
            </a:p>
          </p:txBody>
        </p:sp>
        <p:sp>
          <p:nvSpPr>
            <p:cNvPr id="23562" name="Rectangle 7"/>
            <p:cNvSpPr>
              <a:spLocks noChangeArrowheads="1"/>
            </p:cNvSpPr>
            <p:nvPr/>
          </p:nvSpPr>
          <p:spPr bwMode="auto">
            <a:xfrm>
              <a:off x="930" y="2309"/>
              <a:ext cx="3084" cy="1771"/>
            </a:xfrm>
            <a:prstGeom prst="rect">
              <a:avLst/>
            </a:prstGeom>
            <a:noFill/>
            <a:ln w="9525">
              <a:noFill/>
              <a:miter lim="800000"/>
              <a:headEnd/>
              <a:tailEnd/>
            </a:ln>
          </p:spPr>
          <p:txBody>
            <a:bodyPr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(Kısım Mud.) 	   	3</a:t>
              </a:r>
              <a:endParaRPr lang="tr-TR" sz="1400">
                <a:latin typeface="Comic Sans MS" pitchFamily="66" charset="0"/>
              </a:endParaRPr>
            </a:p>
            <a:p>
              <a:pPr algn="just" eaLnBrk="0" hangingPunct="0"/>
              <a:r>
                <a:rPr lang="tr-TR" sz="1400">
                  <a:latin typeface="Comic Sans MS" pitchFamily="66" charset="0"/>
                  <a:cs typeface="Times New Roman" pitchFamily="18" charset="0"/>
                </a:rPr>
                <a:t>Mal Seçimi (Satın Alma)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için mal seçimi ve fiyat belirleme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(Resim)		              	4</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Hazırlığı (Yazı)		              	3</a:t>
              </a:r>
            </a:p>
            <a:p>
              <a:pPr algn="just" eaLnBrk="0" hangingPunct="0"/>
              <a:r>
                <a:rPr lang="tr-TR" sz="1400">
                  <a:latin typeface="Comic Sans MS" pitchFamily="66" charset="0"/>
                  <a:cs typeface="Times New Roman" pitchFamily="18" charset="0"/>
                </a:rPr>
                <a:t>İlan Tasarımı 		              	2</a:t>
              </a:r>
            </a:p>
            <a:p>
              <a:pPr algn="just" eaLnBrk="0" hangingPunct="0"/>
              <a:r>
                <a:rPr lang="tr-TR" sz="1400">
                  <a:latin typeface="Comic Sans MS" pitchFamily="66" charset="0"/>
                  <a:cs typeface="Times New Roman" pitchFamily="18" charset="0"/>
                </a:rPr>
                <a:t>Posta Listesi Hazırlama	            	3</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Basımı 		          	1</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Basımı			              	5</a:t>
              </a:r>
              <a:endParaRPr lang="tr-TR" sz="1400">
                <a:latin typeface="Comic Sans MS" pitchFamily="66" charset="0"/>
              </a:endParaRPr>
            </a:p>
            <a:p>
              <a:pPr algn="just" eaLnBrk="0" hangingPunct="0"/>
              <a:r>
                <a:rPr lang="tr-TR" sz="1400">
                  <a:latin typeface="Comic Sans MS" pitchFamily="66" charset="0"/>
                  <a:cs typeface="Times New Roman" pitchFamily="18" charset="0"/>
                </a:rPr>
                <a:t>Etiket Yapıştırma		              	2</a:t>
              </a:r>
              <a:endParaRPr lang="tr-TR" sz="1400">
                <a:latin typeface="Comic Sans MS" pitchFamily="66" charset="0"/>
              </a:endParaRPr>
            </a:p>
            <a:p>
              <a:pPr algn="just" eaLnBrk="0" hangingPunct="0"/>
              <a:r>
                <a:rPr lang="tr-TR" sz="1400">
                  <a:latin typeface="Comic Sans MS" pitchFamily="66" charset="0"/>
                  <a:cs typeface="Times New Roman" pitchFamily="18" charset="0"/>
                </a:rPr>
                <a:t>İlan Postalama		      	10</a:t>
              </a:r>
              <a:endParaRPr lang="tr-TR" sz="1400">
                <a:latin typeface="Comic Sans MS" pitchFamily="66" charset="0"/>
              </a:endParaRPr>
            </a:p>
          </p:txBody>
        </p:sp>
      </p:grpSp>
      <p:sp>
        <p:nvSpPr>
          <p:cNvPr id="62472" name="AutoShape 8"/>
          <p:cNvSpPr>
            <a:spLocks noChangeArrowheads="1"/>
          </p:cNvSpPr>
          <p:nvPr/>
        </p:nvSpPr>
        <p:spPr bwMode="auto">
          <a:xfrm>
            <a:off x="4140200" y="4652963"/>
            <a:ext cx="4067175" cy="720725"/>
          </a:xfrm>
          <a:prstGeom prst="wedgeRectCallout">
            <a:avLst>
              <a:gd name="adj1" fmla="val -49611"/>
              <a:gd name="adj2" fmla="val 107708"/>
            </a:avLst>
          </a:prstGeom>
          <a:solidFill>
            <a:schemeClr val="accent1"/>
          </a:solidFill>
          <a:ln w="9525">
            <a:solidFill>
              <a:schemeClr val="tx1"/>
            </a:solidFill>
            <a:miter lim="800000"/>
            <a:headEnd/>
            <a:tailEnd/>
          </a:ln>
        </p:spPr>
        <p:txBody>
          <a:bodyPr/>
          <a:lstStyle/>
          <a:p>
            <a:pPr algn="ctr"/>
            <a:r>
              <a:rPr lang="tr-TR" sz="1800">
                <a:latin typeface="Arial" charset="0"/>
              </a:rPr>
              <a:t>ilk bakışta bu işin yetiştirilmesi için gerekli toplam zaman 37 gündür.</a:t>
            </a:r>
          </a:p>
        </p:txBody>
      </p:sp>
      <p:sp>
        <p:nvSpPr>
          <p:cNvPr id="23557" name="6 Veri Yer Tutucusu"/>
          <p:cNvSpPr txBox="1">
            <a:spLocks noGrp="1"/>
          </p:cNvSpPr>
          <p:nvPr/>
        </p:nvSpPr>
        <p:spPr bwMode="auto">
          <a:xfrm>
            <a:off x="357188" y="5018088"/>
            <a:ext cx="714375" cy="642937"/>
          </a:xfrm>
          <a:prstGeom prst="rect">
            <a:avLst/>
          </a:prstGeom>
          <a:noFill/>
          <a:ln w="9525">
            <a:noFill/>
            <a:miter lim="800000"/>
            <a:headEnd/>
            <a:tailEnd/>
          </a:ln>
        </p:spPr>
        <p:txBody>
          <a:bodyPr/>
          <a:lstStyle/>
          <a:p>
            <a:pPr algn="ctr" eaLnBrk="0" hangingPunct="0"/>
            <a:r>
              <a:rPr lang="tr-TR" sz="1400"/>
              <a:t>1.  Hafta</a:t>
            </a:r>
          </a:p>
        </p:txBody>
      </p:sp>
      <p:sp>
        <p:nvSpPr>
          <p:cNvPr id="2355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6A68B8F-01DA-48A0-AA15-A2F291B6001B}" type="slidenum">
              <a:rPr lang="tr-TR" sz="1400"/>
              <a:pPr algn="ctr" eaLnBrk="0" hangingPunct="0"/>
              <a:t>5</a:t>
            </a:fld>
            <a:r>
              <a:rPr lang="tr-TR" sz="1400"/>
              <a:t>.</a:t>
            </a:r>
          </a:p>
          <a:p>
            <a:pPr algn="ctr" eaLnBrk="0" hangingPunct="0"/>
            <a:r>
              <a:rPr lang="tr-TR" sz="1400"/>
              <a:t>Sayfa</a:t>
            </a:r>
          </a:p>
        </p:txBody>
      </p:sp>
      <p:sp>
        <p:nvSpPr>
          <p:cNvPr id="23559"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diamond(in)">
                                      <p:cBhvr>
                                        <p:cTn id="7" dur="20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4578" name="Rectangle 3"/>
          <p:cNvSpPr>
            <a:spLocks noGrp="1" noChangeArrowheads="1"/>
          </p:cNvSpPr>
          <p:nvPr>
            <p:ph type="body" idx="1"/>
          </p:nvPr>
        </p:nvSpPr>
        <p:spPr>
          <a:xfrm>
            <a:off x="1258888" y="1268413"/>
            <a:ext cx="7634287" cy="935037"/>
          </a:xfrm>
        </p:spPr>
        <p:txBody>
          <a:bodyPr/>
          <a:lstStyle/>
          <a:p>
            <a:pPr algn="just" eaLnBrk="1" hangingPunct="1">
              <a:buFont typeface="Wingdings" pitchFamily="2" charset="2"/>
              <a:buNone/>
            </a:pPr>
            <a:r>
              <a:rPr lang="tr-TR" sz="1800" smtClean="0">
                <a:latin typeface="Comic Sans MS" pitchFamily="66" charset="0"/>
              </a:rPr>
              <a:t>	Hangi işin hangisine bağlı olduğunu belirlemek i</a:t>
            </a:r>
            <a:r>
              <a:rPr lang="tr-TR" sz="1800" smtClean="0"/>
              <a:t>ç</a:t>
            </a:r>
            <a:r>
              <a:rPr lang="tr-TR" sz="1800" smtClean="0">
                <a:latin typeface="Comic Sans MS" pitchFamily="66" charset="0"/>
              </a:rPr>
              <a:t>in işlere A,B,C.....K  gibi etiketler verelim ve bir başka tablo hazırlayalım:</a:t>
            </a:r>
          </a:p>
        </p:txBody>
      </p:sp>
      <p:grpSp>
        <p:nvGrpSpPr>
          <p:cNvPr id="24579" name="Group 4"/>
          <p:cNvGrpSpPr>
            <a:grpSpLocks/>
          </p:cNvGrpSpPr>
          <p:nvPr/>
        </p:nvGrpSpPr>
        <p:grpSpPr bwMode="auto">
          <a:xfrm>
            <a:off x="2794000" y="1916113"/>
            <a:ext cx="5162550" cy="2947987"/>
            <a:chOff x="158" y="2210"/>
            <a:chExt cx="3252" cy="1857"/>
          </a:xfrm>
        </p:grpSpPr>
        <p:sp>
          <p:nvSpPr>
            <p:cNvPr id="24584" name="Rectangle 5"/>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4585" name="Line 6"/>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4586" name="Rectangle 7"/>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
        <p:nvSpPr>
          <p:cNvPr id="24580" name="Rectangle 8"/>
          <p:cNvSpPr>
            <a:spLocks noChangeArrowheads="1"/>
          </p:cNvSpPr>
          <p:nvPr/>
        </p:nvSpPr>
        <p:spPr bwMode="auto">
          <a:xfrm>
            <a:off x="1619250" y="5084763"/>
            <a:ext cx="7524750" cy="1465262"/>
          </a:xfrm>
          <a:prstGeom prst="rect">
            <a:avLst/>
          </a:prstGeom>
          <a:noFill/>
          <a:ln w="9525">
            <a:noFill/>
            <a:miter lim="800000"/>
            <a:headEnd/>
            <a:tailEnd/>
          </a:ln>
        </p:spPr>
        <p:txBody>
          <a:bodyPr anchor="ctr">
            <a:spAutoFit/>
          </a:bodyPr>
          <a:lstStyle/>
          <a:p>
            <a:pPr algn="just"/>
            <a:r>
              <a:rPr lang="tr-TR" sz="1800">
                <a:latin typeface="Comic Sans MS" pitchFamily="66" charset="0"/>
              </a:rPr>
              <a:t>Bütün elemanların mümkün olan en kısa zamanda işlerine başlamış olduklarını varsayalım. Yine de  işin yetişip yetişmeyeceğine henüz karar veremiyoruz. Bu işin 30 gün veya daha kısa sürede tamamlanabilme olasılığı var mı?  Görüldüğü gibi burada problem bir varlık problemidir. </a:t>
            </a:r>
          </a:p>
        </p:txBody>
      </p:sp>
      <p:sp>
        <p:nvSpPr>
          <p:cNvPr id="24581"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45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71F1358-B3BB-4BF3-A656-9C2C529CBF40}" type="slidenum">
              <a:rPr lang="tr-TR" sz="1400"/>
              <a:pPr algn="ctr" eaLnBrk="0" hangingPunct="0"/>
              <a:t>6</a:t>
            </a:fld>
            <a:r>
              <a:rPr lang="tr-TR" sz="1400"/>
              <a:t>.</a:t>
            </a:r>
          </a:p>
          <a:p>
            <a:pPr algn="ctr" eaLnBrk="0" hangingPunct="0"/>
            <a:r>
              <a:rPr lang="tr-TR" sz="1400"/>
              <a:t>Sayfa</a:t>
            </a:r>
          </a:p>
        </p:txBody>
      </p:sp>
      <p:sp>
        <p:nvSpPr>
          <p:cNvPr id="24583"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76200"/>
            <a:ext cx="8905875" cy="1066800"/>
          </a:xfrm>
        </p:spPr>
        <p:txBody>
          <a:bodyPr/>
          <a:lstStyle/>
          <a:p>
            <a:pPr eaLnBrk="1" hangingPunct="1"/>
            <a:r>
              <a:rPr lang="tr-TR" sz="2800" b="1" smtClean="0">
                <a:latin typeface="Comic Sans MS" pitchFamily="66" charset="0"/>
              </a:rPr>
              <a:t>KOMBİNASYONEL PROBLEMLER VE TEKNİKLERE GİRİŞ -</a:t>
            </a:r>
            <a:r>
              <a:rPr lang="tr-TR" sz="1800" b="1" smtClean="0">
                <a:latin typeface="Comic Sans MS" pitchFamily="66" charset="0"/>
              </a:rPr>
              <a:t>Proje Tamamlama İ</a:t>
            </a:r>
            <a:r>
              <a:rPr lang="tr-TR" sz="1800" b="1" smtClean="0"/>
              <a:t>ç</a:t>
            </a:r>
            <a:r>
              <a:rPr lang="tr-TR" sz="1800" b="1" smtClean="0">
                <a:latin typeface="Comic Sans MS" pitchFamily="66" charset="0"/>
              </a:rPr>
              <a:t>in Zamanlama</a:t>
            </a:r>
          </a:p>
        </p:txBody>
      </p:sp>
      <p:sp>
        <p:nvSpPr>
          <p:cNvPr id="25602" name="Rectangle 3"/>
          <p:cNvSpPr>
            <a:spLocks noGrp="1" noChangeArrowheads="1"/>
          </p:cNvSpPr>
          <p:nvPr>
            <p:ph type="body" idx="1"/>
          </p:nvPr>
        </p:nvSpPr>
        <p:spPr>
          <a:xfrm>
            <a:off x="1524000" y="1295400"/>
            <a:ext cx="7391400" cy="2543175"/>
          </a:xfrm>
        </p:spPr>
        <p:txBody>
          <a:bodyPr/>
          <a:lstStyle/>
          <a:p>
            <a:pPr algn="just" eaLnBrk="1" hangingPunct="1">
              <a:buFont typeface="Wingdings" pitchFamily="2" charset="2"/>
              <a:buNone/>
            </a:pPr>
            <a:r>
              <a:rPr lang="tr-TR" sz="2000" smtClean="0">
                <a:latin typeface="Comic Sans MS" pitchFamily="66" charset="0"/>
              </a:rPr>
              <a:t>		Bazı durumlarda bilgiyi grafik olarak g</a:t>
            </a:r>
            <a:r>
              <a:rPr lang="tr-TR" sz="2000" smtClean="0"/>
              <a:t>ö</a:t>
            </a:r>
            <a:r>
              <a:rPr lang="tr-TR" sz="2000" smtClean="0">
                <a:latin typeface="Comic Sans MS" pitchFamily="66" charset="0"/>
              </a:rPr>
              <a:t>stermek </a:t>
            </a:r>
            <a:r>
              <a:rPr lang="tr-TR" sz="2000" smtClean="0"/>
              <a:t>ç</a:t>
            </a:r>
            <a:r>
              <a:rPr lang="tr-TR" sz="2000" smtClean="0">
                <a:latin typeface="Comic Sans MS" pitchFamily="66" charset="0"/>
              </a:rPr>
              <a:t>ok daha anlaşılabilir kılacaktır. Her bir g</a:t>
            </a:r>
            <a:r>
              <a:rPr lang="tr-TR" sz="2000" smtClean="0"/>
              <a:t>ö</a:t>
            </a:r>
            <a:r>
              <a:rPr lang="tr-TR" sz="2000" smtClean="0">
                <a:latin typeface="Comic Sans MS" pitchFamily="66" charset="0"/>
              </a:rPr>
              <a:t>revi bir nokta ile g</a:t>
            </a:r>
            <a:r>
              <a:rPr lang="tr-TR" sz="2000" smtClean="0"/>
              <a:t>ö</a:t>
            </a:r>
            <a:r>
              <a:rPr lang="tr-TR" sz="2000" smtClean="0">
                <a:latin typeface="Comic Sans MS" pitchFamily="66" charset="0"/>
              </a:rPr>
              <a:t>sterelim ve iki g</a:t>
            </a:r>
            <a:r>
              <a:rPr lang="tr-TR" sz="2000" smtClean="0"/>
              <a:t>ö</a:t>
            </a:r>
            <a:r>
              <a:rPr lang="tr-TR" sz="2000" smtClean="0">
                <a:latin typeface="Comic Sans MS" pitchFamily="66" charset="0"/>
              </a:rPr>
              <a:t>rev arasında eğer biri diğerinin yapılması i</a:t>
            </a:r>
            <a:r>
              <a:rPr lang="tr-TR" sz="2000" smtClean="0"/>
              <a:t>ç</a:t>
            </a:r>
            <a:r>
              <a:rPr lang="tr-TR" sz="2000" smtClean="0">
                <a:latin typeface="Comic Sans MS" pitchFamily="66" charset="0"/>
              </a:rPr>
              <a:t>in gerekiyorsa bir okla iki noktayı birleştirelim. </a:t>
            </a:r>
            <a:r>
              <a:rPr lang="tr-TR" sz="2000" smtClean="0"/>
              <a:t>Ö</a:t>
            </a:r>
            <a:r>
              <a:rPr lang="tr-TR" sz="2000" smtClean="0">
                <a:latin typeface="Comic Sans MS" pitchFamily="66" charset="0"/>
              </a:rPr>
              <a:t>rneğin A ve B işleri C den </a:t>
            </a:r>
            <a:r>
              <a:rPr lang="tr-TR" sz="2000" smtClean="0"/>
              <a:t>ö</a:t>
            </a:r>
            <a:r>
              <a:rPr lang="tr-TR" sz="2000" smtClean="0">
                <a:latin typeface="Comic Sans MS" pitchFamily="66" charset="0"/>
              </a:rPr>
              <a:t>nce yapılmalı ve D işi i</a:t>
            </a:r>
            <a:r>
              <a:rPr lang="tr-TR" sz="2000" smtClean="0"/>
              <a:t>ç</a:t>
            </a:r>
            <a:r>
              <a:rPr lang="tr-TR" sz="2000" smtClean="0">
                <a:latin typeface="Comic Sans MS" pitchFamily="66" charset="0"/>
              </a:rPr>
              <a:t>in de C </a:t>
            </a:r>
            <a:r>
              <a:rPr lang="tr-TR" sz="2000" smtClean="0"/>
              <a:t>ö</a:t>
            </a:r>
            <a:r>
              <a:rPr lang="tr-TR" sz="2000" smtClean="0">
                <a:latin typeface="Comic Sans MS" pitchFamily="66" charset="0"/>
              </a:rPr>
              <a:t>nce yapılmalıdır. Buna g</a:t>
            </a:r>
            <a:r>
              <a:rPr lang="tr-TR" sz="2000" smtClean="0"/>
              <a:t>ö</a:t>
            </a:r>
            <a:r>
              <a:rPr lang="tr-TR" sz="2000" smtClean="0">
                <a:latin typeface="Comic Sans MS" pitchFamily="66" charset="0"/>
              </a:rPr>
              <a:t>re graf  şekil 1.1.</a:t>
            </a:r>
            <a:r>
              <a:rPr lang="tr-TR" sz="2000" smtClean="0"/>
              <a:t>’</a:t>
            </a:r>
            <a:r>
              <a:rPr lang="tr-TR" sz="2000" smtClean="0">
                <a:latin typeface="Comic Sans MS" pitchFamily="66" charset="0"/>
              </a:rPr>
              <a:t>deki gibi olacaktır.</a:t>
            </a:r>
          </a:p>
        </p:txBody>
      </p:sp>
      <p:grpSp>
        <p:nvGrpSpPr>
          <p:cNvPr id="64516" name="Group 4"/>
          <p:cNvGrpSpPr>
            <a:grpSpLocks/>
          </p:cNvGrpSpPr>
          <p:nvPr/>
        </p:nvGrpSpPr>
        <p:grpSpPr bwMode="auto">
          <a:xfrm>
            <a:off x="1657350" y="4005263"/>
            <a:ext cx="2266950" cy="1028700"/>
            <a:chOff x="2055" y="12465"/>
            <a:chExt cx="3570" cy="1620"/>
          </a:xfrm>
        </p:grpSpPr>
        <p:sp>
          <p:nvSpPr>
            <p:cNvPr id="25639" name="Line 5"/>
            <p:cNvSpPr>
              <a:spLocks noChangeShapeType="1"/>
            </p:cNvSpPr>
            <p:nvPr/>
          </p:nvSpPr>
          <p:spPr bwMode="auto">
            <a:xfrm>
              <a:off x="2523" y="1282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40" name="Line 6"/>
            <p:cNvSpPr>
              <a:spLocks noChangeShapeType="1"/>
            </p:cNvSpPr>
            <p:nvPr/>
          </p:nvSpPr>
          <p:spPr bwMode="auto">
            <a:xfrm>
              <a:off x="4020" y="1316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41" name="Line 7"/>
            <p:cNvSpPr>
              <a:spLocks noChangeShapeType="1"/>
            </p:cNvSpPr>
            <p:nvPr/>
          </p:nvSpPr>
          <p:spPr bwMode="auto">
            <a:xfrm flipV="1">
              <a:off x="2475" y="1329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42" name="Text Box 8"/>
            <p:cNvSpPr txBox="1">
              <a:spLocks noChangeArrowheads="1"/>
            </p:cNvSpPr>
            <p:nvPr/>
          </p:nvSpPr>
          <p:spPr bwMode="auto">
            <a:xfrm>
              <a:off x="2085" y="1246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43" name="Text Box 9"/>
            <p:cNvSpPr txBox="1">
              <a:spLocks noChangeArrowheads="1"/>
            </p:cNvSpPr>
            <p:nvPr/>
          </p:nvSpPr>
          <p:spPr bwMode="auto">
            <a:xfrm>
              <a:off x="2055" y="1357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44" name="Text Box 10"/>
            <p:cNvSpPr txBox="1">
              <a:spLocks noChangeArrowheads="1"/>
            </p:cNvSpPr>
            <p:nvPr/>
          </p:nvSpPr>
          <p:spPr bwMode="auto">
            <a:xfrm>
              <a:off x="3855" y="1272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45" name="Text Box 11"/>
            <p:cNvSpPr txBox="1">
              <a:spLocks noChangeArrowheads="1"/>
            </p:cNvSpPr>
            <p:nvPr/>
          </p:nvSpPr>
          <p:spPr bwMode="auto">
            <a:xfrm>
              <a:off x="5100" y="1294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grpSp>
      <p:sp>
        <p:nvSpPr>
          <p:cNvPr id="64524" name="Rectangle 12"/>
          <p:cNvSpPr>
            <a:spLocks noChangeArrowheads="1"/>
          </p:cNvSpPr>
          <p:nvPr/>
        </p:nvSpPr>
        <p:spPr bwMode="auto">
          <a:xfrm>
            <a:off x="2222500" y="5300663"/>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1.1</a:t>
            </a:r>
          </a:p>
        </p:txBody>
      </p:sp>
      <p:grpSp>
        <p:nvGrpSpPr>
          <p:cNvPr id="64525" name="Group 13"/>
          <p:cNvGrpSpPr>
            <a:grpSpLocks/>
          </p:cNvGrpSpPr>
          <p:nvPr/>
        </p:nvGrpSpPr>
        <p:grpSpPr bwMode="auto">
          <a:xfrm>
            <a:off x="4083050" y="4575175"/>
            <a:ext cx="4810125" cy="1428750"/>
            <a:chOff x="1485" y="1035"/>
            <a:chExt cx="7575" cy="2250"/>
          </a:xfrm>
        </p:grpSpPr>
        <p:sp>
          <p:nvSpPr>
            <p:cNvPr id="25616" name="Line 14"/>
            <p:cNvSpPr>
              <a:spLocks noChangeShapeType="1"/>
            </p:cNvSpPr>
            <p:nvPr/>
          </p:nvSpPr>
          <p:spPr bwMode="auto">
            <a:xfrm>
              <a:off x="1953" y="1815"/>
              <a:ext cx="1395" cy="315"/>
            </a:xfrm>
            <a:prstGeom prst="line">
              <a:avLst/>
            </a:prstGeom>
            <a:noFill/>
            <a:ln w="9525">
              <a:solidFill>
                <a:srgbClr val="000000"/>
              </a:solidFill>
              <a:round/>
              <a:headEnd type="oval" w="med" len="med"/>
              <a:tailEnd type="arrow" w="med" len="med"/>
            </a:ln>
          </p:spPr>
          <p:txBody>
            <a:bodyPr/>
            <a:lstStyle/>
            <a:p>
              <a:endParaRPr lang="tr-TR"/>
            </a:p>
          </p:txBody>
        </p:sp>
        <p:sp>
          <p:nvSpPr>
            <p:cNvPr id="25617" name="Line 15"/>
            <p:cNvSpPr>
              <a:spLocks noChangeShapeType="1"/>
            </p:cNvSpPr>
            <p:nvPr/>
          </p:nvSpPr>
          <p:spPr bwMode="auto">
            <a:xfrm>
              <a:off x="3450" y="2157"/>
              <a:ext cx="1170" cy="0"/>
            </a:xfrm>
            <a:prstGeom prst="line">
              <a:avLst/>
            </a:prstGeom>
            <a:noFill/>
            <a:ln w="9525">
              <a:solidFill>
                <a:srgbClr val="000000"/>
              </a:solidFill>
              <a:round/>
              <a:headEnd type="oval" w="med" len="med"/>
              <a:tailEnd type="arrow" w="med" len="med"/>
            </a:ln>
          </p:spPr>
          <p:txBody>
            <a:bodyPr/>
            <a:lstStyle/>
            <a:p>
              <a:endParaRPr lang="tr-TR"/>
            </a:p>
          </p:txBody>
        </p:sp>
        <p:sp>
          <p:nvSpPr>
            <p:cNvPr id="25618" name="Line 16"/>
            <p:cNvSpPr>
              <a:spLocks noChangeShapeType="1"/>
            </p:cNvSpPr>
            <p:nvPr/>
          </p:nvSpPr>
          <p:spPr bwMode="auto">
            <a:xfrm flipV="1">
              <a:off x="1905" y="2280"/>
              <a:ext cx="1425" cy="450"/>
            </a:xfrm>
            <a:prstGeom prst="line">
              <a:avLst/>
            </a:prstGeom>
            <a:noFill/>
            <a:ln w="9525">
              <a:solidFill>
                <a:srgbClr val="000000"/>
              </a:solidFill>
              <a:round/>
              <a:headEnd type="oval" w="med" len="med"/>
              <a:tailEnd type="arrow" w="med" len="med"/>
            </a:ln>
          </p:spPr>
          <p:txBody>
            <a:bodyPr/>
            <a:lstStyle/>
            <a:p>
              <a:endParaRPr lang="tr-TR"/>
            </a:p>
          </p:txBody>
        </p:sp>
        <p:sp>
          <p:nvSpPr>
            <p:cNvPr id="25619" name="Text Box 17"/>
            <p:cNvSpPr txBox="1">
              <a:spLocks noChangeArrowheads="1"/>
            </p:cNvSpPr>
            <p:nvPr/>
          </p:nvSpPr>
          <p:spPr bwMode="auto">
            <a:xfrm>
              <a:off x="1515" y="1455"/>
              <a:ext cx="525" cy="510"/>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5620" name="Text Box 18"/>
            <p:cNvSpPr txBox="1">
              <a:spLocks noChangeArrowheads="1"/>
            </p:cNvSpPr>
            <p:nvPr/>
          </p:nvSpPr>
          <p:spPr bwMode="auto">
            <a:xfrm>
              <a:off x="1485" y="2565"/>
              <a:ext cx="525" cy="510"/>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5621" name="Text Box 19"/>
            <p:cNvSpPr txBox="1">
              <a:spLocks noChangeArrowheads="1"/>
            </p:cNvSpPr>
            <p:nvPr/>
          </p:nvSpPr>
          <p:spPr bwMode="auto">
            <a:xfrm>
              <a:off x="3285" y="1710"/>
              <a:ext cx="525" cy="510"/>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5622" name="Text Box 20"/>
            <p:cNvSpPr txBox="1">
              <a:spLocks noChangeArrowheads="1"/>
            </p:cNvSpPr>
            <p:nvPr/>
          </p:nvSpPr>
          <p:spPr bwMode="auto">
            <a:xfrm>
              <a:off x="4530" y="1935"/>
              <a:ext cx="525" cy="510"/>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5623" name="Line 21"/>
            <p:cNvSpPr>
              <a:spLocks noChangeShapeType="1"/>
            </p:cNvSpPr>
            <p:nvPr/>
          </p:nvSpPr>
          <p:spPr bwMode="auto">
            <a:xfrm flipV="1">
              <a:off x="3480" y="1410"/>
              <a:ext cx="960" cy="690"/>
            </a:xfrm>
            <a:prstGeom prst="line">
              <a:avLst/>
            </a:prstGeom>
            <a:noFill/>
            <a:ln w="9525">
              <a:solidFill>
                <a:srgbClr val="000000"/>
              </a:solidFill>
              <a:round/>
              <a:headEnd/>
              <a:tailEnd type="arrow" w="med" len="med"/>
            </a:ln>
          </p:spPr>
          <p:txBody>
            <a:bodyPr/>
            <a:lstStyle/>
            <a:p>
              <a:endParaRPr lang="tr-TR"/>
            </a:p>
          </p:txBody>
        </p:sp>
        <p:sp>
          <p:nvSpPr>
            <p:cNvPr id="25624" name="Line 22"/>
            <p:cNvSpPr>
              <a:spLocks noChangeShapeType="1"/>
            </p:cNvSpPr>
            <p:nvPr/>
          </p:nvSpPr>
          <p:spPr bwMode="auto">
            <a:xfrm>
              <a:off x="4575" y="1377"/>
              <a:ext cx="1230" cy="0"/>
            </a:xfrm>
            <a:prstGeom prst="line">
              <a:avLst/>
            </a:prstGeom>
            <a:noFill/>
            <a:ln w="9525">
              <a:solidFill>
                <a:srgbClr val="000000"/>
              </a:solidFill>
              <a:round/>
              <a:headEnd type="oval" w="med" len="med"/>
              <a:tailEnd type="arrow" w="med" len="med"/>
            </a:ln>
          </p:spPr>
          <p:txBody>
            <a:bodyPr/>
            <a:lstStyle/>
            <a:p>
              <a:endParaRPr lang="tr-TR"/>
            </a:p>
          </p:txBody>
        </p:sp>
        <p:sp>
          <p:nvSpPr>
            <p:cNvPr id="25625" name="Line 23"/>
            <p:cNvSpPr>
              <a:spLocks noChangeShapeType="1"/>
            </p:cNvSpPr>
            <p:nvPr/>
          </p:nvSpPr>
          <p:spPr bwMode="auto">
            <a:xfrm>
              <a:off x="5910" y="1410"/>
              <a:ext cx="1740" cy="750"/>
            </a:xfrm>
            <a:prstGeom prst="line">
              <a:avLst/>
            </a:prstGeom>
            <a:noFill/>
            <a:ln w="9525">
              <a:solidFill>
                <a:srgbClr val="000000"/>
              </a:solidFill>
              <a:round/>
              <a:headEnd type="oval" w="med" len="med"/>
              <a:tailEnd type="arrow" w="med" len="med"/>
            </a:ln>
          </p:spPr>
          <p:txBody>
            <a:bodyPr/>
            <a:lstStyle/>
            <a:p>
              <a:endParaRPr lang="tr-TR"/>
            </a:p>
          </p:txBody>
        </p:sp>
        <p:sp>
          <p:nvSpPr>
            <p:cNvPr id="25626" name="Line 24"/>
            <p:cNvSpPr>
              <a:spLocks noChangeShapeType="1"/>
            </p:cNvSpPr>
            <p:nvPr/>
          </p:nvSpPr>
          <p:spPr bwMode="auto">
            <a:xfrm>
              <a:off x="4875" y="2160"/>
              <a:ext cx="660" cy="0"/>
            </a:xfrm>
            <a:prstGeom prst="line">
              <a:avLst/>
            </a:prstGeom>
            <a:noFill/>
            <a:ln w="9525">
              <a:solidFill>
                <a:srgbClr val="000000"/>
              </a:solidFill>
              <a:round/>
              <a:headEnd type="oval" w="med" len="med"/>
              <a:tailEnd type="arrow" w="med" len="med"/>
            </a:ln>
          </p:spPr>
          <p:txBody>
            <a:bodyPr/>
            <a:lstStyle/>
            <a:p>
              <a:endParaRPr lang="tr-TR"/>
            </a:p>
          </p:txBody>
        </p:sp>
        <p:sp>
          <p:nvSpPr>
            <p:cNvPr id="25627" name="Line 25"/>
            <p:cNvSpPr>
              <a:spLocks noChangeShapeType="1"/>
            </p:cNvSpPr>
            <p:nvPr/>
          </p:nvSpPr>
          <p:spPr bwMode="auto">
            <a:xfrm>
              <a:off x="5670" y="2160"/>
              <a:ext cx="840" cy="0"/>
            </a:xfrm>
            <a:prstGeom prst="line">
              <a:avLst/>
            </a:prstGeom>
            <a:noFill/>
            <a:ln w="9525">
              <a:solidFill>
                <a:srgbClr val="000000"/>
              </a:solidFill>
              <a:round/>
              <a:headEnd type="oval" w="med" len="med"/>
              <a:tailEnd type="arrow" w="med" len="med"/>
            </a:ln>
          </p:spPr>
          <p:txBody>
            <a:bodyPr/>
            <a:lstStyle/>
            <a:p>
              <a:endParaRPr lang="tr-TR"/>
            </a:p>
          </p:txBody>
        </p:sp>
        <p:sp>
          <p:nvSpPr>
            <p:cNvPr id="25628" name="Line 26"/>
            <p:cNvSpPr>
              <a:spLocks noChangeShapeType="1"/>
            </p:cNvSpPr>
            <p:nvPr/>
          </p:nvSpPr>
          <p:spPr bwMode="auto">
            <a:xfrm>
              <a:off x="6600" y="2160"/>
              <a:ext cx="960" cy="0"/>
            </a:xfrm>
            <a:prstGeom prst="line">
              <a:avLst/>
            </a:prstGeom>
            <a:noFill/>
            <a:ln w="9525">
              <a:solidFill>
                <a:srgbClr val="000000"/>
              </a:solidFill>
              <a:round/>
              <a:headEnd type="oval" w="med" len="med"/>
              <a:tailEnd type="arrow" w="med" len="med"/>
            </a:ln>
          </p:spPr>
          <p:txBody>
            <a:bodyPr/>
            <a:lstStyle/>
            <a:p>
              <a:endParaRPr lang="tr-TR"/>
            </a:p>
          </p:txBody>
        </p:sp>
        <p:sp>
          <p:nvSpPr>
            <p:cNvPr id="25629" name="Line 27"/>
            <p:cNvSpPr>
              <a:spLocks noChangeShapeType="1"/>
            </p:cNvSpPr>
            <p:nvPr/>
          </p:nvSpPr>
          <p:spPr bwMode="auto">
            <a:xfrm>
              <a:off x="7800" y="2160"/>
              <a:ext cx="870" cy="0"/>
            </a:xfrm>
            <a:prstGeom prst="line">
              <a:avLst/>
            </a:prstGeom>
            <a:noFill/>
            <a:ln w="9525">
              <a:solidFill>
                <a:srgbClr val="000000"/>
              </a:solidFill>
              <a:round/>
              <a:headEnd type="oval" w="med" len="med"/>
              <a:tailEnd type="arrow" w="med" len="med"/>
            </a:ln>
          </p:spPr>
          <p:txBody>
            <a:bodyPr/>
            <a:lstStyle/>
            <a:p>
              <a:endParaRPr lang="tr-TR"/>
            </a:p>
          </p:txBody>
        </p:sp>
        <p:sp>
          <p:nvSpPr>
            <p:cNvPr id="25630" name="Line 28"/>
            <p:cNvSpPr>
              <a:spLocks noChangeShapeType="1"/>
            </p:cNvSpPr>
            <p:nvPr/>
          </p:nvSpPr>
          <p:spPr bwMode="auto">
            <a:xfrm>
              <a:off x="3453" y="2250"/>
              <a:ext cx="990" cy="510"/>
            </a:xfrm>
            <a:prstGeom prst="line">
              <a:avLst/>
            </a:prstGeom>
            <a:noFill/>
            <a:ln w="9525">
              <a:solidFill>
                <a:srgbClr val="000000"/>
              </a:solidFill>
              <a:round/>
              <a:headEnd type="oval" w="med" len="med"/>
              <a:tailEnd type="arrow" w="med" len="med"/>
            </a:ln>
          </p:spPr>
          <p:txBody>
            <a:bodyPr/>
            <a:lstStyle/>
            <a:p>
              <a:endParaRPr lang="tr-TR"/>
            </a:p>
          </p:txBody>
        </p:sp>
        <p:sp>
          <p:nvSpPr>
            <p:cNvPr id="25631" name="Line 29"/>
            <p:cNvSpPr>
              <a:spLocks noChangeShapeType="1"/>
            </p:cNvSpPr>
            <p:nvPr/>
          </p:nvSpPr>
          <p:spPr bwMode="auto">
            <a:xfrm flipV="1">
              <a:off x="4500" y="2232"/>
              <a:ext cx="1050" cy="525"/>
            </a:xfrm>
            <a:prstGeom prst="line">
              <a:avLst/>
            </a:prstGeom>
            <a:noFill/>
            <a:ln w="9525">
              <a:solidFill>
                <a:srgbClr val="000000"/>
              </a:solidFill>
              <a:round/>
              <a:headEnd type="oval" w="med" len="med"/>
              <a:tailEnd type="arrow" w="med" len="med"/>
            </a:ln>
          </p:spPr>
          <p:txBody>
            <a:bodyPr/>
            <a:lstStyle/>
            <a:p>
              <a:endParaRPr lang="tr-TR"/>
            </a:p>
          </p:txBody>
        </p:sp>
        <p:sp>
          <p:nvSpPr>
            <p:cNvPr id="25632" name="Text Box 30"/>
            <p:cNvSpPr txBox="1">
              <a:spLocks noChangeArrowheads="1"/>
            </p:cNvSpPr>
            <p:nvPr/>
          </p:nvSpPr>
          <p:spPr bwMode="auto">
            <a:xfrm>
              <a:off x="4260" y="1035"/>
              <a:ext cx="525" cy="510"/>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5633" name="Text Box 31"/>
            <p:cNvSpPr txBox="1">
              <a:spLocks noChangeArrowheads="1"/>
            </p:cNvSpPr>
            <p:nvPr/>
          </p:nvSpPr>
          <p:spPr bwMode="auto">
            <a:xfrm>
              <a:off x="5610" y="1050"/>
              <a:ext cx="525" cy="510"/>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sp>
          <p:nvSpPr>
            <p:cNvPr id="25634" name="Text Box 32"/>
            <p:cNvSpPr txBox="1">
              <a:spLocks noChangeArrowheads="1"/>
            </p:cNvSpPr>
            <p:nvPr/>
          </p:nvSpPr>
          <p:spPr bwMode="auto">
            <a:xfrm>
              <a:off x="5475" y="1785"/>
              <a:ext cx="525" cy="510"/>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5635" name="Text Box 33"/>
            <p:cNvSpPr txBox="1">
              <a:spLocks noChangeArrowheads="1"/>
            </p:cNvSpPr>
            <p:nvPr/>
          </p:nvSpPr>
          <p:spPr bwMode="auto">
            <a:xfrm>
              <a:off x="6390" y="1770"/>
              <a:ext cx="525" cy="510"/>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5636" name="Text Box 34"/>
            <p:cNvSpPr txBox="1">
              <a:spLocks noChangeArrowheads="1"/>
            </p:cNvSpPr>
            <p:nvPr/>
          </p:nvSpPr>
          <p:spPr bwMode="auto">
            <a:xfrm>
              <a:off x="7470" y="1815"/>
              <a:ext cx="525" cy="510"/>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5637" name="Text Box 35"/>
            <p:cNvSpPr txBox="1">
              <a:spLocks noChangeArrowheads="1"/>
            </p:cNvSpPr>
            <p:nvPr/>
          </p:nvSpPr>
          <p:spPr bwMode="auto">
            <a:xfrm>
              <a:off x="8535" y="1830"/>
              <a:ext cx="525" cy="510"/>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5638" name="Text Box 36"/>
            <p:cNvSpPr txBox="1">
              <a:spLocks noChangeArrowheads="1"/>
            </p:cNvSpPr>
            <p:nvPr/>
          </p:nvSpPr>
          <p:spPr bwMode="auto">
            <a:xfrm>
              <a:off x="4335" y="2775"/>
              <a:ext cx="525" cy="510"/>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grpSp>
      <p:sp>
        <p:nvSpPr>
          <p:cNvPr id="64549" name="Rectangle 37"/>
          <p:cNvSpPr>
            <a:spLocks noChangeArrowheads="1"/>
          </p:cNvSpPr>
          <p:nvPr/>
        </p:nvSpPr>
        <p:spPr bwMode="auto">
          <a:xfrm>
            <a:off x="5607050" y="6015038"/>
            <a:ext cx="1196975" cy="366712"/>
          </a:xfrm>
          <a:prstGeom prst="rect">
            <a:avLst/>
          </a:prstGeom>
          <a:noFill/>
          <a:ln w="9525">
            <a:noFill/>
            <a:miter lim="800000"/>
            <a:headEnd/>
            <a:tailEnd/>
          </a:ln>
        </p:spPr>
        <p:txBody>
          <a:bodyPr wrap="none" anchor="ctr">
            <a:spAutoFit/>
          </a:bodyPr>
          <a:lstStyle/>
          <a:p>
            <a:r>
              <a:rPr lang="tr-TR" sz="1800" b="1">
                <a:latin typeface="Comic Sans MS" pitchFamily="66" charset="0"/>
              </a:rPr>
              <a:t>Şekil 1.2</a:t>
            </a:r>
          </a:p>
        </p:txBody>
      </p:sp>
      <p:sp>
        <p:nvSpPr>
          <p:cNvPr id="64550" name="Rectangle 38"/>
          <p:cNvSpPr>
            <a:spLocks noChangeArrowheads="1"/>
          </p:cNvSpPr>
          <p:nvPr/>
        </p:nvSpPr>
        <p:spPr bwMode="auto">
          <a:xfrm>
            <a:off x="4067175" y="3581400"/>
            <a:ext cx="4826000" cy="1006475"/>
          </a:xfrm>
          <a:prstGeom prst="rect">
            <a:avLst/>
          </a:prstGeom>
          <a:noFill/>
          <a:ln w="9525">
            <a:noFill/>
            <a:miter lim="800000"/>
            <a:headEnd/>
            <a:tailEnd/>
          </a:ln>
        </p:spPr>
        <p:txBody>
          <a:bodyPr anchor="ctr">
            <a:spAutoFit/>
          </a:bodyPr>
          <a:lstStyle/>
          <a:p>
            <a:pPr algn="just"/>
            <a:r>
              <a:rPr lang="tr-TR" sz="2000">
                <a:latin typeface="Comic Sans MS" pitchFamily="66" charset="0"/>
              </a:rPr>
              <a:t>Benzer düşünceyle yukarıda anlatılan problemin tüm graf gösterimi şekil 1.2’deki gibidir.</a:t>
            </a:r>
          </a:p>
        </p:txBody>
      </p:sp>
      <p:sp>
        <p:nvSpPr>
          <p:cNvPr id="25608"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560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60F05D98-F647-4AAA-B96C-DE826FA5FF43}" type="slidenum">
              <a:rPr lang="tr-TR" sz="1400"/>
              <a:pPr algn="ctr" eaLnBrk="0" hangingPunct="0"/>
              <a:t>7</a:t>
            </a:fld>
            <a:r>
              <a:rPr lang="tr-TR" sz="1400"/>
              <a:t>.</a:t>
            </a:r>
          </a:p>
          <a:p>
            <a:pPr algn="ctr" eaLnBrk="0" hangingPunct="0"/>
            <a:r>
              <a:rPr lang="tr-TR" sz="1400"/>
              <a:t>Sayfa</a:t>
            </a:r>
          </a:p>
        </p:txBody>
      </p:sp>
      <p:sp>
        <p:nvSpPr>
          <p:cNvPr id="25610"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4559" name="AutoShape 47"/>
          <p:cNvSpPr>
            <a:spLocks noChangeArrowheads="1"/>
          </p:cNvSpPr>
          <p:nvPr/>
        </p:nvSpPr>
        <p:spPr bwMode="auto">
          <a:xfrm>
            <a:off x="1835150" y="404813"/>
            <a:ext cx="6192838" cy="3240087"/>
          </a:xfrm>
          <a:prstGeom prst="wedgeRectCallout">
            <a:avLst>
              <a:gd name="adj1" fmla="val 39875"/>
              <a:gd name="adj2" fmla="val 55343"/>
            </a:avLst>
          </a:prstGeom>
          <a:solidFill>
            <a:schemeClr val="accent1"/>
          </a:solidFill>
          <a:ln w="9525">
            <a:solidFill>
              <a:schemeClr val="tx1"/>
            </a:solidFill>
            <a:miter lim="800000"/>
            <a:headEnd/>
            <a:tailEnd/>
          </a:ln>
        </p:spPr>
        <p:txBody>
          <a:bodyPr/>
          <a:lstStyle/>
          <a:p>
            <a:pPr algn="ctr"/>
            <a:endParaRPr lang="tr-TR" sz="1800">
              <a:latin typeface="Arial" charset="0"/>
            </a:endParaRPr>
          </a:p>
        </p:txBody>
      </p:sp>
      <p:grpSp>
        <p:nvGrpSpPr>
          <p:cNvPr id="64560" name="Group 48"/>
          <p:cNvGrpSpPr>
            <a:grpSpLocks/>
          </p:cNvGrpSpPr>
          <p:nvPr/>
        </p:nvGrpSpPr>
        <p:grpSpPr bwMode="auto">
          <a:xfrm>
            <a:off x="2124075" y="549275"/>
            <a:ext cx="5162550" cy="2947988"/>
            <a:chOff x="158" y="2210"/>
            <a:chExt cx="3252" cy="1857"/>
          </a:xfrm>
        </p:grpSpPr>
        <p:sp>
          <p:nvSpPr>
            <p:cNvPr id="25613" name="Rectangle 49"/>
            <p:cNvSpPr>
              <a:spLocks noChangeArrowheads="1"/>
            </p:cNvSpPr>
            <p:nvPr/>
          </p:nvSpPr>
          <p:spPr bwMode="auto">
            <a:xfrm>
              <a:off x="204" y="2210"/>
              <a:ext cx="3038" cy="326"/>
            </a:xfrm>
            <a:prstGeom prst="rect">
              <a:avLst/>
            </a:prstGeom>
            <a:noFill/>
            <a:ln w="9525">
              <a:noFill/>
              <a:miter lim="800000"/>
              <a:headEnd/>
              <a:tailEnd/>
            </a:ln>
          </p:spPr>
          <p:txBody>
            <a:bodyPr wrap="none" anchor="ctr">
              <a:spAutoFit/>
            </a:bodyPr>
            <a:lstStyle/>
            <a:p>
              <a:r>
                <a:rPr lang="tr-TR" sz="1400">
                  <a:latin typeface="Comic Sans MS" pitchFamily="66" charset="0"/>
                  <a:cs typeface="Times New Roman" pitchFamily="18" charset="0"/>
                </a:rPr>
                <a:t>İş 				Önceki İşler</a:t>
              </a:r>
              <a:endParaRPr lang="tr-TR" sz="1400">
                <a:latin typeface="Comic Sans MS" pitchFamily="66" charset="0"/>
              </a:endParaRPr>
            </a:p>
            <a:p>
              <a:pPr eaLnBrk="0" hangingPunct="0"/>
              <a:endParaRPr lang="tr-TR" sz="1400">
                <a:latin typeface="Comic Sans MS" pitchFamily="66" charset="0"/>
              </a:endParaRPr>
            </a:p>
          </p:txBody>
        </p:sp>
        <p:sp>
          <p:nvSpPr>
            <p:cNvPr id="25614" name="Line 50"/>
            <p:cNvSpPr>
              <a:spLocks noChangeShapeType="1"/>
            </p:cNvSpPr>
            <p:nvPr/>
          </p:nvSpPr>
          <p:spPr bwMode="auto">
            <a:xfrm>
              <a:off x="249" y="2523"/>
              <a:ext cx="2994" cy="0"/>
            </a:xfrm>
            <a:prstGeom prst="line">
              <a:avLst/>
            </a:prstGeom>
            <a:noFill/>
            <a:ln w="9525">
              <a:solidFill>
                <a:srgbClr val="000000"/>
              </a:solidFill>
              <a:round/>
              <a:headEnd/>
              <a:tailEnd/>
            </a:ln>
          </p:spPr>
          <p:txBody>
            <a:bodyPr/>
            <a:lstStyle/>
            <a:p>
              <a:endParaRPr lang="tr-TR"/>
            </a:p>
          </p:txBody>
        </p:sp>
        <p:sp>
          <p:nvSpPr>
            <p:cNvPr id="25615" name="Rectangle 51"/>
            <p:cNvSpPr>
              <a:spLocks noChangeArrowheads="1"/>
            </p:cNvSpPr>
            <p:nvPr/>
          </p:nvSpPr>
          <p:spPr bwMode="auto">
            <a:xfrm>
              <a:off x="158" y="2296"/>
              <a:ext cx="3252" cy="1771"/>
            </a:xfrm>
            <a:prstGeom prst="rect">
              <a:avLst/>
            </a:prstGeom>
            <a:noFill/>
            <a:ln w="9525">
              <a:noFill/>
              <a:miter lim="800000"/>
              <a:headEnd/>
              <a:tailEnd/>
            </a:ln>
          </p:spPr>
          <p:txBody>
            <a:bodyPr wrap="none" bIns="0" anchor="ctr">
              <a:spAutoFit/>
            </a:bodyPr>
            <a:lstStyle/>
            <a:p>
              <a:pPr algn="just"/>
              <a:r>
                <a:rPr lang="tr-TR" sz="1400">
                  <a:latin typeface="Comic Sans MS" pitchFamily="66" charset="0"/>
                </a:rPr>
                <a:t/>
              </a:r>
              <a:br>
                <a:rPr lang="tr-TR" sz="1400">
                  <a:latin typeface="Comic Sans MS" pitchFamily="66" charset="0"/>
                </a:rPr>
              </a:br>
              <a:endParaRPr lang="tr-TR" sz="1400">
                <a:latin typeface="Comic Sans MS" pitchFamily="66" charset="0"/>
              </a:endParaRPr>
            </a:p>
            <a:p>
              <a:pPr algn="just" eaLnBrk="0" hangingPunct="0"/>
              <a:r>
                <a:rPr lang="tr-TR" sz="1400">
                  <a:latin typeface="Comic Sans MS" pitchFamily="66" charset="0"/>
                  <a:cs typeface="Times New Roman" pitchFamily="18" charset="0"/>
                </a:rPr>
                <a:t>A   Mal Seçimi (Kısım Mud.)			Yok</a:t>
              </a:r>
              <a:endParaRPr lang="tr-TR" sz="1400">
                <a:latin typeface="Comic Sans MS" pitchFamily="66" charset="0"/>
              </a:endParaRPr>
            </a:p>
            <a:p>
              <a:pPr algn="just" eaLnBrk="0" hangingPunct="0"/>
              <a:r>
                <a:rPr lang="tr-TR" sz="1400">
                  <a:latin typeface="Comic Sans MS" pitchFamily="66" charset="0"/>
                  <a:cs typeface="Times New Roman" pitchFamily="18" charset="0"/>
                </a:rPr>
                <a:t>B   Mal Seçimi (Satın Alma)			Yok  </a:t>
              </a:r>
              <a:endParaRPr lang="tr-TR" sz="1400">
                <a:latin typeface="Comic Sans MS" pitchFamily="66" charset="0"/>
              </a:endParaRPr>
            </a:p>
            <a:p>
              <a:pPr algn="just" eaLnBrk="0" hangingPunct="0"/>
              <a:r>
                <a:rPr lang="tr-TR" sz="1400">
                  <a:latin typeface="Comic Sans MS" pitchFamily="66" charset="0"/>
                  <a:cs typeface="Times New Roman" pitchFamily="18" charset="0"/>
                </a:rPr>
                <a:t>C   İlana Mal Seçimi Ve Fiyat Saptama     		A,B</a:t>
              </a:r>
            </a:p>
            <a:p>
              <a:pPr algn="just" eaLnBrk="0" hangingPunct="0"/>
              <a:r>
                <a:rPr lang="tr-TR" sz="1400">
                  <a:latin typeface="Comic Sans MS" pitchFamily="66" charset="0"/>
                  <a:cs typeface="Times New Roman" pitchFamily="18" charset="0"/>
                </a:rPr>
                <a:t>D   Resim					C</a:t>
              </a:r>
            </a:p>
            <a:p>
              <a:pPr algn="just" eaLnBrk="0" hangingPunct="0"/>
              <a:r>
                <a:rPr lang="tr-TR" sz="1400">
                  <a:latin typeface="Comic Sans MS" pitchFamily="66" charset="0"/>
                  <a:cs typeface="Times New Roman" pitchFamily="18" charset="0"/>
                </a:rPr>
                <a:t>E   Yazı					C</a:t>
              </a:r>
              <a:endParaRPr lang="tr-TR" sz="1400">
                <a:latin typeface="Comic Sans MS" pitchFamily="66" charset="0"/>
              </a:endParaRPr>
            </a:p>
            <a:p>
              <a:pPr algn="just" eaLnBrk="0" hangingPunct="0"/>
              <a:r>
                <a:rPr lang="tr-TR" sz="1400">
                  <a:latin typeface="Comic Sans MS" pitchFamily="66" charset="0"/>
                  <a:cs typeface="Times New Roman" pitchFamily="18" charset="0"/>
                </a:rPr>
                <a:t>F    İlan Tasarımı				D,E</a:t>
              </a:r>
              <a:endParaRPr lang="tr-TR" sz="1400">
                <a:latin typeface="Comic Sans MS" pitchFamily="66" charset="0"/>
              </a:endParaRPr>
            </a:p>
            <a:p>
              <a:pPr algn="just" eaLnBrk="0" hangingPunct="0"/>
              <a:r>
                <a:rPr lang="tr-TR" sz="1400">
                  <a:latin typeface="Comic Sans MS" pitchFamily="66" charset="0"/>
                  <a:cs typeface="Times New Roman" pitchFamily="18" charset="0"/>
                </a:rPr>
                <a:t>G   Posta Listesi				C</a:t>
              </a:r>
              <a:endParaRPr lang="tr-TR" sz="1400">
                <a:latin typeface="Comic Sans MS" pitchFamily="66" charset="0"/>
              </a:endParaRPr>
            </a:p>
            <a:p>
              <a:pPr algn="just" eaLnBrk="0" hangingPunct="0"/>
              <a:r>
                <a:rPr lang="tr-TR" sz="1400">
                  <a:latin typeface="Comic Sans MS" pitchFamily="66" charset="0"/>
                  <a:cs typeface="Times New Roman" pitchFamily="18" charset="0"/>
                </a:rPr>
                <a:t>H   Etiket Basımı				G</a:t>
              </a:r>
              <a:endParaRPr lang="tr-TR" sz="1400">
                <a:latin typeface="Comic Sans MS" pitchFamily="66" charset="0"/>
              </a:endParaRPr>
            </a:p>
            <a:p>
              <a:pPr algn="just" eaLnBrk="0" hangingPunct="0"/>
              <a:r>
                <a:rPr lang="tr-TR" sz="1400">
                  <a:latin typeface="Comic Sans MS" pitchFamily="66" charset="0"/>
                  <a:cs typeface="Times New Roman" pitchFamily="18" charset="0"/>
                </a:rPr>
                <a:t>I     İlan Basımı 				F</a:t>
              </a:r>
              <a:endParaRPr lang="tr-TR" sz="1400">
                <a:latin typeface="Comic Sans MS" pitchFamily="66" charset="0"/>
              </a:endParaRPr>
            </a:p>
            <a:p>
              <a:pPr algn="just" eaLnBrk="0" hangingPunct="0"/>
              <a:r>
                <a:rPr lang="tr-TR" sz="1400">
                  <a:latin typeface="Comic Sans MS" pitchFamily="66" charset="0"/>
                  <a:cs typeface="Times New Roman" pitchFamily="18" charset="0"/>
                </a:rPr>
                <a:t>J    Etiket Yapıştır  				H,I</a:t>
              </a:r>
              <a:endParaRPr lang="tr-TR" sz="1400">
                <a:latin typeface="Comic Sans MS" pitchFamily="66" charset="0"/>
              </a:endParaRPr>
            </a:p>
            <a:p>
              <a:pPr algn="just" eaLnBrk="0" hangingPunct="0"/>
              <a:r>
                <a:rPr lang="tr-TR" sz="1400">
                  <a:latin typeface="Comic Sans MS" pitchFamily="66" charset="0"/>
                  <a:cs typeface="Times New Roman" pitchFamily="18" charset="0"/>
                </a:rPr>
                <a:t>K   İlan Postalama				J</a:t>
              </a:r>
              <a:endParaRPr lang="tr-TR" sz="1400">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4559"/>
                                        </p:tgtEl>
                                        <p:attrNameLst>
                                          <p:attrName>style.visibility</p:attrName>
                                        </p:attrNameLst>
                                      </p:cBhvr>
                                      <p:to>
                                        <p:strVal val="visible"/>
                                      </p:to>
                                    </p:set>
                                    <p:animEffect transition="in" filter="diamond(in)">
                                      <p:cBhvr>
                                        <p:cTn id="7" dur="2000"/>
                                        <p:tgtEl>
                                          <p:spTgt spid="645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4560"/>
                                        </p:tgtEl>
                                        <p:attrNameLst>
                                          <p:attrName>style.visibility</p:attrName>
                                        </p:attrNameLst>
                                      </p:cBhvr>
                                      <p:to>
                                        <p:strVal val="visible"/>
                                      </p:to>
                                    </p:set>
                                    <p:animEffect transition="in" filter="diamond(in)">
                                      <p:cBhvr>
                                        <p:cTn id="12" dur="2000"/>
                                        <p:tgtEl>
                                          <p:spTgt spid="645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24"/>
                                        </p:tgtEl>
                                        <p:attrNameLst>
                                          <p:attrName>style.visibility</p:attrName>
                                        </p:attrNameLst>
                                      </p:cBhvr>
                                      <p:to>
                                        <p:strVal val="visible"/>
                                      </p:to>
                                    </p:set>
                                    <p:animEffect transition="in" filter="checkerboard(across)">
                                      <p:cBhvr>
                                        <p:cTn id="17" dur="500"/>
                                        <p:tgtEl>
                                          <p:spTgt spid="64524"/>
                                        </p:tgtEl>
                                      </p:cBhvr>
                                    </p:animEffect>
                                  </p:childTnLst>
                                </p:cTn>
                              </p:par>
                              <p:par>
                                <p:cTn id="18" presetID="5" presetClass="entr" presetSubtype="10" fill="hold" nodeType="withEffect">
                                  <p:stCondLst>
                                    <p:cond delay="0"/>
                                  </p:stCondLst>
                                  <p:childTnLst>
                                    <p:set>
                                      <p:cBhvr>
                                        <p:cTn id="19" dur="1" fill="hold">
                                          <p:stCondLst>
                                            <p:cond delay="0"/>
                                          </p:stCondLst>
                                        </p:cTn>
                                        <p:tgtEl>
                                          <p:spTgt spid="64516"/>
                                        </p:tgtEl>
                                        <p:attrNameLst>
                                          <p:attrName>style.visibility</p:attrName>
                                        </p:attrNameLst>
                                      </p:cBhvr>
                                      <p:to>
                                        <p:strVal val="visible"/>
                                      </p:to>
                                    </p:set>
                                    <p:animEffect transition="in" filter="checkerboard(across)">
                                      <p:cBhvr>
                                        <p:cTn id="20" dur="500"/>
                                        <p:tgtEl>
                                          <p:spTgt spid="6451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4550"/>
                                        </p:tgtEl>
                                        <p:attrNameLst>
                                          <p:attrName>style.visibility</p:attrName>
                                        </p:attrNameLst>
                                      </p:cBhvr>
                                      <p:to>
                                        <p:strVal val="visible"/>
                                      </p:to>
                                    </p:set>
                                    <p:animEffect transition="in" filter="checkerboard(across)">
                                      <p:cBhvr>
                                        <p:cTn id="25" dur="500"/>
                                        <p:tgtEl>
                                          <p:spTgt spid="6455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64525"/>
                                        </p:tgtEl>
                                        <p:attrNameLst>
                                          <p:attrName>style.visibility</p:attrName>
                                        </p:attrNameLst>
                                      </p:cBhvr>
                                      <p:to>
                                        <p:strVal val="visible"/>
                                      </p:to>
                                    </p:set>
                                    <p:animEffect transition="in" filter="checkerboard(across)">
                                      <p:cBhvr>
                                        <p:cTn id="30" dur="500"/>
                                        <p:tgtEl>
                                          <p:spTgt spid="64525"/>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64549"/>
                                        </p:tgtEl>
                                        <p:attrNameLst>
                                          <p:attrName>style.visibility</p:attrName>
                                        </p:attrNameLst>
                                      </p:cBhvr>
                                      <p:to>
                                        <p:strVal val="visible"/>
                                      </p:to>
                                    </p:set>
                                    <p:animEffect transition="in" filter="checkerboard(across)">
                                      <p:cBhvr>
                                        <p:cTn id="33" dur="500"/>
                                        <p:tgtEl>
                                          <p:spTgt spid="6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p:bldP spid="64549" grpId="0"/>
      <p:bldP spid="64550" grpId="0"/>
      <p:bldP spid="645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590675" y="0"/>
            <a:ext cx="7381875" cy="1066800"/>
          </a:xfrm>
        </p:spPr>
        <p:txBody>
          <a:bodyPr/>
          <a:lstStyle/>
          <a:p>
            <a:pPr algn="ctr" eaLnBrk="1" hangingPunct="1"/>
            <a:r>
              <a:rPr lang="tr-TR" sz="2800" dirty="0">
                <a:latin typeface="Comic Sans MS" pitchFamily="66" charset="0"/>
              </a:rPr>
              <a:t>Problem Çözümünde Optimizasyon </a:t>
            </a:r>
            <a:endParaRPr lang="tr-TR" sz="1800" b="1" dirty="0" smtClean="0">
              <a:latin typeface="Comic Sans MS" pitchFamily="66" charset="0"/>
            </a:endParaRPr>
          </a:p>
        </p:txBody>
      </p:sp>
      <p:sp>
        <p:nvSpPr>
          <p:cNvPr id="26626" name="Rectangle 3"/>
          <p:cNvSpPr>
            <a:spLocks noGrp="1" noChangeArrowheads="1"/>
          </p:cNvSpPr>
          <p:nvPr>
            <p:ph type="body" idx="1"/>
          </p:nvPr>
        </p:nvSpPr>
        <p:spPr/>
        <p:txBody>
          <a:bodyPr/>
          <a:lstStyle/>
          <a:p>
            <a:pPr algn="just" eaLnBrk="1" hangingPunct="1">
              <a:buFont typeface="Wingdings" pitchFamily="2" charset="2"/>
              <a:buNone/>
            </a:pPr>
            <a:r>
              <a:rPr lang="tr-TR" sz="2000" smtClean="0">
                <a:latin typeface="Comic Sans MS" pitchFamily="66" charset="0"/>
              </a:rPr>
              <a:t>		Burada t</a:t>
            </a:r>
            <a:r>
              <a:rPr lang="tr-TR" sz="2000" smtClean="0"/>
              <a:t>ü</a:t>
            </a:r>
            <a:r>
              <a:rPr lang="tr-TR" sz="2000" smtClean="0">
                <a:latin typeface="Comic Sans MS" pitchFamily="66" charset="0"/>
              </a:rPr>
              <a:t>m okların sağdan sola doğru olduğunu bildiğimize g</a:t>
            </a:r>
            <a:r>
              <a:rPr lang="tr-TR" sz="2000" smtClean="0"/>
              <a:t>ö</a:t>
            </a:r>
            <a:r>
              <a:rPr lang="tr-TR" sz="2000" smtClean="0">
                <a:latin typeface="Comic Sans MS" pitchFamily="66" charset="0"/>
              </a:rPr>
              <a:t>re okları </a:t>
            </a:r>
            <a:r>
              <a:rPr lang="tr-TR" sz="2000" smtClean="0"/>
              <a:t>ç</a:t>
            </a:r>
            <a:r>
              <a:rPr lang="tr-TR" sz="2000" smtClean="0">
                <a:latin typeface="Comic Sans MS" pitchFamily="66" charset="0"/>
              </a:rPr>
              <a:t>izmeyebiliriz. Ayrıca her d</a:t>
            </a:r>
            <a:r>
              <a:rPr lang="tr-TR" sz="2000" smtClean="0"/>
              <a:t>ü</a:t>
            </a:r>
            <a:r>
              <a:rPr lang="tr-TR" sz="2000" smtClean="0">
                <a:latin typeface="Comic Sans MS" pitchFamily="66" charset="0"/>
              </a:rPr>
              <a:t>ğ</a:t>
            </a:r>
            <a:r>
              <a:rPr lang="tr-TR" sz="2000" smtClean="0"/>
              <a:t>ü</a:t>
            </a:r>
            <a:r>
              <a:rPr lang="tr-TR" sz="2000" smtClean="0">
                <a:latin typeface="Comic Sans MS" pitchFamily="66" charset="0"/>
              </a:rPr>
              <a:t>m</a:t>
            </a:r>
            <a:r>
              <a:rPr lang="tr-TR" sz="2000" smtClean="0"/>
              <a:t>ü</a:t>
            </a:r>
            <a:r>
              <a:rPr lang="tr-TR" sz="2000" smtClean="0">
                <a:latin typeface="Comic Sans MS" pitchFamily="66" charset="0"/>
              </a:rPr>
              <a:t> k</a:t>
            </a:r>
            <a:r>
              <a:rPr lang="tr-TR" sz="2000" smtClean="0"/>
              <a:t>üçü</a:t>
            </a:r>
            <a:r>
              <a:rPr lang="tr-TR" sz="2000" smtClean="0">
                <a:latin typeface="Comic Sans MS" pitchFamily="66" charset="0"/>
              </a:rPr>
              <a:t>k bir daire ile g</a:t>
            </a:r>
            <a:r>
              <a:rPr lang="tr-TR" sz="2000" smtClean="0"/>
              <a:t>ö</a:t>
            </a:r>
            <a:r>
              <a:rPr lang="tr-TR" sz="2000" smtClean="0">
                <a:latin typeface="Comic Sans MS" pitchFamily="66" charset="0"/>
              </a:rPr>
              <a:t>sterip i</a:t>
            </a:r>
            <a:r>
              <a:rPr lang="tr-TR" sz="2000" smtClean="0"/>
              <a:t>ç</a:t>
            </a:r>
            <a:r>
              <a:rPr lang="tr-TR" sz="2000" smtClean="0">
                <a:latin typeface="Comic Sans MS" pitchFamily="66" charset="0"/>
              </a:rPr>
              <a:t>ine o iş i</a:t>
            </a:r>
            <a:r>
              <a:rPr lang="tr-TR" sz="2000" smtClean="0"/>
              <a:t>ç</a:t>
            </a:r>
            <a:r>
              <a:rPr lang="tr-TR" sz="2000" smtClean="0">
                <a:latin typeface="Comic Sans MS" pitchFamily="66" charset="0"/>
              </a:rPr>
              <a:t>in gerekli s</a:t>
            </a:r>
            <a:r>
              <a:rPr lang="tr-TR" sz="2000" smtClean="0"/>
              <a:t>ü</a:t>
            </a:r>
            <a:r>
              <a:rPr lang="tr-TR" sz="2000" smtClean="0">
                <a:latin typeface="Comic Sans MS" pitchFamily="66" charset="0"/>
              </a:rPr>
              <a:t>reyi de yazabiliriz. Bu durumda şekil 1.3</a:t>
            </a:r>
            <a:r>
              <a:rPr lang="tr-TR" sz="2000" smtClean="0"/>
              <a:t>’ü</a:t>
            </a:r>
            <a:r>
              <a:rPr lang="tr-TR" sz="2000" smtClean="0">
                <a:latin typeface="Comic Sans MS" pitchFamily="66" charset="0"/>
              </a:rPr>
              <a:t> elde ederiz.</a:t>
            </a:r>
          </a:p>
        </p:txBody>
      </p:sp>
      <p:grpSp>
        <p:nvGrpSpPr>
          <p:cNvPr id="26627" name="Group 4"/>
          <p:cNvGrpSpPr>
            <a:grpSpLocks/>
          </p:cNvGrpSpPr>
          <p:nvPr/>
        </p:nvGrpSpPr>
        <p:grpSpPr bwMode="auto">
          <a:xfrm>
            <a:off x="2051050" y="2852738"/>
            <a:ext cx="6624638" cy="1800225"/>
            <a:chOff x="1338" y="4575"/>
            <a:chExt cx="8247" cy="2550"/>
          </a:xfrm>
        </p:grpSpPr>
        <p:grpSp>
          <p:nvGrpSpPr>
            <p:cNvPr id="26633" name="Group 5"/>
            <p:cNvGrpSpPr>
              <a:grpSpLocks/>
            </p:cNvGrpSpPr>
            <p:nvPr/>
          </p:nvGrpSpPr>
          <p:grpSpPr bwMode="auto">
            <a:xfrm>
              <a:off x="1338" y="4575"/>
              <a:ext cx="8247" cy="2445"/>
              <a:chOff x="1338" y="4575"/>
              <a:chExt cx="8247" cy="2445"/>
            </a:xfrm>
          </p:grpSpPr>
          <p:grpSp>
            <p:nvGrpSpPr>
              <p:cNvPr id="26645" name="Group 6"/>
              <p:cNvGrpSpPr>
                <a:grpSpLocks/>
              </p:cNvGrpSpPr>
              <p:nvPr/>
            </p:nvGrpSpPr>
            <p:grpSpPr bwMode="auto">
              <a:xfrm>
                <a:off x="1530" y="4884"/>
                <a:ext cx="8055" cy="1890"/>
                <a:chOff x="1530" y="4470"/>
                <a:chExt cx="8055" cy="1890"/>
              </a:xfrm>
            </p:grpSpPr>
            <p:grpSp>
              <p:nvGrpSpPr>
                <p:cNvPr id="26657" name="Group 7"/>
                <p:cNvGrpSpPr>
                  <a:grpSpLocks/>
                </p:cNvGrpSpPr>
                <p:nvPr/>
              </p:nvGrpSpPr>
              <p:grpSpPr bwMode="auto">
                <a:xfrm>
                  <a:off x="1530" y="4605"/>
                  <a:ext cx="675" cy="495"/>
                  <a:chOff x="1530" y="4605"/>
                  <a:chExt cx="675" cy="495"/>
                </a:xfrm>
              </p:grpSpPr>
              <p:sp>
                <p:nvSpPr>
                  <p:cNvPr id="26690"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91"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6658" name="Oval 10"/>
                <p:cNvSpPr>
                  <a:spLocks noChangeArrowheads="1"/>
                </p:cNvSpPr>
                <p:nvPr/>
              </p:nvSpPr>
              <p:spPr bwMode="auto">
                <a:xfrm>
                  <a:off x="2475" y="511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59" name="Text Box 11"/>
                <p:cNvSpPr txBox="1">
                  <a:spLocks noChangeArrowheads="1"/>
                </p:cNvSpPr>
                <p:nvPr/>
              </p:nvSpPr>
              <p:spPr bwMode="auto">
                <a:xfrm>
                  <a:off x="2520" y="5190"/>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0" name="Oval 12"/>
                <p:cNvSpPr>
                  <a:spLocks noChangeArrowheads="1"/>
                </p:cNvSpPr>
                <p:nvPr/>
              </p:nvSpPr>
              <p:spPr bwMode="auto">
                <a:xfrm>
                  <a:off x="1545" y="555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1" name="Text Box 13"/>
                <p:cNvSpPr txBox="1">
                  <a:spLocks noChangeArrowheads="1"/>
                </p:cNvSpPr>
                <p:nvPr/>
              </p:nvSpPr>
              <p:spPr bwMode="auto">
                <a:xfrm>
                  <a:off x="1590" y="562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62" name="Oval 14"/>
                <p:cNvSpPr>
                  <a:spLocks noChangeArrowheads="1"/>
                </p:cNvSpPr>
                <p:nvPr/>
              </p:nvSpPr>
              <p:spPr bwMode="auto">
                <a:xfrm>
                  <a:off x="364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3" name="Text Box 15"/>
                <p:cNvSpPr txBox="1">
                  <a:spLocks noChangeArrowheads="1"/>
                </p:cNvSpPr>
                <p:nvPr/>
              </p:nvSpPr>
              <p:spPr bwMode="auto">
                <a:xfrm>
                  <a:off x="3690" y="4545"/>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4" name="Oval 16"/>
                <p:cNvSpPr>
                  <a:spLocks noChangeArrowheads="1"/>
                </p:cNvSpPr>
                <p:nvPr/>
              </p:nvSpPr>
              <p:spPr bwMode="auto">
                <a:xfrm>
                  <a:off x="3615" y="514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5" name="Text Box 17"/>
                <p:cNvSpPr txBox="1">
                  <a:spLocks noChangeArrowheads="1"/>
                </p:cNvSpPr>
                <p:nvPr/>
              </p:nvSpPr>
              <p:spPr bwMode="auto">
                <a:xfrm>
                  <a:off x="3660" y="5220"/>
                  <a:ext cx="630" cy="390"/>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6666" name="Oval 18"/>
                <p:cNvSpPr>
                  <a:spLocks noChangeArrowheads="1"/>
                </p:cNvSpPr>
                <p:nvPr/>
              </p:nvSpPr>
              <p:spPr bwMode="auto">
                <a:xfrm>
                  <a:off x="3645" y="586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7" name="Text Box 19"/>
                <p:cNvSpPr txBox="1">
                  <a:spLocks noChangeArrowheads="1"/>
                </p:cNvSpPr>
                <p:nvPr/>
              </p:nvSpPr>
              <p:spPr bwMode="auto">
                <a:xfrm>
                  <a:off x="3690" y="594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68" name="Oval 20"/>
                <p:cNvSpPr>
                  <a:spLocks noChangeArrowheads="1"/>
                </p:cNvSpPr>
                <p:nvPr/>
              </p:nvSpPr>
              <p:spPr bwMode="auto">
                <a:xfrm>
                  <a:off x="5415" y="447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69" name="Text Box 21"/>
                <p:cNvSpPr txBox="1">
                  <a:spLocks noChangeArrowheads="1"/>
                </p:cNvSpPr>
                <p:nvPr/>
              </p:nvSpPr>
              <p:spPr bwMode="auto">
                <a:xfrm>
                  <a:off x="5460" y="4545"/>
                  <a:ext cx="630" cy="390"/>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6670" name="Oval 22"/>
                <p:cNvSpPr>
                  <a:spLocks noChangeArrowheads="1"/>
                </p:cNvSpPr>
                <p:nvPr/>
              </p:nvSpPr>
              <p:spPr bwMode="auto">
                <a:xfrm>
                  <a:off x="5385" y="510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1" name="Text Box 23"/>
                <p:cNvSpPr txBox="1">
                  <a:spLocks noChangeArrowheads="1"/>
                </p:cNvSpPr>
                <p:nvPr/>
              </p:nvSpPr>
              <p:spPr bwMode="auto">
                <a:xfrm>
                  <a:off x="5430" y="517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2" name="Oval 24"/>
                <p:cNvSpPr>
                  <a:spLocks noChangeArrowheads="1"/>
                </p:cNvSpPr>
                <p:nvPr/>
              </p:nvSpPr>
              <p:spPr bwMode="auto">
                <a:xfrm>
                  <a:off x="6510" y="5055"/>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3" name="Text Box 25"/>
                <p:cNvSpPr txBox="1">
                  <a:spLocks noChangeArrowheads="1"/>
                </p:cNvSpPr>
                <p:nvPr/>
              </p:nvSpPr>
              <p:spPr bwMode="auto">
                <a:xfrm>
                  <a:off x="6555" y="5130"/>
                  <a:ext cx="630" cy="390"/>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74" name="Oval 26"/>
                <p:cNvSpPr>
                  <a:spLocks noChangeArrowheads="1"/>
                </p:cNvSpPr>
                <p:nvPr/>
              </p:nvSpPr>
              <p:spPr bwMode="auto">
                <a:xfrm>
                  <a:off x="783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5" name="Text Box 27"/>
                <p:cNvSpPr txBox="1">
                  <a:spLocks noChangeArrowheads="1"/>
                </p:cNvSpPr>
                <p:nvPr/>
              </p:nvSpPr>
              <p:spPr bwMode="auto">
                <a:xfrm>
                  <a:off x="7875" y="5115"/>
                  <a:ext cx="630" cy="39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76" name="Oval 28"/>
                <p:cNvSpPr>
                  <a:spLocks noChangeArrowheads="1"/>
                </p:cNvSpPr>
                <p:nvPr/>
              </p:nvSpPr>
              <p:spPr bwMode="auto">
                <a:xfrm>
                  <a:off x="8910" y="5040"/>
                  <a:ext cx="480" cy="495"/>
                </a:xfrm>
                <a:prstGeom prst="ellipse">
                  <a:avLst/>
                </a:prstGeom>
                <a:solidFill>
                  <a:srgbClr val="FFFFFF"/>
                </a:solidFill>
                <a:ln w="9525">
                  <a:solidFill>
                    <a:srgbClr val="000000"/>
                  </a:solidFill>
                  <a:round/>
                  <a:headEnd/>
                  <a:tailEnd/>
                </a:ln>
              </p:spPr>
              <p:txBody>
                <a:bodyPr/>
                <a:lstStyle/>
                <a:p>
                  <a:endParaRPr lang="tr-TR"/>
                </a:p>
              </p:txBody>
            </p:sp>
            <p:sp>
              <p:nvSpPr>
                <p:cNvPr id="26677" name="Text Box 29"/>
                <p:cNvSpPr txBox="1">
                  <a:spLocks noChangeArrowheads="1"/>
                </p:cNvSpPr>
                <p:nvPr/>
              </p:nvSpPr>
              <p:spPr bwMode="auto">
                <a:xfrm>
                  <a:off x="8955" y="5115"/>
                  <a:ext cx="630" cy="390"/>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6678" name="Line 30"/>
                <p:cNvSpPr>
                  <a:spLocks noChangeShapeType="1"/>
                </p:cNvSpPr>
                <p:nvPr/>
              </p:nvSpPr>
              <p:spPr bwMode="auto">
                <a:xfrm>
                  <a:off x="1980" y="4980"/>
                  <a:ext cx="555" cy="210"/>
                </a:xfrm>
                <a:prstGeom prst="line">
                  <a:avLst/>
                </a:prstGeom>
                <a:noFill/>
                <a:ln w="9525">
                  <a:solidFill>
                    <a:srgbClr val="000000"/>
                  </a:solidFill>
                  <a:round/>
                  <a:headEnd/>
                  <a:tailEnd/>
                </a:ln>
              </p:spPr>
              <p:txBody>
                <a:bodyPr/>
                <a:lstStyle/>
                <a:p>
                  <a:endParaRPr lang="tr-TR"/>
                </a:p>
              </p:txBody>
            </p:sp>
            <p:sp>
              <p:nvSpPr>
                <p:cNvPr id="26679" name="Line 31"/>
                <p:cNvSpPr>
                  <a:spLocks noChangeShapeType="1"/>
                </p:cNvSpPr>
                <p:nvPr/>
              </p:nvSpPr>
              <p:spPr bwMode="auto">
                <a:xfrm flipV="1">
                  <a:off x="1995" y="5445"/>
                  <a:ext cx="510" cy="240"/>
                </a:xfrm>
                <a:prstGeom prst="line">
                  <a:avLst/>
                </a:prstGeom>
                <a:noFill/>
                <a:ln w="9525">
                  <a:solidFill>
                    <a:srgbClr val="000000"/>
                  </a:solidFill>
                  <a:round/>
                  <a:headEnd/>
                  <a:tailEnd/>
                </a:ln>
              </p:spPr>
              <p:txBody>
                <a:bodyPr/>
                <a:lstStyle/>
                <a:p>
                  <a:endParaRPr lang="tr-TR"/>
                </a:p>
              </p:txBody>
            </p:sp>
            <p:sp>
              <p:nvSpPr>
                <p:cNvPr id="26680" name="Line 32"/>
                <p:cNvSpPr>
                  <a:spLocks noChangeShapeType="1"/>
                </p:cNvSpPr>
                <p:nvPr/>
              </p:nvSpPr>
              <p:spPr bwMode="auto">
                <a:xfrm flipV="1">
                  <a:off x="2940" y="4755"/>
                  <a:ext cx="705" cy="465"/>
                </a:xfrm>
                <a:prstGeom prst="line">
                  <a:avLst/>
                </a:prstGeom>
                <a:noFill/>
                <a:ln w="9525">
                  <a:solidFill>
                    <a:srgbClr val="000000"/>
                  </a:solidFill>
                  <a:round/>
                  <a:headEnd/>
                  <a:tailEnd/>
                </a:ln>
              </p:spPr>
              <p:txBody>
                <a:bodyPr/>
                <a:lstStyle/>
                <a:p>
                  <a:endParaRPr lang="tr-TR"/>
                </a:p>
              </p:txBody>
            </p:sp>
            <p:sp>
              <p:nvSpPr>
                <p:cNvPr id="26681" name="Line 33"/>
                <p:cNvSpPr>
                  <a:spLocks noChangeShapeType="1"/>
                </p:cNvSpPr>
                <p:nvPr/>
              </p:nvSpPr>
              <p:spPr bwMode="auto">
                <a:xfrm>
                  <a:off x="2955" y="5385"/>
                  <a:ext cx="660" cy="0"/>
                </a:xfrm>
                <a:prstGeom prst="line">
                  <a:avLst/>
                </a:prstGeom>
                <a:noFill/>
                <a:ln w="9525">
                  <a:solidFill>
                    <a:srgbClr val="000000"/>
                  </a:solidFill>
                  <a:round/>
                  <a:headEnd/>
                  <a:tailEnd/>
                </a:ln>
              </p:spPr>
              <p:txBody>
                <a:bodyPr/>
                <a:lstStyle/>
                <a:p>
                  <a:endParaRPr lang="tr-TR"/>
                </a:p>
              </p:txBody>
            </p:sp>
            <p:sp>
              <p:nvSpPr>
                <p:cNvPr id="26682" name="Line 34"/>
                <p:cNvSpPr>
                  <a:spLocks noChangeShapeType="1"/>
                </p:cNvSpPr>
                <p:nvPr/>
              </p:nvSpPr>
              <p:spPr bwMode="auto">
                <a:xfrm>
                  <a:off x="2925" y="5520"/>
                  <a:ext cx="750" cy="465"/>
                </a:xfrm>
                <a:prstGeom prst="line">
                  <a:avLst/>
                </a:prstGeom>
                <a:noFill/>
                <a:ln w="9525">
                  <a:solidFill>
                    <a:srgbClr val="000000"/>
                  </a:solidFill>
                  <a:round/>
                  <a:headEnd/>
                  <a:tailEnd/>
                </a:ln>
              </p:spPr>
              <p:txBody>
                <a:bodyPr/>
                <a:lstStyle/>
                <a:p>
                  <a:endParaRPr lang="tr-TR"/>
                </a:p>
              </p:txBody>
            </p:sp>
            <p:sp>
              <p:nvSpPr>
                <p:cNvPr id="26683" name="Line 35"/>
                <p:cNvSpPr>
                  <a:spLocks noChangeShapeType="1"/>
                </p:cNvSpPr>
                <p:nvPr/>
              </p:nvSpPr>
              <p:spPr bwMode="auto">
                <a:xfrm>
                  <a:off x="4125" y="4710"/>
                  <a:ext cx="1305" cy="0"/>
                </a:xfrm>
                <a:prstGeom prst="line">
                  <a:avLst/>
                </a:prstGeom>
                <a:noFill/>
                <a:ln w="9525">
                  <a:solidFill>
                    <a:srgbClr val="000000"/>
                  </a:solidFill>
                  <a:round/>
                  <a:headEnd/>
                  <a:tailEnd/>
                </a:ln>
              </p:spPr>
              <p:txBody>
                <a:bodyPr/>
                <a:lstStyle/>
                <a:p>
                  <a:endParaRPr lang="tr-TR"/>
                </a:p>
              </p:txBody>
            </p:sp>
            <p:sp>
              <p:nvSpPr>
                <p:cNvPr id="26684" name="Line 36"/>
                <p:cNvSpPr>
                  <a:spLocks noChangeShapeType="1"/>
                </p:cNvSpPr>
                <p:nvPr/>
              </p:nvSpPr>
              <p:spPr bwMode="auto">
                <a:xfrm>
                  <a:off x="4110" y="5385"/>
                  <a:ext cx="1290" cy="0"/>
                </a:xfrm>
                <a:prstGeom prst="line">
                  <a:avLst/>
                </a:prstGeom>
                <a:noFill/>
                <a:ln w="9525">
                  <a:solidFill>
                    <a:srgbClr val="000000"/>
                  </a:solidFill>
                  <a:round/>
                  <a:headEnd/>
                  <a:tailEnd/>
                </a:ln>
              </p:spPr>
              <p:txBody>
                <a:bodyPr/>
                <a:lstStyle/>
                <a:p>
                  <a:endParaRPr lang="tr-TR"/>
                </a:p>
              </p:txBody>
            </p:sp>
            <p:sp>
              <p:nvSpPr>
                <p:cNvPr id="26685" name="Line 37"/>
                <p:cNvSpPr>
                  <a:spLocks noChangeShapeType="1"/>
                </p:cNvSpPr>
                <p:nvPr/>
              </p:nvSpPr>
              <p:spPr bwMode="auto">
                <a:xfrm>
                  <a:off x="5880" y="5355"/>
                  <a:ext cx="630" cy="0"/>
                </a:xfrm>
                <a:prstGeom prst="line">
                  <a:avLst/>
                </a:prstGeom>
                <a:noFill/>
                <a:ln w="9525">
                  <a:solidFill>
                    <a:srgbClr val="000000"/>
                  </a:solidFill>
                  <a:round/>
                  <a:headEnd/>
                  <a:tailEnd/>
                </a:ln>
              </p:spPr>
              <p:txBody>
                <a:bodyPr/>
                <a:lstStyle/>
                <a:p>
                  <a:endParaRPr lang="tr-TR"/>
                </a:p>
              </p:txBody>
            </p:sp>
            <p:sp>
              <p:nvSpPr>
                <p:cNvPr id="26686" name="Line 38"/>
                <p:cNvSpPr>
                  <a:spLocks noChangeShapeType="1"/>
                </p:cNvSpPr>
                <p:nvPr/>
              </p:nvSpPr>
              <p:spPr bwMode="auto">
                <a:xfrm>
                  <a:off x="6990" y="5355"/>
                  <a:ext cx="840" cy="0"/>
                </a:xfrm>
                <a:prstGeom prst="line">
                  <a:avLst/>
                </a:prstGeom>
                <a:noFill/>
                <a:ln w="9525">
                  <a:solidFill>
                    <a:srgbClr val="000000"/>
                  </a:solidFill>
                  <a:round/>
                  <a:headEnd/>
                  <a:tailEnd/>
                </a:ln>
              </p:spPr>
              <p:txBody>
                <a:bodyPr/>
                <a:lstStyle/>
                <a:p>
                  <a:endParaRPr lang="tr-TR"/>
                </a:p>
              </p:txBody>
            </p:sp>
            <p:sp>
              <p:nvSpPr>
                <p:cNvPr id="26687" name="Line 39"/>
                <p:cNvSpPr>
                  <a:spLocks noChangeShapeType="1"/>
                </p:cNvSpPr>
                <p:nvPr/>
              </p:nvSpPr>
              <p:spPr bwMode="auto">
                <a:xfrm>
                  <a:off x="8280" y="5385"/>
                  <a:ext cx="615" cy="0"/>
                </a:xfrm>
                <a:prstGeom prst="line">
                  <a:avLst/>
                </a:prstGeom>
                <a:noFill/>
                <a:ln w="9525">
                  <a:solidFill>
                    <a:srgbClr val="000000"/>
                  </a:solidFill>
                  <a:round/>
                  <a:headEnd/>
                  <a:tailEnd/>
                </a:ln>
              </p:spPr>
              <p:txBody>
                <a:bodyPr/>
                <a:lstStyle/>
                <a:p>
                  <a:endParaRPr lang="tr-TR"/>
                </a:p>
              </p:txBody>
            </p:sp>
            <p:sp>
              <p:nvSpPr>
                <p:cNvPr id="26688" name="Line 40"/>
                <p:cNvSpPr>
                  <a:spLocks noChangeShapeType="1"/>
                </p:cNvSpPr>
                <p:nvPr/>
              </p:nvSpPr>
              <p:spPr bwMode="auto">
                <a:xfrm>
                  <a:off x="5880" y="4695"/>
                  <a:ext cx="1995" cy="435"/>
                </a:xfrm>
                <a:prstGeom prst="line">
                  <a:avLst/>
                </a:prstGeom>
                <a:noFill/>
                <a:ln w="9525">
                  <a:solidFill>
                    <a:srgbClr val="000000"/>
                  </a:solidFill>
                  <a:round/>
                  <a:headEnd/>
                  <a:tailEnd/>
                </a:ln>
              </p:spPr>
              <p:txBody>
                <a:bodyPr/>
                <a:lstStyle/>
                <a:p>
                  <a:endParaRPr lang="tr-TR"/>
                </a:p>
              </p:txBody>
            </p:sp>
            <p:sp>
              <p:nvSpPr>
                <p:cNvPr id="26689" name="Line 41"/>
                <p:cNvSpPr>
                  <a:spLocks noChangeShapeType="1"/>
                </p:cNvSpPr>
                <p:nvPr/>
              </p:nvSpPr>
              <p:spPr bwMode="auto">
                <a:xfrm flipV="1">
                  <a:off x="4110" y="5535"/>
                  <a:ext cx="1350" cy="615"/>
                </a:xfrm>
                <a:prstGeom prst="line">
                  <a:avLst/>
                </a:prstGeom>
                <a:noFill/>
                <a:ln w="9525">
                  <a:solidFill>
                    <a:srgbClr val="000000"/>
                  </a:solidFill>
                  <a:round/>
                  <a:headEnd/>
                  <a:tailEnd/>
                </a:ln>
              </p:spPr>
              <p:txBody>
                <a:bodyPr/>
                <a:lstStyle/>
                <a:p>
                  <a:endParaRPr lang="tr-TR"/>
                </a:p>
              </p:txBody>
            </p:sp>
          </p:grpSp>
          <p:sp>
            <p:nvSpPr>
              <p:cNvPr id="26646" name="Text Box 42"/>
              <p:cNvSpPr txBox="1">
                <a:spLocks noChangeArrowheads="1"/>
              </p:cNvSpPr>
              <p:nvPr/>
            </p:nvSpPr>
            <p:spPr bwMode="auto">
              <a:xfrm>
                <a:off x="1338" y="4725"/>
                <a:ext cx="495" cy="435"/>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6647" name="Text Box 43"/>
              <p:cNvSpPr txBox="1">
                <a:spLocks noChangeArrowheads="1"/>
              </p:cNvSpPr>
              <p:nvPr/>
            </p:nvSpPr>
            <p:spPr bwMode="auto">
              <a:xfrm>
                <a:off x="1458" y="6405"/>
                <a:ext cx="495" cy="435"/>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6648" name="Text Box 44"/>
              <p:cNvSpPr txBox="1">
                <a:spLocks noChangeArrowheads="1"/>
              </p:cNvSpPr>
              <p:nvPr/>
            </p:nvSpPr>
            <p:spPr bwMode="auto">
              <a:xfrm>
                <a:off x="2478" y="5205"/>
                <a:ext cx="495" cy="435"/>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6649" name="Text Box 45"/>
              <p:cNvSpPr txBox="1">
                <a:spLocks noChangeArrowheads="1"/>
              </p:cNvSpPr>
              <p:nvPr/>
            </p:nvSpPr>
            <p:spPr bwMode="auto">
              <a:xfrm>
                <a:off x="3363" y="5415"/>
                <a:ext cx="495" cy="435"/>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6650" name="Text Box 46"/>
              <p:cNvSpPr txBox="1">
                <a:spLocks noChangeArrowheads="1"/>
              </p:cNvSpPr>
              <p:nvPr/>
            </p:nvSpPr>
            <p:spPr bwMode="auto">
              <a:xfrm>
                <a:off x="4953" y="5475"/>
                <a:ext cx="495" cy="435"/>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6651" name="Text Box 47"/>
              <p:cNvSpPr txBox="1">
                <a:spLocks noChangeArrowheads="1"/>
              </p:cNvSpPr>
              <p:nvPr/>
            </p:nvSpPr>
            <p:spPr bwMode="auto">
              <a:xfrm>
                <a:off x="6168" y="5475"/>
                <a:ext cx="495" cy="435"/>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6652" name="Text Box 48"/>
              <p:cNvSpPr txBox="1">
                <a:spLocks noChangeArrowheads="1"/>
              </p:cNvSpPr>
              <p:nvPr/>
            </p:nvSpPr>
            <p:spPr bwMode="auto">
              <a:xfrm>
                <a:off x="7413" y="5445"/>
                <a:ext cx="495" cy="435"/>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6653" name="Text Box 49"/>
              <p:cNvSpPr txBox="1">
                <a:spLocks noChangeArrowheads="1"/>
              </p:cNvSpPr>
              <p:nvPr/>
            </p:nvSpPr>
            <p:spPr bwMode="auto">
              <a:xfrm>
                <a:off x="8538" y="5460"/>
                <a:ext cx="495" cy="435"/>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6654" name="Text Box 50"/>
              <p:cNvSpPr txBox="1">
                <a:spLocks noChangeArrowheads="1"/>
              </p:cNvSpPr>
              <p:nvPr/>
            </p:nvSpPr>
            <p:spPr bwMode="auto">
              <a:xfrm>
                <a:off x="3948" y="6585"/>
                <a:ext cx="495" cy="435"/>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6655" name="Text Box 51"/>
              <p:cNvSpPr txBox="1">
                <a:spLocks noChangeArrowheads="1"/>
              </p:cNvSpPr>
              <p:nvPr/>
            </p:nvSpPr>
            <p:spPr bwMode="auto">
              <a:xfrm>
                <a:off x="3618" y="4605"/>
                <a:ext cx="495" cy="435"/>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6656" name="Text Box 52"/>
              <p:cNvSpPr txBox="1">
                <a:spLocks noChangeArrowheads="1"/>
              </p:cNvSpPr>
              <p:nvPr/>
            </p:nvSpPr>
            <p:spPr bwMode="auto">
              <a:xfrm>
                <a:off x="5418" y="4575"/>
                <a:ext cx="495" cy="435"/>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sp>
          <p:nvSpPr>
            <p:cNvPr id="26634" name="Text Box 53"/>
            <p:cNvSpPr txBox="1">
              <a:spLocks noChangeArrowheads="1"/>
            </p:cNvSpPr>
            <p:nvPr/>
          </p:nvSpPr>
          <p:spPr bwMode="auto">
            <a:xfrm>
              <a:off x="1863" y="4905"/>
              <a:ext cx="495" cy="435"/>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6635" name="Text Box 54"/>
            <p:cNvSpPr txBox="1">
              <a:spLocks noChangeArrowheads="1"/>
            </p:cNvSpPr>
            <p:nvPr/>
          </p:nvSpPr>
          <p:spPr bwMode="auto">
            <a:xfrm>
              <a:off x="3918" y="45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36" name="Text Box 55"/>
            <p:cNvSpPr txBox="1">
              <a:spLocks noChangeArrowheads="1"/>
            </p:cNvSpPr>
            <p:nvPr/>
          </p:nvSpPr>
          <p:spPr bwMode="auto">
            <a:xfrm>
              <a:off x="5718" y="4605"/>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37" name="Text Box 56"/>
            <p:cNvSpPr txBox="1">
              <a:spLocks noChangeArrowheads="1"/>
            </p:cNvSpPr>
            <p:nvPr/>
          </p:nvSpPr>
          <p:spPr bwMode="auto">
            <a:xfrm>
              <a:off x="2718" y="5160"/>
              <a:ext cx="495" cy="435"/>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6638" name="Text Box 57"/>
            <p:cNvSpPr txBox="1">
              <a:spLocks noChangeArrowheads="1"/>
            </p:cNvSpPr>
            <p:nvPr/>
          </p:nvSpPr>
          <p:spPr bwMode="auto">
            <a:xfrm>
              <a:off x="1788" y="6450"/>
              <a:ext cx="495" cy="435"/>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6639" name="Text Box 58"/>
            <p:cNvSpPr txBox="1">
              <a:spLocks noChangeArrowheads="1"/>
            </p:cNvSpPr>
            <p:nvPr/>
          </p:nvSpPr>
          <p:spPr bwMode="auto">
            <a:xfrm>
              <a:off x="3498" y="6690"/>
              <a:ext cx="495" cy="435"/>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6640" name="Text Box 59"/>
            <p:cNvSpPr txBox="1">
              <a:spLocks noChangeArrowheads="1"/>
            </p:cNvSpPr>
            <p:nvPr/>
          </p:nvSpPr>
          <p:spPr bwMode="auto">
            <a:xfrm>
              <a:off x="3978" y="5430"/>
              <a:ext cx="495" cy="435"/>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6641" name="Text Box 60"/>
            <p:cNvSpPr txBox="1">
              <a:spLocks noChangeArrowheads="1"/>
            </p:cNvSpPr>
            <p:nvPr/>
          </p:nvSpPr>
          <p:spPr bwMode="auto">
            <a:xfrm>
              <a:off x="5373" y="5970"/>
              <a:ext cx="555" cy="435"/>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6642" name="Text Box 61"/>
            <p:cNvSpPr txBox="1">
              <a:spLocks noChangeArrowheads="1"/>
            </p:cNvSpPr>
            <p:nvPr/>
          </p:nvSpPr>
          <p:spPr bwMode="auto">
            <a:xfrm>
              <a:off x="6483" y="5955"/>
              <a:ext cx="555" cy="435"/>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6643" name="Text Box 62"/>
            <p:cNvSpPr txBox="1">
              <a:spLocks noChangeArrowheads="1"/>
            </p:cNvSpPr>
            <p:nvPr/>
          </p:nvSpPr>
          <p:spPr bwMode="auto">
            <a:xfrm>
              <a:off x="7848" y="5955"/>
              <a:ext cx="555" cy="435"/>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6644" name="Text Box 63"/>
            <p:cNvSpPr txBox="1">
              <a:spLocks noChangeArrowheads="1"/>
            </p:cNvSpPr>
            <p:nvPr/>
          </p:nvSpPr>
          <p:spPr bwMode="auto">
            <a:xfrm>
              <a:off x="8943" y="5970"/>
              <a:ext cx="600" cy="435"/>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sp>
        <p:nvSpPr>
          <p:cNvPr id="26628" name="Rectangle 64"/>
          <p:cNvSpPr>
            <a:spLocks noChangeArrowheads="1"/>
          </p:cNvSpPr>
          <p:nvPr/>
        </p:nvSpPr>
        <p:spPr bwMode="auto">
          <a:xfrm>
            <a:off x="3635375" y="4797425"/>
            <a:ext cx="1646238" cy="366713"/>
          </a:xfrm>
          <a:prstGeom prst="rect">
            <a:avLst/>
          </a:prstGeom>
          <a:noFill/>
          <a:ln w="9525">
            <a:noFill/>
            <a:miter lim="800000"/>
            <a:headEnd/>
            <a:tailEnd/>
          </a:ln>
        </p:spPr>
        <p:txBody>
          <a:bodyPr wrap="none" anchor="ctr">
            <a:spAutoFit/>
          </a:bodyPr>
          <a:lstStyle/>
          <a:p>
            <a:r>
              <a:rPr lang="tr-TR" sz="1800" b="1">
                <a:latin typeface="Comic Sans MS" pitchFamily="66" charset="0"/>
              </a:rPr>
              <a:t>Şekil 1.3</a:t>
            </a:r>
          </a:p>
        </p:txBody>
      </p:sp>
      <p:sp>
        <p:nvSpPr>
          <p:cNvPr id="65601" name="AutoShape 65"/>
          <p:cNvSpPr>
            <a:spLocks noChangeArrowheads="1"/>
          </p:cNvSpPr>
          <p:nvPr/>
        </p:nvSpPr>
        <p:spPr bwMode="auto">
          <a:xfrm>
            <a:off x="3708400" y="5300663"/>
            <a:ext cx="3960813" cy="863600"/>
          </a:xfrm>
          <a:prstGeom prst="wedgeRectCallout">
            <a:avLst>
              <a:gd name="adj1" fmla="val 23625"/>
              <a:gd name="adj2" fmla="val -113236"/>
            </a:avLst>
          </a:prstGeom>
          <a:solidFill>
            <a:schemeClr val="accent1"/>
          </a:solidFill>
          <a:ln w="9525">
            <a:solidFill>
              <a:schemeClr val="tx1"/>
            </a:solidFill>
            <a:miter lim="800000"/>
            <a:headEnd/>
            <a:tailEnd/>
          </a:ln>
        </p:spPr>
        <p:txBody>
          <a:bodyPr/>
          <a:lstStyle/>
          <a:p>
            <a:pPr algn="ctr"/>
            <a:r>
              <a:rPr lang="tr-TR" sz="1800">
                <a:latin typeface="Comic Sans MS" pitchFamily="66" charset="0"/>
              </a:rPr>
              <a:t>Sonuçta K işi için toplam 28 gün bulduğumuza göre iş zamanında yetişecek demektir. </a:t>
            </a:r>
          </a:p>
        </p:txBody>
      </p:sp>
      <p:sp>
        <p:nvSpPr>
          <p:cNvPr id="26630"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663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8811-AD8D-49E9-9099-365E8660853A}" type="slidenum">
              <a:rPr lang="tr-TR" sz="1400"/>
              <a:pPr algn="ctr" eaLnBrk="0" hangingPunct="0"/>
              <a:t>8</a:t>
            </a:fld>
            <a:r>
              <a:rPr lang="tr-TR" sz="1400"/>
              <a:t>.</a:t>
            </a:r>
          </a:p>
          <a:p>
            <a:pPr algn="ctr" eaLnBrk="0" hangingPunct="0"/>
            <a:r>
              <a:rPr lang="tr-TR" sz="1400"/>
              <a:t>Sayfa</a:t>
            </a:r>
          </a:p>
        </p:txBody>
      </p:sp>
      <p:sp>
        <p:nvSpPr>
          <p:cNvPr id="26632"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5601"/>
                                        </p:tgtEl>
                                        <p:attrNameLst>
                                          <p:attrName>style.visibility</p:attrName>
                                        </p:attrNameLst>
                                      </p:cBhvr>
                                      <p:to>
                                        <p:strVal val="visible"/>
                                      </p:to>
                                    </p:set>
                                    <p:animEffect transition="in" filter="diamond(in)">
                                      <p:cBhvr>
                                        <p:cTn id="7" dur="2000"/>
                                        <p:tgtEl>
                                          <p:spTgt spid="6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79388" y="76200"/>
            <a:ext cx="8726487" cy="1066800"/>
          </a:xfrm>
        </p:spPr>
        <p:txBody>
          <a:bodyPr/>
          <a:lstStyle/>
          <a:p>
            <a:pPr algn="ctr" eaLnBrk="1" hangingPunct="1"/>
            <a:r>
              <a:rPr lang="tr-TR" sz="2800" dirty="0">
                <a:latin typeface="Comic Sans MS" pitchFamily="66" charset="0"/>
              </a:rPr>
              <a:t>Problem Çözümünde Optimizasyon </a:t>
            </a:r>
            <a:endParaRPr lang="tr-TR" sz="1800" b="1" dirty="0" smtClean="0">
              <a:latin typeface="Comic Sans MS" pitchFamily="66" charset="0"/>
            </a:endParaRPr>
          </a:p>
        </p:txBody>
      </p:sp>
      <p:sp>
        <p:nvSpPr>
          <p:cNvPr id="27650" name="Rectangle 3"/>
          <p:cNvSpPr>
            <a:spLocks noGrp="1" noChangeArrowheads="1"/>
          </p:cNvSpPr>
          <p:nvPr>
            <p:ph type="body" idx="1"/>
          </p:nvPr>
        </p:nvSpPr>
        <p:spPr>
          <a:xfrm>
            <a:off x="806450" y="1412875"/>
            <a:ext cx="8229600" cy="1584325"/>
          </a:xfrm>
        </p:spPr>
        <p:txBody>
          <a:bodyPr/>
          <a:lstStyle/>
          <a:p>
            <a:pPr marL="609600" indent="-609600" algn="just" eaLnBrk="1" hangingPunct="1">
              <a:buFont typeface="Wingdings" pitchFamily="2" charset="2"/>
              <a:buNone/>
            </a:pPr>
            <a:r>
              <a:rPr lang="tr-TR" sz="2400" smtClean="0">
                <a:latin typeface="Comic Sans MS" pitchFamily="66" charset="0"/>
              </a:rPr>
              <a:t>		A</a:t>
            </a:r>
            <a:r>
              <a:rPr lang="tr-TR" sz="2400" smtClean="0"/>
              <a:t>ç</a:t>
            </a:r>
            <a:r>
              <a:rPr lang="tr-TR" sz="2400" smtClean="0">
                <a:latin typeface="Comic Sans MS" pitchFamily="66" charset="0"/>
              </a:rPr>
              <a:t>ıkladığımız bu y</a:t>
            </a:r>
            <a:r>
              <a:rPr lang="tr-TR" sz="2400" smtClean="0"/>
              <a:t>ö</a:t>
            </a:r>
            <a:r>
              <a:rPr lang="tr-TR" sz="2400" smtClean="0">
                <a:latin typeface="Comic Sans MS" pitchFamily="66" charset="0"/>
              </a:rPr>
              <a:t>ntem PERT (Program Evalution and Review Technique) olarak adlandırılır. Bu y</a:t>
            </a:r>
            <a:r>
              <a:rPr lang="tr-TR" sz="2400" smtClean="0"/>
              <a:t>ö</a:t>
            </a:r>
            <a:r>
              <a:rPr lang="tr-TR" sz="2400" smtClean="0">
                <a:latin typeface="Comic Sans MS" pitchFamily="66" charset="0"/>
              </a:rPr>
              <a:t>ntem birka</a:t>
            </a:r>
            <a:r>
              <a:rPr lang="tr-TR" sz="2400" smtClean="0"/>
              <a:t>ç</a:t>
            </a:r>
            <a:r>
              <a:rPr lang="tr-TR" sz="2400" smtClean="0">
                <a:latin typeface="Comic Sans MS" pitchFamily="66" charset="0"/>
              </a:rPr>
              <a:t> b</a:t>
            </a:r>
            <a:r>
              <a:rPr lang="tr-TR" sz="2400" smtClean="0"/>
              <a:t>ü</a:t>
            </a:r>
            <a:r>
              <a:rPr lang="tr-TR" sz="2400" smtClean="0">
                <a:latin typeface="Comic Sans MS" pitchFamily="66" charset="0"/>
              </a:rPr>
              <a:t>y</a:t>
            </a:r>
            <a:r>
              <a:rPr lang="tr-TR" sz="2400" smtClean="0"/>
              <a:t>ü</a:t>
            </a:r>
            <a:r>
              <a:rPr lang="tr-TR" sz="2400" smtClean="0">
                <a:latin typeface="Comic Sans MS" pitchFamily="66" charset="0"/>
              </a:rPr>
              <a:t>k projenin programlanması ve zamanlanması i</a:t>
            </a:r>
            <a:r>
              <a:rPr lang="tr-TR" sz="2400" smtClean="0"/>
              <a:t>ç</a:t>
            </a:r>
            <a:r>
              <a:rPr lang="tr-TR" sz="2400" smtClean="0">
                <a:latin typeface="Comic Sans MS" pitchFamily="66" charset="0"/>
              </a:rPr>
              <a:t>in </a:t>
            </a:r>
            <a:r>
              <a:rPr lang="tr-TR" sz="2400" smtClean="0"/>
              <a:t>ç</a:t>
            </a:r>
            <a:r>
              <a:rPr lang="tr-TR" sz="2400" smtClean="0">
                <a:latin typeface="Comic Sans MS" pitchFamily="66" charset="0"/>
              </a:rPr>
              <a:t>ok kullanılan bir y</a:t>
            </a:r>
            <a:r>
              <a:rPr lang="tr-TR" sz="2400" smtClean="0"/>
              <a:t>ö</a:t>
            </a:r>
            <a:r>
              <a:rPr lang="tr-TR" sz="2400" smtClean="0">
                <a:latin typeface="Comic Sans MS" pitchFamily="66" charset="0"/>
              </a:rPr>
              <a:t>ntemdir.. </a:t>
            </a:r>
          </a:p>
        </p:txBody>
      </p:sp>
      <p:sp>
        <p:nvSpPr>
          <p:cNvPr id="66564" name="Rectangle 4"/>
          <p:cNvSpPr>
            <a:spLocks noChangeArrowheads="1"/>
          </p:cNvSpPr>
          <p:nvPr/>
        </p:nvSpPr>
        <p:spPr bwMode="auto">
          <a:xfrm>
            <a:off x="1692275" y="3005138"/>
            <a:ext cx="7200900" cy="2014537"/>
          </a:xfrm>
          <a:prstGeom prst="rect">
            <a:avLst/>
          </a:prstGeom>
          <a:noFill/>
          <a:ln w="9525">
            <a:noFill/>
            <a:miter lim="800000"/>
            <a:headEnd/>
            <a:tailEnd/>
          </a:ln>
        </p:spPr>
        <p:txBody>
          <a:bodyPr anchor="ctr">
            <a:spAutoFit/>
          </a:bodyPr>
          <a:lstStyle/>
          <a:p>
            <a:pPr algn="just"/>
            <a:r>
              <a:rPr lang="tr-TR" sz="1800">
                <a:latin typeface="Comic Sans MS" pitchFamily="66" charset="0"/>
              </a:rPr>
              <a:t>Şimdi işin tamamlandığı K düğümünden geriye doğru incelemeye başlarsak ; K 28 günde tamamlanıyor , buna etken  J 'nin 18 günde bitmesidir. J ' ye baktığımızda H ve I işlerine bağlıdır. H,  9 ve J, 16 günde bittiğine göre I çok daha önemli olmaktadır. Bu düşünce ile geriye başlangıç düğümlerine doğru analize devam edersek diyagramda sonuçta  A düğümüne varırız. A-C-D-F-I-J-K yolu " Kritik Yol " olarak adlandırılır. </a:t>
            </a:r>
          </a:p>
        </p:txBody>
      </p:sp>
      <p:grpSp>
        <p:nvGrpSpPr>
          <p:cNvPr id="66626" name="Group 66"/>
          <p:cNvGrpSpPr>
            <a:grpSpLocks/>
          </p:cNvGrpSpPr>
          <p:nvPr/>
        </p:nvGrpSpPr>
        <p:grpSpPr bwMode="auto">
          <a:xfrm>
            <a:off x="2484438" y="5013325"/>
            <a:ext cx="6121400" cy="1674813"/>
            <a:chOff x="1565" y="3158"/>
            <a:chExt cx="3856" cy="1055"/>
          </a:xfrm>
        </p:grpSpPr>
        <p:sp>
          <p:nvSpPr>
            <p:cNvPr id="27656" name="Text Box 5"/>
            <p:cNvSpPr txBox="1">
              <a:spLocks noChangeArrowheads="1"/>
            </p:cNvSpPr>
            <p:nvPr/>
          </p:nvSpPr>
          <p:spPr bwMode="auto">
            <a:xfrm>
              <a:off x="3470" y="3158"/>
              <a:ext cx="231" cy="178"/>
            </a:xfrm>
            <a:prstGeom prst="rect">
              <a:avLst/>
            </a:prstGeom>
            <a:noFill/>
            <a:ln w="9525">
              <a:noFill/>
              <a:miter lim="800000"/>
              <a:headEnd/>
              <a:tailEnd/>
            </a:ln>
          </p:spPr>
          <p:txBody>
            <a:bodyPr/>
            <a:lstStyle/>
            <a:p>
              <a:r>
                <a:rPr lang="tr-TR" sz="1200">
                  <a:latin typeface="Arial" charset="0"/>
                </a:rPr>
                <a:t>H</a:t>
              </a:r>
              <a:endParaRPr lang="tr-TR" sz="1800">
                <a:latin typeface="Arial" charset="0"/>
              </a:endParaRPr>
            </a:p>
          </p:txBody>
        </p:sp>
        <p:grpSp>
          <p:nvGrpSpPr>
            <p:cNvPr id="27657" name="Group 6"/>
            <p:cNvGrpSpPr>
              <a:grpSpLocks/>
            </p:cNvGrpSpPr>
            <p:nvPr/>
          </p:nvGrpSpPr>
          <p:grpSpPr bwMode="auto">
            <a:xfrm>
              <a:off x="1565" y="3176"/>
              <a:ext cx="3856" cy="1037"/>
              <a:chOff x="793" y="3119"/>
              <a:chExt cx="3856" cy="1037"/>
            </a:xfrm>
          </p:grpSpPr>
          <p:grpSp>
            <p:nvGrpSpPr>
              <p:cNvPr id="27658" name="Group 7"/>
              <p:cNvGrpSpPr>
                <a:grpSpLocks/>
              </p:cNvGrpSpPr>
              <p:nvPr/>
            </p:nvGrpSpPr>
            <p:grpSpPr bwMode="auto">
              <a:xfrm>
                <a:off x="883" y="3294"/>
                <a:ext cx="316" cy="203"/>
                <a:chOff x="1530" y="4605"/>
                <a:chExt cx="675" cy="495"/>
              </a:xfrm>
            </p:grpSpPr>
            <p:sp>
              <p:nvSpPr>
                <p:cNvPr id="27712" name="Oval 8"/>
                <p:cNvSpPr>
                  <a:spLocks noChangeArrowheads="1"/>
                </p:cNvSpPr>
                <p:nvPr/>
              </p:nvSpPr>
              <p:spPr bwMode="auto">
                <a:xfrm>
                  <a:off x="1530" y="4605"/>
                  <a:ext cx="480" cy="495"/>
                </a:xfrm>
                <a:prstGeom prst="ellipse">
                  <a:avLst/>
                </a:prstGeom>
                <a:solidFill>
                  <a:srgbClr val="FFFFFF"/>
                </a:solidFill>
                <a:ln w="9525">
                  <a:solidFill>
                    <a:srgbClr val="000000"/>
                  </a:solidFill>
                  <a:round/>
                  <a:headEnd/>
                  <a:tailEnd/>
                </a:ln>
              </p:spPr>
              <p:txBody>
                <a:bodyPr/>
                <a:lstStyle/>
                <a:p>
                  <a:endParaRPr lang="tr-TR"/>
                </a:p>
              </p:txBody>
            </p:sp>
            <p:sp>
              <p:nvSpPr>
                <p:cNvPr id="27713" name="Text Box 9"/>
                <p:cNvSpPr txBox="1">
                  <a:spLocks noChangeArrowheads="1"/>
                </p:cNvSpPr>
                <p:nvPr/>
              </p:nvSpPr>
              <p:spPr bwMode="auto">
                <a:xfrm>
                  <a:off x="1575" y="4680"/>
                  <a:ext cx="630" cy="39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grpSp>
          <p:sp>
            <p:nvSpPr>
              <p:cNvPr id="27659" name="Oval 10"/>
              <p:cNvSpPr>
                <a:spLocks noChangeArrowheads="1"/>
              </p:cNvSpPr>
              <p:nvPr/>
            </p:nvSpPr>
            <p:spPr bwMode="auto">
              <a:xfrm>
                <a:off x="1325" y="3503"/>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0" name="Text Box 11"/>
              <p:cNvSpPr txBox="1">
                <a:spLocks noChangeArrowheads="1"/>
              </p:cNvSpPr>
              <p:nvPr/>
            </p:nvSpPr>
            <p:spPr bwMode="auto">
              <a:xfrm>
                <a:off x="1346" y="3533"/>
                <a:ext cx="294"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1" name="Oval 12"/>
              <p:cNvSpPr>
                <a:spLocks noChangeArrowheads="1"/>
              </p:cNvSpPr>
              <p:nvPr/>
            </p:nvSpPr>
            <p:spPr bwMode="auto">
              <a:xfrm>
                <a:off x="890" y="3681"/>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2" name="Text Box 13"/>
              <p:cNvSpPr txBox="1">
                <a:spLocks noChangeArrowheads="1"/>
              </p:cNvSpPr>
              <p:nvPr/>
            </p:nvSpPr>
            <p:spPr bwMode="auto">
              <a:xfrm>
                <a:off x="911" y="3711"/>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63" name="Oval 14"/>
              <p:cNvSpPr>
                <a:spLocks noChangeArrowheads="1"/>
              </p:cNvSpPr>
              <p:nvPr/>
            </p:nvSpPr>
            <p:spPr bwMode="auto">
              <a:xfrm>
                <a:off x="1872" y="3239"/>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4" name="Text Box 15"/>
              <p:cNvSpPr txBox="1">
                <a:spLocks noChangeArrowheads="1"/>
              </p:cNvSpPr>
              <p:nvPr/>
            </p:nvSpPr>
            <p:spPr bwMode="auto">
              <a:xfrm>
                <a:off x="1893" y="3270"/>
                <a:ext cx="294" cy="159"/>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5" name="Oval 16"/>
              <p:cNvSpPr>
                <a:spLocks noChangeArrowheads="1"/>
              </p:cNvSpPr>
              <p:nvPr/>
            </p:nvSpPr>
            <p:spPr bwMode="auto">
              <a:xfrm>
                <a:off x="1858" y="3515"/>
                <a:ext cx="224" cy="203"/>
              </a:xfrm>
              <a:prstGeom prst="ellipse">
                <a:avLst/>
              </a:prstGeom>
              <a:solidFill>
                <a:srgbClr val="FFFFFF"/>
              </a:solidFill>
              <a:ln w="9525">
                <a:solidFill>
                  <a:srgbClr val="000000"/>
                </a:solidFill>
                <a:round/>
                <a:headEnd/>
                <a:tailEnd/>
              </a:ln>
            </p:spPr>
            <p:txBody>
              <a:bodyPr/>
              <a:lstStyle/>
              <a:p>
                <a:endParaRPr lang="tr-TR"/>
              </a:p>
            </p:txBody>
          </p:sp>
          <p:sp>
            <p:nvSpPr>
              <p:cNvPr id="27666" name="Text Box 17"/>
              <p:cNvSpPr txBox="1">
                <a:spLocks noChangeArrowheads="1"/>
              </p:cNvSpPr>
              <p:nvPr/>
            </p:nvSpPr>
            <p:spPr bwMode="auto">
              <a:xfrm>
                <a:off x="1879" y="3546"/>
                <a:ext cx="294" cy="159"/>
              </a:xfrm>
              <a:prstGeom prst="rect">
                <a:avLst/>
              </a:prstGeom>
              <a:noFill/>
              <a:ln w="9525">
                <a:noFill/>
                <a:miter lim="800000"/>
                <a:headEnd/>
                <a:tailEnd/>
              </a:ln>
            </p:spPr>
            <p:txBody>
              <a:bodyPr/>
              <a:lstStyle/>
              <a:p>
                <a:r>
                  <a:rPr lang="tr-TR" sz="1200">
                    <a:latin typeface="Arial" charset="0"/>
                  </a:rPr>
                  <a:t>4</a:t>
                </a:r>
                <a:endParaRPr lang="tr-TR" sz="1800">
                  <a:latin typeface="Arial" charset="0"/>
                </a:endParaRPr>
              </a:p>
            </p:txBody>
          </p:sp>
          <p:sp>
            <p:nvSpPr>
              <p:cNvPr id="27667" name="Oval 18"/>
              <p:cNvSpPr>
                <a:spLocks noChangeArrowheads="1"/>
              </p:cNvSpPr>
              <p:nvPr/>
            </p:nvSpPr>
            <p:spPr bwMode="auto">
              <a:xfrm>
                <a:off x="1872" y="3810"/>
                <a:ext cx="224" cy="202"/>
              </a:xfrm>
              <a:prstGeom prst="ellipse">
                <a:avLst/>
              </a:prstGeom>
              <a:solidFill>
                <a:srgbClr val="FFFFFF"/>
              </a:solidFill>
              <a:ln w="9525">
                <a:solidFill>
                  <a:srgbClr val="000000"/>
                </a:solidFill>
                <a:round/>
                <a:headEnd/>
                <a:tailEnd/>
              </a:ln>
            </p:spPr>
            <p:txBody>
              <a:bodyPr/>
              <a:lstStyle/>
              <a:p>
                <a:endParaRPr lang="tr-TR"/>
              </a:p>
            </p:txBody>
          </p:sp>
          <p:sp>
            <p:nvSpPr>
              <p:cNvPr id="27668" name="Text Box 19"/>
              <p:cNvSpPr txBox="1">
                <a:spLocks noChangeArrowheads="1"/>
              </p:cNvSpPr>
              <p:nvPr/>
            </p:nvSpPr>
            <p:spPr bwMode="auto">
              <a:xfrm>
                <a:off x="1893" y="3840"/>
                <a:ext cx="294" cy="160"/>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669" name="Oval 20"/>
              <p:cNvSpPr>
                <a:spLocks noChangeArrowheads="1"/>
              </p:cNvSpPr>
              <p:nvPr/>
            </p:nvSpPr>
            <p:spPr bwMode="auto">
              <a:xfrm>
                <a:off x="2699" y="3239"/>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0" name="Text Box 21"/>
              <p:cNvSpPr txBox="1">
                <a:spLocks noChangeArrowheads="1"/>
              </p:cNvSpPr>
              <p:nvPr/>
            </p:nvSpPr>
            <p:spPr bwMode="auto">
              <a:xfrm>
                <a:off x="2720" y="3270"/>
                <a:ext cx="295" cy="159"/>
              </a:xfrm>
              <a:prstGeom prst="rect">
                <a:avLst/>
              </a:prstGeom>
              <a:noFill/>
              <a:ln w="9525">
                <a:noFill/>
                <a:miter lim="800000"/>
                <a:headEnd/>
                <a:tailEnd/>
              </a:ln>
            </p:spPr>
            <p:txBody>
              <a:bodyPr/>
              <a:lstStyle/>
              <a:p>
                <a:r>
                  <a:rPr lang="tr-TR" sz="1200">
                    <a:latin typeface="Arial" charset="0"/>
                  </a:rPr>
                  <a:t>1</a:t>
                </a:r>
                <a:endParaRPr lang="tr-TR" sz="1800">
                  <a:latin typeface="Arial" charset="0"/>
                </a:endParaRPr>
              </a:p>
            </p:txBody>
          </p:sp>
          <p:sp>
            <p:nvSpPr>
              <p:cNvPr id="27671" name="Oval 22"/>
              <p:cNvSpPr>
                <a:spLocks noChangeArrowheads="1"/>
              </p:cNvSpPr>
              <p:nvPr/>
            </p:nvSpPr>
            <p:spPr bwMode="auto">
              <a:xfrm>
                <a:off x="2685" y="3497"/>
                <a:ext cx="225" cy="202"/>
              </a:xfrm>
              <a:prstGeom prst="ellipse">
                <a:avLst/>
              </a:prstGeom>
              <a:solidFill>
                <a:srgbClr val="FFFFFF"/>
              </a:solidFill>
              <a:ln w="9525">
                <a:solidFill>
                  <a:srgbClr val="000000"/>
                </a:solidFill>
                <a:round/>
                <a:headEnd/>
                <a:tailEnd/>
              </a:ln>
            </p:spPr>
            <p:txBody>
              <a:bodyPr/>
              <a:lstStyle/>
              <a:p>
                <a:endParaRPr lang="tr-TR"/>
              </a:p>
            </p:txBody>
          </p:sp>
          <p:sp>
            <p:nvSpPr>
              <p:cNvPr id="27672" name="Text Box 23"/>
              <p:cNvSpPr txBox="1">
                <a:spLocks noChangeArrowheads="1"/>
              </p:cNvSpPr>
              <p:nvPr/>
            </p:nvSpPr>
            <p:spPr bwMode="auto">
              <a:xfrm>
                <a:off x="2706" y="3527"/>
                <a:ext cx="295" cy="160"/>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3" name="Oval 24"/>
              <p:cNvSpPr>
                <a:spLocks noChangeArrowheads="1"/>
              </p:cNvSpPr>
              <p:nvPr/>
            </p:nvSpPr>
            <p:spPr bwMode="auto">
              <a:xfrm>
                <a:off x="3211" y="3478"/>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4" name="Text Box 25"/>
              <p:cNvSpPr txBox="1">
                <a:spLocks noChangeArrowheads="1"/>
              </p:cNvSpPr>
              <p:nvPr/>
            </p:nvSpPr>
            <p:spPr bwMode="auto">
              <a:xfrm>
                <a:off x="3232" y="3509"/>
                <a:ext cx="295" cy="159"/>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675" name="Oval 26"/>
              <p:cNvSpPr>
                <a:spLocks noChangeArrowheads="1"/>
              </p:cNvSpPr>
              <p:nvPr/>
            </p:nvSpPr>
            <p:spPr bwMode="auto">
              <a:xfrm>
                <a:off x="3828"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6" name="Text Box 27"/>
              <p:cNvSpPr txBox="1">
                <a:spLocks noChangeArrowheads="1"/>
              </p:cNvSpPr>
              <p:nvPr/>
            </p:nvSpPr>
            <p:spPr bwMode="auto">
              <a:xfrm>
                <a:off x="3850" y="3503"/>
                <a:ext cx="294" cy="159"/>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677" name="Oval 28"/>
              <p:cNvSpPr>
                <a:spLocks noChangeArrowheads="1"/>
              </p:cNvSpPr>
              <p:nvPr/>
            </p:nvSpPr>
            <p:spPr bwMode="auto">
              <a:xfrm>
                <a:off x="4333" y="3472"/>
                <a:ext cx="225" cy="203"/>
              </a:xfrm>
              <a:prstGeom prst="ellipse">
                <a:avLst/>
              </a:prstGeom>
              <a:solidFill>
                <a:srgbClr val="FFFFFF"/>
              </a:solidFill>
              <a:ln w="9525">
                <a:solidFill>
                  <a:srgbClr val="000000"/>
                </a:solidFill>
                <a:round/>
                <a:headEnd/>
                <a:tailEnd/>
              </a:ln>
            </p:spPr>
            <p:txBody>
              <a:bodyPr/>
              <a:lstStyle/>
              <a:p>
                <a:endParaRPr lang="tr-TR"/>
              </a:p>
            </p:txBody>
          </p:sp>
          <p:sp>
            <p:nvSpPr>
              <p:cNvPr id="27678" name="Text Box 29"/>
              <p:cNvSpPr txBox="1">
                <a:spLocks noChangeArrowheads="1"/>
              </p:cNvSpPr>
              <p:nvPr/>
            </p:nvSpPr>
            <p:spPr bwMode="auto">
              <a:xfrm>
                <a:off x="4354" y="3503"/>
                <a:ext cx="295" cy="159"/>
              </a:xfrm>
              <a:prstGeom prst="rect">
                <a:avLst/>
              </a:prstGeom>
              <a:noFill/>
              <a:ln w="9525">
                <a:noFill/>
                <a:miter lim="800000"/>
                <a:headEnd/>
                <a:tailEnd/>
              </a:ln>
            </p:spPr>
            <p:txBody>
              <a:bodyPr/>
              <a:lstStyle/>
              <a:p>
                <a:r>
                  <a:rPr lang="tr-TR" sz="1200">
                    <a:latin typeface="Arial" charset="0"/>
                  </a:rPr>
                  <a:t>10</a:t>
                </a:r>
                <a:endParaRPr lang="tr-TR" sz="1800">
                  <a:latin typeface="Arial" charset="0"/>
                </a:endParaRPr>
              </a:p>
            </p:txBody>
          </p:sp>
          <p:sp>
            <p:nvSpPr>
              <p:cNvPr id="27679" name="Line 30"/>
              <p:cNvSpPr>
                <a:spLocks noChangeShapeType="1"/>
              </p:cNvSpPr>
              <p:nvPr/>
            </p:nvSpPr>
            <p:spPr bwMode="auto">
              <a:xfrm>
                <a:off x="1093" y="3448"/>
                <a:ext cx="260" cy="85"/>
              </a:xfrm>
              <a:prstGeom prst="line">
                <a:avLst/>
              </a:prstGeom>
              <a:noFill/>
              <a:ln w="28575">
                <a:solidFill>
                  <a:srgbClr val="FF0000"/>
                </a:solidFill>
                <a:round/>
                <a:headEnd/>
                <a:tailEnd/>
              </a:ln>
            </p:spPr>
            <p:txBody>
              <a:bodyPr/>
              <a:lstStyle/>
              <a:p>
                <a:endParaRPr lang="tr-TR"/>
              </a:p>
            </p:txBody>
          </p:sp>
          <p:sp>
            <p:nvSpPr>
              <p:cNvPr id="27680" name="Line 31"/>
              <p:cNvSpPr>
                <a:spLocks noChangeShapeType="1"/>
              </p:cNvSpPr>
              <p:nvPr/>
            </p:nvSpPr>
            <p:spPr bwMode="auto">
              <a:xfrm flipV="1">
                <a:off x="1100" y="3638"/>
                <a:ext cx="239" cy="98"/>
              </a:xfrm>
              <a:prstGeom prst="line">
                <a:avLst/>
              </a:prstGeom>
              <a:noFill/>
              <a:ln w="9525">
                <a:solidFill>
                  <a:srgbClr val="000000"/>
                </a:solidFill>
                <a:round/>
                <a:headEnd/>
                <a:tailEnd/>
              </a:ln>
            </p:spPr>
            <p:txBody>
              <a:bodyPr/>
              <a:lstStyle/>
              <a:p>
                <a:endParaRPr lang="tr-TR"/>
              </a:p>
            </p:txBody>
          </p:sp>
          <p:sp>
            <p:nvSpPr>
              <p:cNvPr id="27681" name="Line 32"/>
              <p:cNvSpPr>
                <a:spLocks noChangeShapeType="1"/>
              </p:cNvSpPr>
              <p:nvPr/>
            </p:nvSpPr>
            <p:spPr bwMode="auto">
              <a:xfrm flipV="1">
                <a:off x="1542" y="3356"/>
                <a:ext cx="330" cy="190"/>
              </a:xfrm>
              <a:prstGeom prst="line">
                <a:avLst/>
              </a:prstGeom>
              <a:noFill/>
              <a:ln w="9525">
                <a:solidFill>
                  <a:srgbClr val="000000"/>
                </a:solidFill>
                <a:round/>
                <a:headEnd/>
                <a:tailEnd/>
              </a:ln>
            </p:spPr>
            <p:txBody>
              <a:bodyPr/>
              <a:lstStyle/>
              <a:p>
                <a:endParaRPr lang="tr-TR"/>
              </a:p>
            </p:txBody>
          </p:sp>
          <p:sp>
            <p:nvSpPr>
              <p:cNvPr id="27682" name="Line 33"/>
              <p:cNvSpPr>
                <a:spLocks noChangeShapeType="1"/>
              </p:cNvSpPr>
              <p:nvPr/>
            </p:nvSpPr>
            <p:spPr bwMode="auto">
              <a:xfrm>
                <a:off x="1549" y="3613"/>
                <a:ext cx="309" cy="0"/>
              </a:xfrm>
              <a:prstGeom prst="line">
                <a:avLst/>
              </a:prstGeom>
              <a:noFill/>
              <a:ln w="28575">
                <a:solidFill>
                  <a:srgbClr val="FF0000"/>
                </a:solidFill>
                <a:round/>
                <a:headEnd/>
                <a:tailEnd/>
              </a:ln>
            </p:spPr>
            <p:txBody>
              <a:bodyPr/>
              <a:lstStyle/>
              <a:p>
                <a:endParaRPr lang="tr-TR"/>
              </a:p>
            </p:txBody>
          </p:sp>
          <p:sp>
            <p:nvSpPr>
              <p:cNvPr id="27683" name="Line 34"/>
              <p:cNvSpPr>
                <a:spLocks noChangeShapeType="1"/>
              </p:cNvSpPr>
              <p:nvPr/>
            </p:nvSpPr>
            <p:spPr bwMode="auto">
              <a:xfrm>
                <a:off x="1535" y="3668"/>
                <a:ext cx="351" cy="191"/>
              </a:xfrm>
              <a:prstGeom prst="line">
                <a:avLst/>
              </a:prstGeom>
              <a:noFill/>
              <a:ln w="9525">
                <a:solidFill>
                  <a:srgbClr val="000000"/>
                </a:solidFill>
                <a:round/>
                <a:headEnd/>
                <a:tailEnd/>
              </a:ln>
            </p:spPr>
            <p:txBody>
              <a:bodyPr/>
              <a:lstStyle/>
              <a:p>
                <a:endParaRPr lang="tr-TR"/>
              </a:p>
            </p:txBody>
          </p:sp>
          <p:sp>
            <p:nvSpPr>
              <p:cNvPr id="27684" name="Line 35"/>
              <p:cNvSpPr>
                <a:spLocks noChangeShapeType="1"/>
              </p:cNvSpPr>
              <p:nvPr/>
            </p:nvSpPr>
            <p:spPr bwMode="auto">
              <a:xfrm>
                <a:off x="2096" y="3337"/>
                <a:ext cx="610" cy="0"/>
              </a:xfrm>
              <a:prstGeom prst="line">
                <a:avLst/>
              </a:prstGeom>
              <a:noFill/>
              <a:ln w="9525">
                <a:solidFill>
                  <a:srgbClr val="000000"/>
                </a:solidFill>
                <a:round/>
                <a:headEnd/>
                <a:tailEnd/>
              </a:ln>
            </p:spPr>
            <p:txBody>
              <a:bodyPr/>
              <a:lstStyle/>
              <a:p>
                <a:endParaRPr lang="tr-TR"/>
              </a:p>
            </p:txBody>
          </p:sp>
          <p:sp>
            <p:nvSpPr>
              <p:cNvPr id="27685" name="Line 36"/>
              <p:cNvSpPr>
                <a:spLocks noChangeShapeType="1"/>
              </p:cNvSpPr>
              <p:nvPr/>
            </p:nvSpPr>
            <p:spPr bwMode="auto">
              <a:xfrm>
                <a:off x="2089" y="3613"/>
                <a:ext cx="603" cy="0"/>
              </a:xfrm>
              <a:prstGeom prst="line">
                <a:avLst/>
              </a:prstGeom>
              <a:noFill/>
              <a:ln w="28575">
                <a:solidFill>
                  <a:srgbClr val="FF0000"/>
                </a:solidFill>
                <a:round/>
                <a:headEnd/>
                <a:tailEnd/>
              </a:ln>
            </p:spPr>
            <p:txBody>
              <a:bodyPr/>
              <a:lstStyle/>
              <a:p>
                <a:endParaRPr lang="tr-TR"/>
              </a:p>
            </p:txBody>
          </p:sp>
          <p:sp>
            <p:nvSpPr>
              <p:cNvPr id="27686" name="Line 37"/>
              <p:cNvSpPr>
                <a:spLocks noChangeShapeType="1"/>
              </p:cNvSpPr>
              <p:nvPr/>
            </p:nvSpPr>
            <p:spPr bwMode="auto">
              <a:xfrm>
                <a:off x="2917" y="3601"/>
                <a:ext cx="294" cy="0"/>
              </a:xfrm>
              <a:prstGeom prst="line">
                <a:avLst/>
              </a:prstGeom>
              <a:noFill/>
              <a:ln w="28575">
                <a:solidFill>
                  <a:srgbClr val="FF0000"/>
                </a:solidFill>
                <a:round/>
                <a:headEnd/>
                <a:tailEnd/>
              </a:ln>
            </p:spPr>
            <p:txBody>
              <a:bodyPr/>
              <a:lstStyle/>
              <a:p>
                <a:endParaRPr lang="tr-TR"/>
              </a:p>
            </p:txBody>
          </p:sp>
          <p:sp>
            <p:nvSpPr>
              <p:cNvPr id="27687" name="Line 38"/>
              <p:cNvSpPr>
                <a:spLocks noChangeShapeType="1"/>
              </p:cNvSpPr>
              <p:nvPr/>
            </p:nvSpPr>
            <p:spPr bwMode="auto">
              <a:xfrm>
                <a:off x="3436" y="3601"/>
                <a:ext cx="392" cy="0"/>
              </a:xfrm>
              <a:prstGeom prst="line">
                <a:avLst/>
              </a:prstGeom>
              <a:noFill/>
              <a:ln w="28575">
                <a:solidFill>
                  <a:srgbClr val="FF0000"/>
                </a:solidFill>
                <a:round/>
                <a:headEnd/>
                <a:tailEnd/>
              </a:ln>
            </p:spPr>
            <p:txBody>
              <a:bodyPr/>
              <a:lstStyle/>
              <a:p>
                <a:endParaRPr lang="tr-TR"/>
              </a:p>
            </p:txBody>
          </p:sp>
          <p:sp>
            <p:nvSpPr>
              <p:cNvPr id="27688" name="Line 39"/>
              <p:cNvSpPr>
                <a:spLocks noChangeShapeType="1"/>
              </p:cNvSpPr>
              <p:nvPr/>
            </p:nvSpPr>
            <p:spPr bwMode="auto">
              <a:xfrm>
                <a:off x="4039" y="3613"/>
                <a:ext cx="287" cy="0"/>
              </a:xfrm>
              <a:prstGeom prst="line">
                <a:avLst/>
              </a:prstGeom>
              <a:noFill/>
              <a:ln w="28575">
                <a:solidFill>
                  <a:srgbClr val="FF0000"/>
                </a:solidFill>
                <a:round/>
                <a:headEnd/>
                <a:tailEnd/>
              </a:ln>
            </p:spPr>
            <p:txBody>
              <a:bodyPr/>
              <a:lstStyle/>
              <a:p>
                <a:endParaRPr lang="tr-TR"/>
              </a:p>
            </p:txBody>
          </p:sp>
          <p:sp>
            <p:nvSpPr>
              <p:cNvPr id="27689" name="Line 40"/>
              <p:cNvSpPr>
                <a:spLocks noChangeShapeType="1"/>
              </p:cNvSpPr>
              <p:nvPr/>
            </p:nvSpPr>
            <p:spPr bwMode="auto">
              <a:xfrm>
                <a:off x="2917" y="3331"/>
                <a:ext cx="933" cy="178"/>
              </a:xfrm>
              <a:prstGeom prst="line">
                <a:avLst/>
              </a:prstGeom>
              <a:noFill/>
              <a:ln w="9525">
                <a:solidFill>
                  <a:srgbClr val="000000"/>
                </a:solidFill>
                <a:round/>
                <a:headEnd/>
                <a:tailEnd/>
              </a:ln>
            </p:spPr>
            <p:txBody>
              <a:bodyPr/>
              <a:lstStyle/>
              <a:p>
                <a:endParaRPr lang="tr-TR"/>
              </a:p>
            </p:txBody>
          </p:sp>
          <p:sp>
            <p:nvSpPr>
              <p:cNvPr id="27690" name="Line 41"/>
              <p:cNvSpPr>
                <a:spLocks noChangeShapeType="1"/>
              </p:cNvSpPr>
              <p:nvPr/>
            </p:nvSpPr>
            <p:spPr bwMode="auto">
              <a:xfrm flipV="1">
                <a:off x="2089" y="3675"/>
                <a:ext cx="631" cy="251"/>
              </a:xfrm>
              <a:prstGeom prst="line">
                <a:avLst/>
              </a:prstGeom>
              <a:noFill/>
              <a:ln w="9525">
                <a:solidFill>
                  <a:srgbClr val="000000"/>
                </a:solidFill>
                <a:round/>
                <a:headEnd/>
                <a:tailEnd/>
              </a:ln>
            </p:spPr>
            <p:txBody>
              <a:bodyPr/>
              <a:lstStyle/>
              <a:p>
                <a:endParaRPr lang="tr-TR"/>
              </a:p>
            </p:txBody>
          </p:sp>
          <p:sp>
            <p:nvSpPr>
              <p:cNvPr id="27691" name="Text Box 42"/>
              <p:cNvSpPr txBox="1">
                <a:spLocks noChangeArrowheads="1"/>
              </p:cNvSpPr>
              <p:nvPr/>
            </p:nvSpPr>
            <p:spPr bwMode="auto">
              <a:xfrm>
                <a:off x="793" y="3174"/>
                <a:ext cx="231" cy="178"/>
              </a:xfrm>
              <a:prstGeom prst="rect">
                <a:avLst/>
              </a:prstGeom>
              <a:noFill/>
              <a:ln w="9525">
                <a:noFill/>
                <a:miter lim="800000"/>
                <a:headEnd/>
                <a:tailEnd/>
              </a:ln>
            </p:spPr>
            <p:txBody>
              <a:bodyPr/>
              <a:lstStyle/>
              <a:p>
                <a:r>
                  <a:rPr lang="tr-TR" sz="1200">
                    <a:latin typeface="Arial" charset="0"/>
                  </a:rPr>
                  <a:t>A</a:t>
                </a:r>
                <a:endParaRPr lang="tr-TR" sz="1800">
                  <a:latin typeface="Arial" charset="0"/>
                </a:endParaRPr>
              </a:p>
            </p:txBody>
          </p:sp>
          <p:sp>
            <p:nvSpPr>
              <p:cNvPr id="27692" name="Text Box 43"/>
              <p:cNvSpPr txBox="1">
                <a:spLocks noChangeArrowheads="1"/>
              </p:cNvSpPr>
              <p:nvPr/>
            </p:nvSpPr>
            <p:spPr bwMode="auto">
              <a:xfrm>
                <a:off x="849" y="3861"/>
                <a:ext cx="232" cy="178"/>
              </a:xfrm>
              <a:prstGeom prst="rect">
                <a:avLst/>
              </a:prstGeom>
              <a:noFill/>
              <a:ln w="9525">
                <a:noFill/>
                <a:miter lim="800000"/>
                <a:headEnd/>
                <a:tailEnd/>
              </a:ln>
            </p:spPr>
            <p:txBody>
              <a:bodyPr/>
              <a:lstStyle/>
              <a:p>
                <a:r>
                  <a:rPr lang="tr-TR" sz="1200">
                    <a:latin typeface="Arial" charset="0"/>
                  </a:rPr>
                  <a:t>B</a:t>
                </a:r>
                <a:endParaRPr lang="tr-TR" sz="1800">
                  <a:latin typeface="Arial" charset="0"/>
                </a:endParaRPr>
              </a:p>
            </p:txBody>
          </p:sp>
          <p:sp>
            <p:nvSpPr>
              <p:cNvPr id="27693" name="Text Box 44"/>
              <p:cNvSpPr txBox="1">
                <a:spLocks noChangeArrowheads="1"/>
              </p:cNvSpPr>
              <p:nvPr/>
            </p:nvSpPr>
            <p:spPr bwMode="auto">
              <a:xfrm>
                <a:off x="1326" y="3371"/>
                <a:ext cx="231" cy="178"/>
              </a:xfrm>
              <a:prstGeom prst="rect">
                <a:avLst/>
              </a:prstGeom>
              <a:noFill/>
              <a:ln w="9525">
                <a:noFill/>
                <a:miter lim="800000"/>
                <a:headEnd/>
                <a:tailEnd/>
              </a:ln>
            </p:spPr>
            <p:txBody>
              <a:bodyPr/>
              <a:lstStyle/>
              <a:p>
                <a:r>
                  <a:rPr lang="tr-TR" sz="1200">
                    <a:latin typeface="Arial" charset="0"/>
                  </a:rPr>
                  <a:t>C</a:t>
                </a:r>
                <a:endParaRPr lang="tr-TR" sz="1800">
                  <a:latin typeface="Arial" charset="0"/>
                </a:endParaRPr>
              </a:p>
            </p:txBody>
          </p:sp>
          <p:sp>
            <p:nvSpPr>
              <p:cNvPr id="27694" name="Text Box 45"/>
              <p:cNvSpPr txBox="1">
                <a:spLocks noChangeArrowheads="1"/>
              </p:cNvSpPr>
              <p:nvPr/>
            </p:nvSpPr>
            <p:spPr bwMode="auto">
              <a:xfrm>
                <a:off x="1740" y="3457"/>
                <a:ext cx="231" cy="177"/>
              </a:xfrm>
              <a:prstGeom prst="rect">
                <a:avLst/>
              </a:prstGeom>
              <a:noFill/>
              <a:ln w="9525">
                <a:noFill/>
                <a:miter lim="800000"/>
                <a:headEnd/>
                <a:tailEnd/>
              </a:ln>
            </p:spPr>
            <p:txBody>
              <a:bodyPr/>
              <a:lstStyle/>
              <a:p>
                <a:r>
                  <a:rPr lang="tr-TR" sz="1200">
                    <a:latin typeface="Arial" charset="0"/>
                  </a:rPr>
                  <a:t>D</a:t>
                </a:r>
                <a:endParaRPr lang="tr-TR" sz="1800">
                  <a:latin typeface="Arial" charset="0"/>
                </a:endParaRPr>
              </a:p>
            </p:txBody>
          </p:sp>
          <p:sp>
            <p:nvSpPr>
              <p:cNvPr id="27695" name="Text Box 46"/>
              <p:cNvSpPr txBox="1">
                <a:spLocks noChangeArrowheads="1"/>
              </p:cNvSpPr>
              <p:nvPr/>
            </p:nvSpPr>
            <p:spPr bwMode="auto">
              <a:xfrm>
                <a:off x="2483" y="3481"/>
                <a:ext cx="232" cy="178"/>
              </a:xfrm>
              <a:prstGeom prst="rect">
                <a:avLst/>
              </a:prstGeom>
              <a:noFill/>
              <a:ln w="9525">
                <a:noFill/>
                <a:miter lim="800000"/>
                <a:headEnd/>
                <a:tailEnd/>
              </a:ln>
            </p:spPr>
            <p:txBody>
              <a:bodyPr/>
              <a:lstStyle/>
              <a:p>
                <a:r>
                  <a:rPr lang="tr-TR" sz="1200">
                    <a:latin typeface="Arial" charset="0"/>
                  </a:rPr>
                  <a:t>F</a:t>
                </a:r>
                <a:endParaRPr lang="tr-TR" sz="1800">
                  <a:latin typeface="Arial" charset="0"/>
                </a:endParaRPr>
              </a:p>
            </p:txBody>
          </p:sp>
          <p:sp>
            <p:nvSpPr>
              <p:cNvPr id="27696" name="Text Box 47"/>
              <p:cNvSpPr txBox="1">
                <a:spLocks noChangeArrowheads="1"/>
              </p:cNvSpPr>
              <p:nvPr/>
            </p:nvSpPr>
            <p:spPr bwMode="auto">
              <a:xfrm>
                <a:off x="3051" y="3481"/>
                <a:ext cx="232" cy="178"/>
              </a:xfrm>
              <a:prstGeom prst="rect">
                <a:avLst/>
              </a:prstGeom>
              <a:noFill/>
              <a:ln w="9525">
                <a:noFill/>
                <a:miter lim="800000"/>
                <a:headEnd/>
                <a:tailEnd/>
              </a:ln>
            </p:spPr>
            <p:txBody>
              <a:bodyPr/>
              <a:lstStyle/>
              <a:p>
                <a:r>
                  <a:rPr lang="tr-TR" sz="1200">
                    <a:latin typeface="Arial" charset="0"/>
                  </a:rPr>
                  <a:t>I</a:t>
                </a:r>
                <a:endParaRPr lang="tr-TR" sz="1800">
                  <a:latin typeface="Arial" charset="0"/>
                </a:endParaRPr>
              </a:p>
            </p:txBody>
          </p:sp>
          <p:sp>
            <p:nvSpPr>
              <p:cNvPr id="27697" name="Text Box 48"/>
              <p:cNvSpPr txBox="1">
                <a:spLocks noChangeArrowheads="1"/>
              </p:cNvSpPr>
              <p:nvPr/>
            </p:nvSpPr>
            <p:spPr bwMode="auto">
              <a:xfrm>
                <a:off x="3633" y="3469"/>
                <a:ext cx="232" cy="178"/>
              </a:xfrm>
              <a:prstGeom prst="rect">
                <a:avLst/>
              </a:prstGeom>
              <a:noFill/>
              <a:ln w="9525">
                <a:noFill/>
                <a:miter lim="800000"/>
                <a:headEnd/>
                <a:tailEnd/>
              </a:ln>
            </p:spPr>
            <p:txBody>
              <a:bodyPr/>
              <a:lstStyle/>
              <a:p>
                <a:r>
                  <a:rPr lang="tr-TR" sz="1200">
                    <a:latin typeface="Arial" charset="0"/>
                  </a:rPr>
                  <a:t>J</a:t>
                </a:r>
                <a:endParaRPr lang="tr-TR" sz="1800">
                  <a:latin typeface="Arial" charset="0"/>
                </a:endParaRPr>
              </a:p>
            </p:txBody>
          </p:sp>
          <p:sp>
            <p:nvSpPr>
              <p:cNvPr id="27698" name="Text Box 49"/>
              <p:cNvSpPr txBox="1">
                <a:spLocks noChangeArrowheads="1"/>
              </p:cNvSpPr>
              <p:nvPr/>
            </p:nvSpPr>
            <p:spPr bwMode="auto">
              <a:xfrm>
                <a:off x="4159" y="3475"/>
                <a:ext cx="232" cy="178"/>
              </a:xfrm>
              <a:prstGeom prst="rect">
                <a:avLst/>
              </a:prstGeom>
              <a:noFill/>
              <a:ln w="9525">
                <a:noFill/>
                <a:miter lim="800000"/>
                <a:headEnd/>
                <a:tailEnd/>
              </a:ln>
            </p:spPr>
            <p:txBody>
              <a:bodyPr/>
              <a:lstStyle/>
              <a:p>
                <a:r>
                  <a:rPr lang="tr-TR" sz="1200">
                    <a:latin typeface="Arial" charset="0"/>
                  </a:rPr>
                  <a:t>K</a:t>
                </a:r>
                <a:endParaRPr lang="tr-TR" sz="1800">
                  <a:latin typeface="Arial" charset="0"/>
                </a:endParaRPr>
              </a:p>
            </p:txBody>
          </p:sp>
          <p:sp>
            <p:nvSpPr>
              <p:cNvPr id="27699" name="Text Box 50"/>
              <p:cNvSpPr txBox="1">
                <a:spLocks noChangeArrowheads="1"/>
              </p:cNvSpPr>
              <p:nvPr/>
            </p:nvSpPr>
            <p:spPr bwMode="auto">
              <a:xfrm>
                <a:off x="2013" y="3935"/>
                <a:ext cx="232" cy="178"/>
              </a:xfrm>
              <a:prstGeom prst="rect">
                <a:avLst/>
              </a:prstGeom>
              <a:noFill/>
              <a:ln w="9525">
                <a:noFill/>
                <a:miter lim="800000"/>
                <a:headEnd/>
                <a:tailEnd/>
              </a:ln>
            </p:spPr>
            <p:txBody>
              <a:bodyPr/>
              <a:lstStyle/>
              <a:p>
                <a:r>
                  <a:rPr lang="tr-TR" sz="1200">
                    <a:latin typeface="Arial" charset="0"/>
                  </a:rPr>
                  <a:t>E</a:t>
                </a:r>
                <a:endParaRPr lang="tr-TR" sz="1800">
                  <a:latin typeface="Arial" charset="0"/>
                </a:endParaRPr>
              </a:p>
            </p:txBody>
          </p:sp>
          <p:sp>
            <p:nvSpPr>
              <p:cNvPr id="27700" name="Text Box 51"/>
              <p:cNvSpPr txBox="1">
                <a:spLocks noChangeArrowheads="1"/>
              </p:cNvSpPr>
              <p:nvPr/>
            </p:nvSpPr>
            <p:spPr bwMode="auto">
              <a:xfrm>
                <a:off x="1859" y="3125"/>
                <a:ext cx="231" cy="178"/>
              </a:xfrm>
              <a:prstGeom prst="rect">
                <a:avLst/>
              </a:prstGeom>
              <a:noFill/>
              <a:ln w="9525">
                <a:noFill/>
                <a:miter lim="800000"/>
                <a:headEnd/>
                <a:tailEnd/>
              </a:ln>
            </p:spPr>
            <p:txBody>
              <a:bodyPr/>
              <a:lstStyle/>
              <a:p>
                <a:r>
                  <a:rPr lang="tr-TR" sz="1200">
                    <a:latin typeface="Arial" charset="0"/>
                  </a:rPr>
                  <a:t>G</a:t>
                </a:r>
                <a:endParaRPr lang="tr-TR" sz="1800">
                  <a:latin typeface="Arial" charset="0"/>
                </a:endParaRPr>
              </a:p>
            </p:txBody>
          </p:sp>
          <p:sp>
            <p:nvSpPr>
              <p:cNvPr id="27701" name="Text Box 52"/>
              <p:cNvSpPr txBox="1">
                <a:spLocks noChangeArrowheads="1"/>
              </p:cNvSpPr>
              <p:nvPr/>
            </p:nvSpPr>
            <p:spPr bwMode="auto">
              <a:xfrm>
                <a:off x="1038" y="3248"/>
                <a:ext cx="232" cy="178"/>
              </a:xfrm>
              <a:prstGeom prst="rect">
                <a:avLst/>
              </a:prstGeom>
              <a:noFill/>
              <a:ln w="9525">
                <a:noFill/>
                <a:miter lim="800000"/>
                <a:headEnd/>
                <a:tailEnd/>
              </a:ln>
            </p:spPr>
            <p:txBody>
              <a:bodyPr/>
              <a:lstStyle/>
              <a:p>
                <a:r>
                  <a:rPr lang="tr-TR" sz="1200">
                    <a:latin typeface="Arial" charset="0"/>
                  </a:rPr>
                  <a:t>3</a:t>
                </a:r>
                <a:endParaRPr lang="tr-TR" sz="1800">
                  <a:latin typeface="Arial" charset="0"/>
                </a:endParaRPr>
              </a:p>
            </p:txBody>
          </p:sp>
          <p:sp>
            <p:nvSpPr>
              <p:cNvPr id="27702" name="Text Box 53"/>
              <p:cNvSpPr txBox="1">
                <a:spLocks noChangeArrowheads="1"/>
              </p:cNvSpPr>
              <p:nvPr/>
            </p:nvSpPr>
            <p:spPr bwMode="auto">
              <a:xfrm>
                <a:off x="1999" y="3119"/>
                <a:ext cx="232"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3" name="Text Box 54"/>
              <p:cNvSpPr txBox="1">
                <a:spLocks noChangeArrowheads="1"/>
              </p:cNvSpPr>
              <p:nvPr/>
            </p:nvSpPr>
            <p:spPr bwMode="auto">
              <a:xfrm>
                <a:off x="2841" y="3125"/>
                <a:ext cx="231"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4" name="Text Box 55"/>
              <p:cNvSpPr txBox="1">
                <a:spLocks noChangeArrowheads="1"/>
              </p:cNvSpPr>
              <p:nvPr/>
            </p:nvSpPr>
            <p:spPr bwMode="auto">
              <a:xfrm>
                <a:off x="1438" y="3352"/>
                <a:ext cx="232" cy="178"/>
              </a:xfrm>
              <a:prstGeom prst="rect">
                <a:avLst/>
              </a:prstGeom>
              <a:noFill/>
              <a:ln w="9525">
                <a:noFill/>
                <a:miter lim="800000"/>
                <a:headEnd/>
                <a:tailEnd/>
              </a:ln>
            </p:spPr>
            <p:txBody>
              <a:bodyPr/>
              <a:lstStyle/>
              <a:p>
                <a:r>
                  <a:rPr lang="tr-TR" sz="1200">
                    <a:latin typeface="Arial" charset="0"/>
                  </a:rPr>
                  <a:t>5</a:t>
                </a:r>
                <a:endParaRPr lang="tr-TR" sz="1800">
                  <a:latin typeface="Arial" charset="0"/>
                </a:endParaRPr>
              </a:p>
            </p:txBody>
          </p:sp>
          <p:sp>
            <p:nvSpPr>
              <p:cNvPr id="27705" name="Text Box 56"/>
              <p:cNvSpPr txBox="1">
                <a:spLocks noChangeArrowheads="1"/>
              </p:cNvSpPr>
              <p:nvPr/>
            </p:nvSpPr>
            <p:spPr bwMode="auto">
              <a:xfrm>
                <a:off x="1003" y="3880"/>
                <a:ext cx="232" cy="178"/>
              </a:xfrm>
              <a:prstGeom prst="rect">
                <a:avLst/>
              </a:prstGeom>
              <a:noFill/>
              <a:ln w="9525">
                <a:noFill/>
                <a:miter lim="800000"/>
                <a:headEnd/>
                <a:tailEnd/>
              </a:ln>
            </p:spPr>
            <p:txBody>
              <a:bodyPr/>
              <a:lstStyle/>
              <a:p>
                <a:r>
                  <a:rPr lang="tr-TR" sz="1200">
                    <a:latin typeface="Arial" charset="0"/>
                  </a:rPr>
                  <a:t>2</a:t>
                </a:r>
                <a:endParaRPr lang="tr-TR" sz="1800">
                  <a:latin typeface="Arial" charset="0"/>
                </a:endParaRPr>
              </a:p>
            </p:txBody>
          </p:sp>
          <p:sp>
            <p:nvSpPr>
              <p:cNvPr id="27706" name="Text Box 57"/>
              <p:cNvSpPr txBox="1">
                <a:spLocks noChangeArrowheads="1"/>
              </p:cNvSpPr>
              <p:nvPr/>
            </p:nvSpPr>
            <p:spPr bwMode="auto">
              <a:xfrm>
                <a:off x="1803" y="3978"/>
                <a:ext cx="231" cy="178"/>
              </a:xfrm>
              <a:prstGeom prst="rect">
                <a:avLst/>
              </a:prstGeom>
              <a:noFill/>
              <a:ln w="9525">
                <a:noFill/>
                <a:miter lim="800000"/>
                <a:headEnd/>
                <a:tailEnd/>
              </a:ln>
            </p:spPr>
            <p:txBody>
              <a:bodyPr/>
              <a:lstStyle/>
              <a:p>
                <a:r>
                  <a:rPr lang="tr-TR" sz="1200">
                    <a:latin typeface="Arial" charset="0"/>
                  </a:rPr>
                  <a:t>8</a:t>
                </a:r>
                <a:endParaRPr lang="tr-TR" sz="1800">
                  <a:latin typeface="Arial" charset="0"/>
                </a:endParaRPr>
              </a:p>
            </p:txBody>
          </p:sp>
          <p:sp>
            <p:nvSpPr>
              <p:cNvPr id="27707" name="Text Box 58"/>
              <p:cNvSpPr txBox="1">
                <a:spLocks noChangeArrowheads="1"/>
              </p:cNvSpPr>
              <p:nvPr/>
            </p:nvSpPr>
            <p:spPr bwMode="auto">
              <a:xfrm>
                <a:off x="2027" y="3463"/>
                <a:ext cx="232" cy="178"/>
              </a:xfrm>
              <a:prstGeom prst="rect">
                <a:avLst/>
              </a:prstGeom>
              <a:noFill/>
              <a:ln w="9525">
                <a:noFill/>
                <a:miter lim="800000"/>
                <a:headEnd/>
                <a:tailEnd/>
              </a:ln>
            </p:spPr>
            <p:txBody>
              <a:bodyPr/>
              <a:lstStyle/>
              <a:p>
                <a:r>
                  <a:rPr lang="tr-TR" sz="1200">
                    <a:latin typeface="Arial" charset="0"/>
                  </a:rPr>
                  <a:t>9</a:t>
                </a:r>
                <a:endParaRPr lang="tr-TR" sz="1800">
                  <a:latin typeface="Arial" charset="0"/>
                </a:endParaRPr>
              </a:p>
            </p:txBody>
          </p:sp>
          <p:sp>
            <p:nvSpPr>
              <p:cNvPr id="27708" name="Text Box 59"/>
              <p:cNvSpPr txBox="1">
                <a:spLocks noChangeArrowheads="1"/>
              </p:cNvSpPr>
              <p:nvPr/>
            </p:nvSpPr>
            <p:spPr bwMode="auto">
              <a:xfrm>
                <a:off x="2680" y="3684"/>
                <a:ext cx="259" cy="178"/>
              </a:xfrm>
              <a:prstGeom prst="rect">
                <a:avLst/>
              </a:prstGeom>
              <a:noFill/>
              <a:ln w="9525">
                <a:noFill/>
                <a:miter lim="800000"/>
                <a:headEnd/>
                <a:tailEnd/>
              </a:ln>
            </p:spPr>
            <p:txBody>
              <a:bodyPr/>
              <a:lstStyle/>
              <a:p>
                <a:r>
                  <a:rPr lang="tr-TR" sz="800">
                    <a:latin typeface="Arial" charset="0"/>
                  </a:rPr>
                  <a:t>11</a:t>
                </a:r>
                <a:endParaRPr lang="tr-TR" sz="1800">
                  <a:latin typeface="Arial" charset="0"/>
                </a:endParaRPr>
              </a:p>
            </p:txBody>
          </p:sp>
          <p:sp>
            <p:nvSpPr>
              <p:cNvPr id="27709" name="Text Box 60"/>
              <p:cNvSpPr txBox="1">
                <a:spLocks noChangeArrowheads="1"/>
              </p:cNvSpPr>
              <p:nvPr/>
            </p:nvSpPr>
            <p:spPr bwMode="auto">
              <a:xfrm>
                <a:off x="3199" y="3677"/>
                <a:ext cx="259" cy="178"/>
              </a:xfrm>
              <a:prstGeom prst="rect">
                <a:avLst/>
              </a:prstGeom>
              <a:noFill/>
              <a:ln w="9525">
                <a:noFill/>
                <a:miter lim="800000"/>
                <a:headEnd/>
                <a:tailEnd/>
              </a:ln>
            </p:spPr>
            <p:txBody>
              <a:bodyPr/>
              <a:lstStyle/>
              <a:p>
                <a:r>
                  <a:rPr lang="tr-TR" sz="800">
                    <a:latin typeface="Arial" charset="0"/>
                  </a:rPr>
                  <a:t>16</a:t>
                </a:r>
                <a:endParaRPr lang="tr-TR" sz="1800">
                  <a:latin typeface="Arial" charset="0"/>
                </a:endParaRPr>
              </a:p>
            </p:txBody>
          </p:sp>
          <p:sp>
            <p:nvSpPr>
              <p:cNvPr id="27710" name="Text Box 61"/>
              <p:cNvSpPr txBox="1">
                <a:spLocks noChangeArrowheads="1"/>
              </p:cNvSpPr>
              <p:nvPr/>
            </p:nvSpPr>
            <p:spPr bwMode="auto">
              <a:xfrm>
                <a:off x="3837" y="3677"/>
                <a:ext cx="259" cy="178"/>
              </a:xfrm>
              <a:prstGeom prst="rect">
                <a:avLst/>
              </a:prstGeom>
              <a:noFill/>
              <a:ln w="9525">
                <a:noFill/>
                <a:miter lim="800000"/>
                <a:headEnd/>
                <a:tailEnd/>
              </a:ln>
            </p:spPr>
            <p:txBody>
              <a:bodyPr/>
              <a:lstStyle/>
              <a:p>
                <a:r>
                  <a:rPr lang="tr-TR" sz="800">
                    <a:latin typeface="Arial" charset="0"/>
                  </a:rPr>
                  <a:t>18</a:t>
                </a:r>
                <a:endParaRPr lang="tr-TR" sz="1800">
                  <a:latin typeface="Arial" charset="0"/>
                </a:endParaRPr>
              </a:p>
            </p:txBody>
          </p:sp>
          <p:sp>
            <p:nvSpPr>
              <p:cNvPr id="27711" name="Text Box 62"/>
              <p:cNvSpPr txBox="1">
                <a:spLocks noChangeArrowheads="1"/>
              </p:cNvSpPr>
              <p:nvPr/>
            </p:nvSpPr>
            <p:spPr bwMode="auto">
              <a:xfrm>
                <a:off x="4349" y="3684"/>
                <a:ext cx="280" cy="178"/>
              </a:xfrm>
              <a:prstGeom prst="rect">
                <a:avLst/>
              </a:prstGeom>
              <a:noFill/>
              <a:ln w="9525">
                <a:noFill/>
                <a:miter lim="800000"/>
                <a:headEnd/>
                <a:tailEnd/>
              </a:ln>
            </p:spPr>
            <p:txBody>
              <a:bodyPr/>
              <a:lstStyle/>
              <a:p>
                <a:r>
                  <a:rPr lang="tr-TR" sz="1200">
                    <a:latin typeface="Arial" charset="0"/>
                  </a:rPr>
                  <a:t>28</a:t>
                </a:r>
                <a:endParaRPr lang="tr-TR" sz="1800">
                  <a:latin typeface="Arial" charset="0"/>
                </a:endParaRPr>
              </a:p>
            </p:txBody>
          </p:sp>
        </p:grpSp>
      </p:grpSp>
      <p:sp>
        <p:nvSpPr>
          <p:cNvPr id="27653" name="6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  Hafta</a:t>
            </a:r>
          </a:p>
        </p:txBody>
      </p:sp>
      <p:sp>
        <p:nvSpPr>
          <p:cNvPr id="2765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3F5FEED-FB6C-4685-8128-116837FEC1D1}" type="slidenum">
              <a:rPr lang="tr-TR" sz="1400"/>
              <a:pPr algn="ctr" eaLnBrk="0" hangingPunct="0"/>
              <a:t>9</a:t>
            </a:fld>
            <a:r>
              <a:rPr lang="tr-TR" sz="1400"/>
              <a:t>.</a:t>
            </a:r>
          </a:p>
          <a:p>
            <a:pPr algn="ctr" eaLnBrk="0" hangingPunct="0"/>
            <a:r>
              <a:rPr lang="tr-TR" sz="1400"/>
              <a:t>Sayfa</a:t>
            </a:r>
          </a:p>
        </p:txBody>
      </p:sp>
      <p:sp>
        <p:nvSpPr>
          <p:cNvPr id="27655" name="9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checkerboard(across)">
                                      <p:cBhvr>
                                        <p:cTn id="7" dur="500"/>
                                        <p:tgtEl>
                                          <p:spTgt spid="66564"/>
                                        </p:tgtEl>
                                      </p:cBhvr>
                                    </p:animEffect>
                                  </p:childTnLst>
                                </p:cTn>
                              </p:par>
                              <p:par>
                                <p:cTn id="8" presetID="5" presetClass="entr" presetSubtype="10" fill="hold" nodeType="withEffect">
                                  <p:stCondLst>
                                    <p:cond delay="0"/>
                                  </p:stCondLst>
                                  <p:childTnLst>
                                    <p:set>
                                      <p:cBhvr>
                                        <p:cTn id="9" dur="1" fill="hold">
                                          <p:stCondLst>
                                            <p:cond delay="0"/>
                                          </p:stCondLst>
                                        </p:cTn>
                                        <p:tgtEl>
                                          <p:spTgt spid="66626"/>
                                        </p:tgtEl>
                                        <p:attrNameLst>
                                          <p:attrName>style.visibility</p:attrName>
                                        </p:attrNameLst>
                                      </p:cBhvr>
                                      <p:to>
                                        <p:strVal val="visible"/>
                                      </p:to>
                                    </p:set>
                                    <p:animEffect transition="in" filter="checkerboard(across)">
                                      <p:cBhvr>
                                        <p:cTn id="10" dur="500"/>
                                        <p:tgtEl>
                                          <p:spTgt spid="6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999</Words>
  <Application>Microsoft Office PowerPoint</Application>
  <PresentationFormat>Ekran Gösterisi (4:3)</PresentationFormat>
  <Paragraphs>327</Paragraphs>
  <Slides>13</Slides>
  <Notes>4</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Bitler ve baytlar tasarım şablonu</vt:lpstr>
      <vt:lpstr>Optimizasyon</vt:lpstr>
      <vt:lpstr>Problem Çözümünde Optimizasyon </vt:lpstr>
      <vt:lpstr>Problem Çözümünde Optimizasyon </vt:lpstr>
      <vt:lpstr>Problem Çözümünde Optimizasyon </vt:lpstr>
      <vt:lpstr>Problem Çözümünde Optimizasyon </vt:lpstr>
      <vt:lpstr>KOMBİNASYONEL PROBLEMLER VE TEKNİKLERE GİRİŞ -Proje Tamamlama İçin Zamanlama</vt:lpstr>
      <vt:lpstr>KOMBİNASYONEL PROBLEMLER VE TEKNİKLERE GİRİŞ -Proje Tamamlama İçin Zamanlama</vt:lpstr>
      <vt:lpstr>Problem Çözümünde Optimizasyon </vt:lpstr>
      <vt:lpstr>Problem Çözümünde Optimizasyon </vt:lpstr>
      <vt:lpstr>Problem Çözümünde Optimizasyon </vt:lpstr>
      <vt:lpstr>Problem Çözümünde Optimizasyon </vt:lpstr>
      <vt:lpstr>Sırt Çantası Problemi</vt:lpstr>
      <vt:lpstr>Diferansiyel Denklemler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60</cp:revision>
  <dcterms:created xsi:type="dcterms:W3CDTF">2009-08-30T08:05:20Z</dcterms:created>
  <dcterms:modified xsi:type="dcterms:W3CDTF">2013-09-18T10:20:41Z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