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70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6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31" autoAdjust="0"/>
  </p:normalViewPr>
  <p:slideViewPr>
    <p:cSldViewPr>
      <p:cViewPr varScale="1">
        <p:scale>
          <a:sx n="54" d="100"/>
          <a:sy n="54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5619-A1FE-47C3-841F-E7F84E79DC3B}" type="datetimeFigureOut">
              <a:rPr lang="tr-TR" smtClean="0"/>
              <a:pPr/>
              <a:t>01.01.2002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1B92-349E-4C0F-8F17-9B7CEAD6E4A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3896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Tersinir olmayan </a:t>
            </a:r>
            <a:r>
              <a:rPr lang="tr-TR" dirty="0" err="1" smtClean="0"/>
              <a:t>karesel</a:t>
            </a:r>
            <a:r>
              <a:rPr lang="tr-TR" dirty="0" smtClean="0"/>
              <a:t> matris, </a:t>
            </a:r>
            <a:r>
              <a:rPr lang="tr-TR" dirty="0" err="1" smtClean="0"/>
              <a:t>singular</a:t>
            </a:r>
            <a:r>
              <a:rPr lang="tr-TR" dirty="0" smtClean="0"/>
              <a:t> matris. Bir A </a:t>
            </a:r>
            <a:r>
              <a:rPr lang="tr-TR" dirty="0" err="1" smtClean="0"/>
              <a:t>karesel</a:t>
            </a:r>
            <a:r>
              <a:rPr lang="tr-TR" dirty="0" smtClean="0"/>
              <a:t> matrisinin tekil olması için, determinantının sıfır olması gerekir ve yeter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1B92-349E-4C0F-8F17-9B7CEAD6E4A3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296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86663-F755-4DA4-B0B9-501A464C3CD5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E81092-5CCC-44CA-96CC-57ECCD95B31C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104B60-5CCC-4F9A-BEBA-5EF218B8023C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C8445-18E7-48C3-B5B2-C81F2CD6FE9E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5A232-9491-4144-AC02-D2E64B5D8B90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B2AE-DCF0-43E1-954C-46F28EF8531F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77E0DD-FE45-46D7-9520-37E080CEAFDD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24330-0F36-4521-82D7-64DA1E07DEC8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5BF56-6F39-4D67-A2BE-2FE112B8B8A7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57CB9-86F7-45B5-AFC2-D50456EB0918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219EAE-8FB4-44B0-94AD-F54CB2334C9E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F733BB0-96CF-402B-87A9-1C53817D59FA}" type="datetime1">
              <a:rPr lang="tr-TR" smtClean="0"/>
              <a:pPr/>
              <a:t>01.01.2002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d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987824" y="141277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1115616" y="260648"/>
            <a:ext cx="3096344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Dr. Yüksel YURTAY</a:t>
            </a:r>
            <a:endParaRPr kumimoji="1" lang="tr-TR" sz="14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indeks=başlangıç:artış:son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 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 i= 2:6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x(i )=2*x(i‐1 );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tr-TR" sz="1400" b="1" dirty="0" smtClean="0">
                <a:latin typeface="Calibri" pitchFamily="34" charset="0"/>
                <a:cs typeface="Arial" pitchFamily="34" charset="0"/>
              </a:rPr>
              <a:t>break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fonksiyon ifadesi kullanarak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döngüsünden herhangi bir anda çıkılabilir.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return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komutların hali hazır sıralanmasını sona erdirir ve uyarılan fonksiyonu veya klavyeyi denetime geri döndürür.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Continue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komutu,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veya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 kontrolü bir sonraki yinelemeye geçirir.</a:t>
            </a: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 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- Döngüler</a:t>
            </a:r>
          </a:p>
        </p:txBody>
      </p:sp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19.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5865858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Ödev :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Örneğini verdiğimiz akış diyagramının matlab komutları ile programını yazınız.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284984"/>
            <a:ext cx="4303719" cy="3097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20.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8140246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"/>
          <p:cNvGrpSpPr/>
          <p:nvPr/>
        </p:nvGrpSpPr>
        <p:grpSpPr>
          <a:xfrm>
            <a:off x="1475656" y="332656"/>
            <a:ext cx="6624736" cy="5760640"/>
            <a:chOff x="1547664" y="620688"/>
            <a:chExt cx="6624736" cy="57606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620688"/>
              <a:ext cx="6624736" cy="5373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6021288"/>
              <a:ext cx="53324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116632"/>
            <a:ext cx="64087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b="14108"/>
          <a:stretch>
            <a:fillRect/>
          </a:stretch>
        </p:blipFill>
        <p:spPr bwMode="auto">
          <a:xfrm>
            <a:off x="1403648" y="2564904"/>
            <a:ext cx="6552728" cy="271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522762"/>
            <a:ext cx="28991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5517232"/>
            <a:ext cx="3164954" cy="58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1" name="10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086" y="188641"/>
            <a:ext cx="6840616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8504"/>
          <a:stretch>
            <a:fillRect/>
          </a:stretch>
        </p:blipFill>
        <p:spPr bwMode="auto">
          <a:xfrm>
            <a:off x="1259632" y="3501008"/>
            <a:ext cx="6824198" cy="25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0990" y="6122695"/>
            <a:ext cx="5028233" cy="61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Matlab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"/>
          <p:cNvGrpSpPr/>
          <p:nvPr/>
        </p:nvGrpSpPr>
        <p:grpSpPr>
          <a:xfrm>
            <a:off x="1187624" y="116632"/>
            <a:ext cx="7611076" cy="6480720"/>
            <a:chOff x="1187624" y="188640"/>
            <a:chExt cx="7611076" cy="648072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88640"/>
              <a:ext cx="4846340" cy="1211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1878" y="1484784"/>
              <a:ext cx="7556822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4653136"/>
              <a:ext cx="563152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66980"/>
            <a:ext cx="5760640" cy="144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28800"/>
            <a:ext cx="6696744" cy="118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492896"/>
            <a:ext cx="54006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8 Grup"/>
          <p:cNvGrpSpPr/>
          <p:nvPr/>
        </p:nvGrpSpPr>
        <p:grpSpPr>
          <a:xfrm>
            <a:off x="3059832" y="2420888"/>
            <a:ext cx="4968552" cy="3888432"/>
            <a:chOff x="2771800" y="3429000"/>
            <a:chExt cx="3240360" cy="3096344"/>
          </a:xfrm>
        </p:grpSpPr>
        <p:cxnSp>
          <p:nvCxnSpPr>
            <p:cNvPr id="6" name="5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140968"/>
            <a:ext cx="2016224" cy="3512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2204864"/>
            <a:ext cx="1677936" cy="1735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142" y="1412776"/>
            <a:ext cx="4977034" cy="47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8640"/>
            <a:ext cx="4283968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cxnSp>
        <p:nvCxnSpPr>
          <p:cNvPr id="8" name="7 Düz Bağlayıcı"/>
          <p:cNvCxnSpPr/>
          <p:nvPr/>
        </p:nvCxnSpPr>
        <p:spPr>
          <a:xfrm>
            <a:off x="3563888" y="1124744"/>
            <a:ext cx="2304256" cy="21602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4664"/>
            <a:ext cx="6696743" cy="57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807118" y="3791980"/>
            <a:ext cx="46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005467" y="2924944"/>
            <a:ext cx="8138533" cy="2808312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324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453" y="4221088"/>
            <a:ext cx="6238875" cy="239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24028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4462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smtClean="0">
                <a:latin typeface="Arial Narrow" pitchFamily="34" charset="0"/>
              </a:rPr>
              <a:t>Giriş    </a:t>
            </a:r>
          </a:p>
          <a:p>
            <a:pPr algn="just"/>
            <a:r>
              <a:rPr lang="tr-TR" dirty="0" smtClean="0">
                <a:latin typeface="Arial Narrow" pitchFamily="34" charset="0"/>
              </a:rPr>
              <a:t>Değişkenler </a:t>
            </a:r>
            <a:r>
              <a:rPr lang="tr-TR" dirty="0" err="1" smtClean="0">
                <a:latin typeface="Arial Narrow" pitchFamily="34" charset="0"/>
              </a:rPr>
              <a:t>MATLAB'in</a:t>
            </a:r>
            <a:r>
              <a:rPr lang="tr-TR" dirty="0" smtClean="0">
                <a:latin typeface="Arial Narrow" pitchFamily="34" charset="0"/>
              </a:rPr>
              <a:t> temel kavramlarındandır, </a:t>
            </a:r>
          </a:p>
          <a:p>
            <a:pPr lvl="1" algn="just"/>
            <a:endParaRPr lang="tr-TR" dirty="0" smtClean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7" t="507" r="407" b="507"/>
          <a:stretch>
            <a:fillRect/>
          </a:stretch>
        </p:blipFill>
        <p:spPr bwMode="auto">
          <a:xfrm>
            <a:off x="1403648" y="692696"/>
            <a:ext cx="7344816" cy="6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32-Nokta Yıldız"/>
          <p:cNvSpPr/>
          <p:nvPr/>
        </p:nvSpPr>
        <p:spPr>
          <a:xfrm>
            <a:off x="5940152" y="1844824"/>
            <a:ext cx="2376264" cy="1728192"/>
          </a:xfrm>
          <a:prstGeom prst="star32">
            <a:avLst>
              <a:gd name="adj" fmla="val 46011"/>
            </a:avLst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 smtClean="0">
                <a:solidFill>
                  <a:schemeClr val="accent1">
                    <a:lumMod val="50000"/>
                  </a:schemeClr>
                </a:solidFill>
              </a:rPr>
              <a:t>Clear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değişkenleri siler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6"/>
            <a:ext cx="6912768" cy="620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2656"/>
            <a:ext cx="65151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2779" b="4632"/>
          <a:stretch>
            <a:fillRect/>
          </a:stretch>
        </p:blipFill>
        <p:spPr bwMode="auto">
          <a:xfrm>
            <a:off x="1187624" y="118893"/>
            <a:ext cx="6248400" cy="35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675" y="2780928"/>
            <a:ext cx="6410325" cy="337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grpSp>
        <p:nvGrpSpPr>
          <p:cNvPr id="11" name="10 Grup"/>
          <p:cNvGrpSpPr/>
          <p:nvPr/>
        </p:nvGrpSpPr>
        <p:grpSpPr>
          <a:xfrm>
            <a:off x="2771800" y="2708920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1210"/>
            <a:ext cx="4968552" cy="10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1761"/>
          <a:stretch>
            <a:fillRect/>
          </a:stretch>
        </p:blipFill>
        <p:spPr bwMode="auto">
          <a:xfrm>
            <a:off x="1214586" y="1124744"/>
            <a:ext cx="6381750" cy="552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21030" y="1075314"/>
            <a:ext cx="8122970" cy="2016224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6632"/>
            <a:ext cx="64008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 t="2348"/>
          <a:stretch>
            <a:fillRect/>
          </a:stretch>
        </p:blipFill>
        <p:spPr bwMode="auto">
          <a:xfrm>
            <a:off x="1187624" y="1988840"/>
            <a:ext cx="6248400" cy="299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245943"/>
            <a:ext cx="6286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6 Grup"/>
          <p:cNvGrpSpPr/>
          <p:nvPr/>
        </p:nvGrpSpPr>
        <p:grpSpPr>
          <a:xfrm>
            <a:off x="2483768" y="4941168"/>
            <a:ext cx="1440160" cy="1584176"/>
            <a:chOff x="2771800" y="3429000"/>
            <a:chExt cx="3240360" cy="3096344"/>
          </a:xfrm>
        </p:grpSpPr>
        <p:cxnSp>
          <p:nvCxnSpPr>
            <p:cNvPr id="8" name="7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4211960" y="548680"/>
            <a:ext cx="4392488" cy="900246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tr-TR" sz="1050" dirty="0" smtClean="0"/>
              <a:t>Bir A matrisi verilsin. A matrisinin basamak biçime dönüştürülmüşü olan matrisin, sıfırdan farklı satırları sayısına A matrisinin </a:t>
            </a:r>
            <a:r>
              <a:rPr lang="tr-TR" sz="1050" b="1" dirty="0" err="1" smtClean="0"/>
              <a:t>rankı</a:t>
            </a:r>
            <a:r>
              <a:rPr lang="tr-TR" sz="1050" b="1" dirty="0" smtClean="0"/>
              <a:t> denir ve r(A) ile gösterilir.</a:t>
            </a:r>
          </a:p>
          <a:p>
            <a:pPr algn="just"/>
            <a:endParaRPr lang="tr-TR" sz="1050" b="1" dirty="0" smtClean="0"/>
          </a:p>
          <a:p>
            <a:r>
              <a:rPr lang="tr-TR" sz="1050" dirty="0" smtClean="0"/>
              <a:t>Özel olarak, herhangi bir sıfır matrisinin </a:t>
            </a:r>
            <a:r>
              <a:rPr lang="tr-TR" sz="1050" dirty="0" err="1" smtClean="0"/>
              <a:t>rankı</a:t>
            </a:r>
            <a:r>
              <a:rPr lang="tr-TR" sz="1050" dirty="0" smtClean="0"/>
              <a:t> 0 kabul edilir.</a:t>
            </a:r>
            <a:endParaRPr lang="tr-TR" sz="10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2636912"/>
            <a:ext cx="2232248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25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843808" y="69269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6 Dikdörtgen"/>
          <p:cNvSpPr/>
          <p:nvPr/>
        </p:nvSpPr>
        <p:spPr>
          <a:xfrm>
            <a:off x="3059832" y="4365104"/>
            <a:ext cx="4536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Uygulama … </a:t>
            </a:r>
            <a:endParaRPr lang="tr-TR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911660" y="4008004"/>
            <a:ext cx="47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259632" y="548680"/>
            <a:ext cx="74888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latin typeface="Arial Narrow" pitchFamily="34" charset="0"/>
              </a:rPr>
              <a:t>Noktalı Virgül Kullanarak Sonuçları Gizlemek</a:t>
            </a:r>
          </a:p>
          <a:p>
            <a:endParaRPr lang="tr-TR" b="1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Komuttan sonra noktalı virgül yazarsanız sonucun yazdırılmasını engellemiş olursunuz. 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Örnekler: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c) / 3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 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&gt;&gt;a = 10;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 = 20;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&gt;&gt;c = 30;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&gt;&gt;d = 40;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 + d) / 4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25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the</a:t>
            </a:r>
            <a:r>
              <a:rPr lang="tr-TR" dirty="0" smtClean="0">
                <a:latin typeface="Arial Narrow" pitchFamily="34" charset="0"/>
              </a:rPr>
              <a:t>_</a:t>
            </a:r>
            <a:r>
              <a:rPr lang="tr-TR" dirty="0" err="1" smtClean="0">
                <a:latin typeface="Arial Narrow" pitchFamily="34" charset="0"/>
              </a:rPr>
              <a:t>average</a:t>
            </a:r>
            <a:r>
              <a:rPr lang="tr-TR" dirty="0" smtClean="0">
                <a:latin typeface="Arial Narrow" pitchFamily="34" charset="0"/>
              </a:rPr>
              <a:t>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b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&gt;&gt;e = 50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e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50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5148064" y="2348880"/>
            <a:ext cx="3275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Kendi değişkenlerinizi tanımlayabilmeniz ve kullanabilmeniz çok kullanışlıdır. 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96036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43608" y="44624"/>
            <a:ext cx="8100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latin typeface="Arial Narrow" pitchFamily="34" charset="0"/>
              </a:rPr>
              <a:t>MATLAB'de</a:t>
            </a:r>
            <a:r>
              <a:rPr lang="tr-TR" b="1" dirty="0" smtClean="0">
                <a:latin typeface="Arial Narrow" pitchFamily="34" charset="0"/>
              </a:rPr>
              <a:t> Matris oluşturma</a:t>
            </a:r>
          </a:p>
          <a:p>
            <a:r>
              <a:rPr lang="tr-TR" dirty="0" err="1" smtClean="0">
                <a:latin typeface="Arial Narrow" pitchFamily="34" charset="0"/>
              </a:rPr>
              <a:t>MATLAB'de</a:t>
            </a:r>
            <a:r>
              <a:rPr lang="tr-TR" dirty="0" smtClean="0">
                <a:latin typeface="Arial Narrow" pitchFamily="34" charset="0"/>
              </a:rPr>
              <a:t> matrisler köşeli parantezler içinde tanımlanır ([ ]). </a:t>
            </a:r>
          </a:p>
          <a:p>
            <a:r>
              <a:rPr lang="tr-TR" dirty="0" smtClean="0">
                <a:latin typeface="Arial Narrow" pitchFamily="34" charset="0"/>
              </a:rPr>
              <a:t>Virgül (,), ve noktalı virgül (;) noktalama işaretleri sırasıyla satır ve sütun ayıracı olarak kullanılır.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Not: Satır ayıracı olarak virgül yerine boşluk, sütun ayıracı olarak ta alt satıra geçmeyi (</a:t>
            </a:r>
            <a:r>
              <a:rPr lang="tr-TR" dirty="0" err="1" smtClean="0">
                <a:latin typeface="Arial Narrow" pitchFamily="34" charset="0"/>
              </a:rPr>
              <a:t>enter</a:t>
            </a:r>
            <a:r>
              <a:rPr lang="tr-TR" dirty="0" smtClean="0">
                <a:latin typeface="Arial Narrow" pitchFamily="34" charset="0"/>
              </a:rPr>
              <a:t>)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331640" y="2492896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&gt;&gt;vektor1 = [1, 5, 7]</a:t>
            </a:r>
          </a:p>
          <a:p>
            <a:r>
              <a:rPr lang="tr-TR" dirty="0" smtClean="0">
                <a:latin typeface="Arial Narrow" pitchFamily="34" charset="0"/>
              </a:rPr>
              <a:t>vektor1 =</a:t>
            </a:r>
          </a:p>
          <a:p>
            <a:r>
              <a:rPr lang="tr-TR" dirty="0" smtClean="0">
                <a:latin typeface="Arial Narrow" pitchFamily="34" charset="0"/>
              </a:rPr>
              <a:t>1 5 7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&gt;&gt;vektor2 = [1; 5; 7]</a:t>
            </a:r>
          </a:p>
          <a:p>
            <a:r>
              <a:rPr lang="tr-TR" dirty="0" smtClean="0">
                <a:latin typeface="Arial Narrow" pitchFamily="34" charset="0"/>
              </a:rPr>
              <a:t>vector2 = 1</a:t>
            </a:r>
          </a:p>
          <a:p>
            <a:r>
              <a:rPr lang="tr-TR" dirty="0" smtClean="0">
                <a:latin typeface="Arial Narrow" pitchFamily="34" charset="0"/>
              </a:rPr>
              <a:t>5</a:t>
            </a:r>
          </a:p>
          <a:p>
            <a:r>
              <a:rPr lang="tr-TR" dirty="0" smtClean="0">
                <a:latin typeface="Arial Narrow" pitchFamily="34" charset="0"/>
              </a:rPr>
              <a:t>7</a:t>
            </a:r>
          </a:p>
        </p:txBody>
      </p:sp>
      <p:sp>
        <p:nvSpPr>
          <p:cNvPr id="9" name="8 Dikdörtgen"/>
          <p:cNvSpPr/>
          <p:nvPr/>
        </p:nvSpPr>
        <p:spPr>
          <a:xfrm>
            <a:off x="3851920" y="40050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r>
              <a:rPr lang="tr-TR" dirty="0" smtClean="0">
                <a:latin typeface="Arial Narrow" pitchFamily="34" charset="0"/>
              </a:rPr>
              <a:t>8      1       1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0" name="9 Grup"/>
          <p:cNvGrpSpPr/>
          <p:nvPr/>
        </p:nvGrpSpPr>
        <p:grpSpPr>
          <a:xfrm>
            <a:off x="3491880" y="3645024"/>
            <a:ext cx="4168080" cy="3024336"/>
            <a:chOff x="3059832" y="2420888"/>
            <a:chExt cx="4168080" cy="3600400"/>
          </a:xfrm>
        </p:grpSpPr>
        <p:cxnSp>
          <p:nvCxnSpPr>
            <p:cNvPr id="11" name="10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547664" y="404665"/>
            <a:ext cx="54543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 1       1</a:t>
            </a:r>
          </a:p>
          <a:p>
            <a:pPr marL="342900" indent="-342900">
              <a:buAutoNum type="arabicPlain" startAt="8"/>
            </a:pPr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&gt;&gt;com_matris = [matris, matris]</a:t>
            </a:r>
          </a:p>
          <a:p>
            <a:r>
              <a:rPr lang="tr-TR" dirty="0" smtClean="0">
                <a:latin typeface="Arial Narrow" pitchFamily="34" charset="0"/>
              </a:rPr>
              <a:t>com_matris =</a:t>
            </a:r>
          </a:p>
          <a:p>
            <a:r>
              <a:rPr lang="tr-TR" dirty="0" smtClean="0">
                <a:latin typeface="Arial Narrow" pitchFamily="34" charset="0"/>
              </a:rPr>
              <a:t>8 12 19 8 12 19</a:t>
            </a:r>
          </a:p>
          <a:p>
            <a:r>
              <a:rPr lang="tr-TR" dirty="0" smtClean="0">
                <a:latin typeface="Arial Narrow" pitchFamily="34" charset="0"/>
              </a:rPr>
              <a:t>7  3  2  7  3  2</a:t>
            </a:r>
          </a:p>
          <a:p>
            <a:r>
              <a:rPr lang="tr-TR" dirty="0" smtClean="0">
                <a:latin typeface="Arial Narrow" pitchFamily="34" charset="0"/>
              </a:rPr>
              <a:t>12 4 23 12 4 23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1   1   8   1   1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com_matris(3,2)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=4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com_matris(1:3,2:4)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new</a:t>
            </a:r>
            <a:r>
              <a:rPr lang="tr-TR" dirty="0" smtClean="0">
                <a:latin typeface="Arial Narrow" pitchFamily="34" charset="0"/>
              </a:rPr>
              <a:t>_ com_matris =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19 8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2 7 </a:t>
            </a:r>
          </a:p>
        </p:txBody>
      </p:sp>
      <p:sp>
        <p:nvSpPr>
          <p:cNvPr id="8" name="7 Oval"/>
          <p:cNvSpPr/>
          <p:nvPr/>
        </p:nvSpPr>
        <p:spPr>
          <a:xfrm>
            <a:off x="1835696" y="3501008"/>
            <a:ext cx="216024" cy="216024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2029142" y="2902366"/>
            <a:ext cx="382618" cy="526634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8" name="17 Grup"/>
          <p:cNvGrpSpPr/>
          <p:nvPr/>
        </p:nvGrpSpPr>
        <p:grpSpPr>
          <a:xfrm>
            <a:off x="3131840" y="3140968"/>
            <a:ext cx="2088232" cy="2088232"/>
            <a:chOff x="3131840" y="2924944"/>
            <a:chExt cx="2088232" cy="2016224"/>
          </a:xfrm>
        </p:grpSpPr>
        <p:cxnSp>
          <p:nvCxnSpPr>
            <p:cNvPr id="11" name="10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18 Grup"/>
          <p:cNvGrpSpPr/>
          <p:nvPr/>
        </p:nvGrpSpPr>
        <p:grpSpPr>
          <a:xfrm>
            <a:off x="2996208" y="3645024"/>
            <a:ext cx="1647800" cy="864096"/>
            <a:chOff x="3131840" y="2924944"/>
            <a:chExt cx="2088232" cy="2016224"/>
          </a:xfrm>
        </p:grpSpPr>
        <p:cxnSp>
          <p:nvCxnSpPr>
            <p:cNvPr id="20" name="19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pt-BR" dirty="0" smtClean="0">
                <a:latin typeface="Arial Narrow" pitchFamily="34" charset="0"/>
              </a:rPr>
              <a:t>a = [1 2 3 4 5 6]</a:t>
            </a:r>
          </a:p>
          <a:p>
            <a:r>
              <a:rPr lang="pt-BR" dirty="0" smtClean="0">
                <a:latin typeface="Arial Narrow" pitchFamily="34" charset="0"/>
              </a:rPr>
              <a:t>a = 1 2 3 4 5 6</a:t>
            </a:r>
            <a:endParaRPr lang="tr-TR" dirty="0" smtClean="0">
              <a:latin typeface="Arial Narrow" pitchFamily="34" charset="0"/>
            </a:endParaRPr>
          </a:p>
          <a:p>
            <a:endParaRPr lang="pt-B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&gt;&gt;b = a .* 2</a:t>
            </a:r>
          </a:p>
          <a:p>
            <a:r>
              <a:rPr lang="pl-PL" dirty="0" smtClean="0">
                <a:latin typeface="Arial Narrow" pitchFamily="34" charset="0"/>
              </a:rPr>
              <a:t>b = 2 4 6 8 10 12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187624" y="16247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&gt;&gt;c = a .^ 2</a:t>
            </a:r>
          </a:p>
          <a:p>
            <a:r>
              <a:rPr lang="tr-TR" dirty="0" smtClean="0">
                <a:latin typeface="Arial Narrow" pitchFamily="34" charset="0"/>
              </a:rPr>
              <a:t>c = 1 4 9 16 25 36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&gt;&gt;d = a + 2</a:t>
            </a:r>
          </a:p>
          <a:p>
            <a:r>
              <a:rPr lang="tr-TR" dirty="0" smtClean="0">
                <a:latin typeface="Arial Narrow" pitchFamily="34" charset="0"/>
              </a:rPr>
              <a:t>d = 3 4 5 6 7 8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&gt;&gt;e = a - 2</a:t>
            </a:r>
          </a:p>
          <a:p>
            <a:r>
              <a:rPr lang="tr-TR" dirty="0" smtClean="0">
                <a:latin typeface="Arial Narrow" pitchFamily="34" charset="0"/>
              </a:rPr>
              <a:t>e = -1 0 1 2 3 4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3563888" y="692696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latin typeface="Arial Narrow" pitchFamily="34" charset="0"/>
              </a:rPr>
              <a:t>Eleman elemana işlemleri skalarlar ile vektörler arasında da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2987824" y="2564904"/>
            <a:ext cx="6156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&gt;&gt;a = [1 2 3]</a:t>
            </a:r>
          </a:p>
          <a:p>
            <a:r>
              <a:rPr lang="tr-TR" dirty="0" smtClean="0">
                <a:latin typeface="Arial Narrow" pitchFamily="34" charset="0"/>
              </a:rPr>
              <a:t>a = 1 2 3</a:t>
            </a:r>
          </a:p>
          <a:p>
            <a:r>
              <a:rPr lang="tr-TR" dirty="0" smtClean="0">
                <a:latin typeface="Arial Narrow" pitchFamily="34" charset="0"/>
              </a:rPr>
              <a:t>&gt;&gt;b = [4 ; 5 ; 6]</a:t>
            </a:r>
          </a:p>
          <a:p>
            <a:r>
              <a:rPr lang="tr-TR" dirty="0" smtClean="0">
                <a:latin typeface="Arial Narrow" pitchFamily="34" charset="0"/>
              </a:rPr>
              <a:t>b = 4</a:t>
            </a:r>
          </a:p>
          <a:p>
            <a:r>
              <a:rPr lang="tr-TR" dirty="0" smtClean="0">
                <a:latin typeface="Arial Narrow" pitchFamily="34" charset="0"/>
              </a:rPr>
              <a:t>      5</a:t>
            </a:r>
          </a:p>
          <a:p>
            <a:r>
              <a:rPr lang="tr-TR" dirty="0" smtClean="0">
                <a:latin typeface="Arial Narrow" pitchFamily="34" charset="0"/>
              </a:rPr>
              <a:t>      6</a:t>
            </a:r>
          </a:p>
          <a:p>
            <a:r>
              <a:rPr lang="tr-TR" dirty="0" smtClean="0">
                <a:latin typeface="Arial Narrow" pitchFamily="34" charset="0"/>
              </a:rPr>
              <a:t>&gt;&gt;a * b</a:t>
            </a:r>
          </a:p>
          <a:p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 = 32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"32" sonucunu almak için, MATLAB ilk önce iki vektörün karşılıklı elemanları arasında şu işlemleri yapar: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"1*4 = 4", "2*5=10", ve "3*6=18". Sonra "4+10+18=32".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6" name="15 Grup"/>
          <p:cNvGrpSpPr/>
          <p:nvPr/>
        </p:nvGrpSpPr>
        <p:grpSpPr>
          <a:xfrm>
            <a:off x="2843808" y="2492896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196752"/>
            <a:ext cx="2376264" cy="3774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184598" y="332656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/>
              <a:t>Matris elemanlarının işaretini inceleme :</a:t>
            </a:r>
          </a:p>
          <a:p>
            <a:pPr>
              <a:buNone/>
            </a:pPr>
            <a:r>
              <a:rPr lang="tr-TR" dirty="0"/>
              <a:t>&gt;&gt; d=[2 -2 3;-5 7 -9;-8 1 19]</a:t>
            </a:r>
          </a:p>
          <a:p>
            <a:pPr>
              <a:buNone/>
            </a:pPr>
            <a:r>
              <a:rPr lang="tr-TR" dirty="0"/>
              <a:t>     2    -2     3</a:t>
            </a:r>
          </a:p>
          <a:p>
            <a:pPr>
              <a:buNone/>
            </a:pPr>
            <a:r>
              <a:rPr lang="tr-TR" dirty="0"/>
              <a:t>    -5     7    -9</a:t>
            </a:r>
          </a:p>
          <a:p>
            <a:pPr>
              <a:buNone/>
            </a:pPr>
            <a:r>
              <a:rPr lang="tr-TR" dirty="0"/>
              <a:t>    -8     1    </a:t>
            </a:r>
            <a:r>
              <a:rPr lang="tr-TR" dirty="0" smtClean="0"/>
              <a:t>19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sign</a:t>
            </a:r>
            <a:r>
              <a:rPr lang="tr-TR" dirty="0"/>
              <a:t>(d)</a:t>
            </a:r>
          </a:p>
          <a:p>
            <a:pPr>
              <a:buNone/>
            </a:pPr>
            <a:r>
              <a:rPr lang="tr-TR" dirty="0"/>
              <a:t>     1    -1     1</a:t>
            </a:r>
          </a:p>
          <a:p>
            <a:pPr>
              <a:buNone/>
            </a:pPr>
            <a:r>
              <a:rPr lang="tr-TR" dirty="0"/>
              <a:t>    -1     1    -1</a:t>
            </a:r>
          </a:p>
          <a:p>
            <a:pPr>
              <a:buNone/>
            </a:pPr>
            <a:r>
              <a:rPr lang="tr-TR" dirty="0"/>
              <a:t>    -1     1     </a:t>
            </a:r>
            <a:r>
              <a:rPr lang="tr-TR" dirty="0" smtClean="0"/>
              <a:t>1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err="1"/>
              <a:t>round</a:t>
            </a:r>
            <a:r>
              <a:rPr lang="tr-TR" dirty="0"/>
              <a:t>(2.449)=2 en yakın tam sayıya yuvarlar</a:t>
            </a:r>
          </a:p>
          <a:p>
            <a:pPr>
              <a:buNone/>
            </a:pPr>
            <a:r>
              <a:rPr lang="tr-TR" dirty="0" err="1"/>
              <a:t>ceil</a:t>
            </a:r>
            <a:r>
              <a:rPr lang="tr-TR" dirty="0"/>
              <a:t>(2.449)=3  sayıyı yukarı yuvarlar</a:t>
            </a:r>
          </a:p>
          <a:p>
            <a:pPr>
              <a:buNone/>
            </a:pPr>
            <a:r>
              <a:rPr lang="tr-TR" dirty="0" err="1"/>
              <a:t>floor</a:t>
            </a:r>
            <a:r>
              <a:rPr lang="tr-TR" dirty="0"/>
              <a:t>(2.449)=2  sayıyı aşağıya yuvarlar</a:t>
            </a:r>
          </a:p>
          <a:p>
            <a:pPr>
              <a:buNone/>
            </a:pPr>
            <a:r>
              <a:rPr lang="tr-TR" dirty="0" err="1"/>
              <a:t>fix</a:t>
            </a:r>
            <a:r>
              <a:rPr lang="tr-TR" dirty="0"/>
              <a:t>(2.449)=2  sayıyı sıfıra en yakın tam sayıya yuvarlar 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/>
              <a:t>bölümden kalan bulma :</a:t>
            </a:r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rem</a:t>
            </a:r>
            <a:r>
              <a:rPr lang="tr-TR" dirty="0"/>
              <a:t>(13,5)</a:t>
            </a:r>
          </a:p>
          <a:p>
            <a:pPr>
              <a:buNone/>
            </a:pPr>
            <a:r>
              <a:rPr lang="tr-TR" dirty="0"/>
              <a:t>     3</a:t>
            </a:r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1270615"/>
      </p:ext>
    </p:extLst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1259632" y="577411"/>
            <a:ext cx="7391400" cy="5767406"/>
          </a:xfrm>
        </p:spPr>
        <p:txBody>
          <a:bodyPr>
            <a:normAutofit/>
          </a:bodyPr>
          <a:lstStyle/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1800" b="1" dirty="0" smtClean="0"/>
              <a:t>Matrise ait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toplanması :</a:t>
            </a:r>
          </a:p>
          <a:p>
            <a:pPr>
              <a:buNone/>
            </a:pPr>
            <a:r>
              <a:rPr lang="tr-TR" sz="1800" dirty="0" smtClean="0"/>
              <a:t>w =     8     2     4     7</a:t>
            </a:r>
          </a:p>
          <a:p>
            <a:pPr>
              <a:buNone/>
            </a:pPr>
            <a:r>
              <a:rPr lang="tr-TR" sz="1800" dirty="0" smtClean="0"/>
              <a:t>           5     2     6     4</a:t>
            </a:r>
          </a:p>
          <a:p>
            <a:pPr>
              <a:buNone/>
            </a:pPr>
            <a:r>
              <a:rPr lang="tr-TR" sz="1800" dirty="0" smtClean="0"/>
              <a:t>           4     7     2     9</a:t>
            </a:r>
          </a:p>
          <a:p>
            <a:pPr>
              <a:buNone/>
            </a:pPr>
            <a:r>
              <a:rPr lang="tr-TR" sz="1800" dirty="0" smtClean="0"/>
              <a:t>&gt;&gt; </a:t>
            </a:r>
            <a:r>
              <a:rPr lang="tr-TR" sz="1800" dirty="0" err="1" smtClean="0"/>
              <a:t>sum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17    11    12    20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çarpımı :</a:t>
            </a:r>
          </a:p>
          <a:p>
            <a:pPr>
              <a:buNone/>
            </a:pPr>
            <a:r>
              <a:rPr lang="tr-TR" sz="1800" dirty="0"/>
              <a:t>&gt;&gt; </a:t>
            </a:r>
            <a:r>
              <a:rPr lang="tr-TR" sz="1800" dirty="0" err="1"/>
              <a:t>prod</a:t>
            </a:r>
            <a:r>
              <a:rPr lang="tr-TR" sz="1800" dirty="0"/>
              <a:t>(w</a:t>
            </a:r>
            <a:r>
              <a:rPr lang="tr-TR" sz="1800" dirty="0" smtClean="0"/>
              <a:t>)</a:t>
            </a:r>
          </a:p>
          <a:p>
            <a:pPr>
              <a:buNone/>
            </a:pPr>
            <a:r>
              <a:rPr lang="tr-TR" sz="1800" dirty="0" smtClean="0"/>
              <a:t>   160    28    48   252</a:t>
            </a:r>
          </a:p>
          <a:p>
            <a:pPr>
              <a:buNone/>
            </a:pPr>
            <a:endParaRPr lang="tr-TR" sz="1800" dirty="0" smtClean="0"/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ortalama değerini alır</a:t>
            </a:r>
          </a:p>
          <a:p>
            <a:pPr>
              <a:buNone/>
            </a:pPr>
            <a:r>
              <a:rPr lang="tr-TR" sz="1800" dirty="0"/>
              <a:t>&gt;&gt; </a:t>
            </a:r>
            <a:r>
              <a:rPr lang="tr-TR" sz="1800" dirty="0" err="1"/>
              <a:t>mean</a:t>
            </a:r>
            <a:r>
              <a:rPr lang="tr-TR" sz="1800" dirty="0"/>
              <a:t>(w</a:t>
            </a:r>
            <a:r>
              <a:rPr lang="tr-TR" sz="1800" dirty="0" smtClean="0"/>
              <a:t>)</a:t>
            </a:r>
          </a:p>
          <a:p>
            <a:pPr>
              <a:buNone/>
            </a:pPr>
            <a:r>
              <a:rPr lang="tr-TR" sz="1800" dirty="0" smtClean="0"/>
              <a:t>    5.6667    3.6667    4.0000    6.6667</a:t>
            </a:r>
          </a:p>
          <a:p>
            <a:pPr>
              <a:buNone/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24377777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4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err="1">
                <a:latin typeface="Calibri" pitchFamily="34" charset="0"/>
                <a:cs typeface="Arial" pitchFamily="34" charset="0"/>
              </a:rPr>
              <a:t>if</a:t>
            </a:r>
            <a:r>
              <a:rPr lang="tr-TR" sz="1600" b="1" dirty="0">
                <a:latin typeface="Calibri" pitchFamily="34" charset="0"/>
                <a:cs typeface="Arial" pitchFamily="34" charset="0"/>
              </a:rPr>
              <a:t> Şartlı 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Deyimi</a:t>
            </a:r>
          </a:p>
          <a:p>
            <a:r>
              <a:rPr lang="tr-TR" sz="1600" dirty="0" smtClean="0">
                <a:latin typeface="Calibri" pitchFamily="34" charset="0"/>
                <a:cs typeface="Arial" pitchFamily="34" charset="0"/>
              </a:rPr>
              <a:t>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if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a&lt; 5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 y=y+1;</a:t>
            </a:r>
          </a:p>
          <a:p>
            <a:pPr lvl="2"/>
            <a:r>
              <a:rPr lang="tr-TR" sz="1600" dirty="0" smtClean="0">
                <a:latin typeface="Calibri" pitchFamily="34" charset="0"/>
                <a:cs typeface="Arial" pitchFamily="34" charset="0"/>
              </a:rPr>
              <a:t>t=t+a;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Yapıları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 (  sayısal veya karakter  )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değer1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          % eğer deyim değeri1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deger2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eğer deyim değeri2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. . .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otherwise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hiçbir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ile denk düşmezse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şartlı deyimler ve döngüsel işlemler</a:t>
            </a:r>
          </a:p>
        </p:txBody>
      </p:sp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647004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475</TotalTime>
  <Words>879</Words>
  <Application>Microsoft Office PowerPoint</Application>
  <PresentationFormat>Ekran Gösterisi (4:3)</PresentationFormat>
  <Paragraphs>272</Paragraphs>
  <Slides>25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Gündönümü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Sayısal Analiz</vt:lpstr>
      <vt:lpstr>Sayısal Analiz</vt:lpstr>
      <vt:lpstr>Sayısal Analiz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SAKARYAUNIVERSITESI</dc:creator>
  <cp:lastModifiedBy>Windows User</cp:lastModifiedBy>
  <cp:revision>47</cp:revision>
  <dcterms:created xsi:type="dcterms:W3CDTF">2010-10-02T21:52:17Z</dcterms:created>
  <dcterms:modified xsi:type="dcterms:W3CDTF">2001-12-31T22:15:24Z</dcterms:modified>
</cp:coreProperties>
</file>