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84" r:id="rId4"/>
    <p:sldId id="285" r:id="rId5"/>
    <p:sldId id="286" r:id="rId6"/>
    <p:sldId id="279" r:id="rId7"/>
    <p:sldId id="261" r:id="rId8"/>
    <p:sldId id="262" r:id="rId9"/>
    <p:sldId id="263" r:id="rId10"/>
    <p:sldId id="264" r:id="rId11"/>
    <p:sldId id="271" r:id="rId12"/>
    <p:sldId id="273" r:id="rId13"/>
    <p:sldId id="280" r:id="rId14"/>
    <p:sldId id="275" r:id="rId15"/>
    <p:sldId id="276" r:id="rId16"/>
    <p:sldId id="277" r:id="rId17"/>
    <p:sldId id="265" r:id="rId18"/>
    <p:sldId id="266" r:id="rId19"/>
    <p:sldId id="278" r:id="rId20"/>
    <p:sldId id="283" r:id="rId21"/>
    <p:sldId id="272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1039" autoAdjust="0"/>
  </p:normalViewPr>
  <p:slideViewPr>
    <p:cSldViewPr>
      <p:cViewPr>
        <p:scale>
          <a:sx n="50" d="100"/>
          <a:sy n="50" d="100"/>
        </p:scale>
        <p:origin x="-34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2699792" y="2348880"/>
            <a:ext cx="4968552" cy="40307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800" y="1124744"/>
            <a:ext cx="4572000" cy="1472184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3429000"/>
            <a:ext cx="3873783" cy="188414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 </a:t>
            </a:r>
          </a:p>
          <a:p>
            <a:pPr algn="ctr">
              <a:spcBef>
                <a:spcPct val="0"/>
              </a:spcBef>
            </a:pPr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 </a:t>
            </a:r>
          </a:p>
          <a:p>
            <a:pPr algn="ctr">
              <a:spcBef>
                <a:spcPct val="0"/>
              </a:spcBef>
            </a:pPr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 kavramı</a:t>
            </a:r>
            <a:endParaRPr lang="tr-TR" sz="36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 bwMode="auto">
          <a:xfrm>
            <a:off x="1115616" y="260648"/>
            <a:ext cx="3096344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Dr. Yüksel YURTAY</a:t>
            </a:r>
            <a:endParaRPr kumimoji="1" lang="tr-TR" sz="1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 smtClean="0"/>
              <a:t>Köşegen </a:t>
            </a:r>
            <a:r>
              <a:rPr lang="en-AU" sz="1600" dirty="0" err="1" smtClean="0"/>
              <a:t>girdilerinin</a:t>
            </a:r>
            <a:r>
              <a:rPr lang="en-AU" sz="1600" dirty="0" smtClean="0"/>
              <a:t> her </a:t>
            </a:r>
            <a:r>
              <a:rPr lang="en-AU" sz="1600" dirty="0" err="1" smtClean="0"/>
              <a:t>biri</a:t>
            </a:r>
            <a:r>
              <a:rPr lang="en-AU" sz="1600" dirty="0" smtClean="0"/>
              <a:t> 1, </a:t>
            </a:r>
            <a:r>
              <a:rPr lang="en-AU" sz="1600" dirty="0" err="1" smtClean="0"/>
              <a:t>geri</a:t>
            </a:r>
            <a:r>
              <a:rPr lang="en-AU" sz="1600" dirty="0" smtClean="0"/>
              <a:t> </a:t>
            </a:r>
            <a:r>
              <a:rPr lang="en-AU" sz="1600" dirty="0" err="1" smtClean="0"/>
              <a:t>kalan</a:t>
            </a:r>
            <a:r>
              <a:rPr lang="en-AU" sz="1600" dirty="0" smtClean="0"/>
              <a:t> </a:t>
            </a:r>
            <a:r>
              <a:rPr lang="en-AU" sz="1600" dirty="0" err="1" smtClean="0"/>
              <a:t>tüm</a:t>
            </a:r>
            <a:r>
              <a:rPr lang="en-AU" sz="1600" dirty="0" smtClean="0"/>
              <a:t> </a:t>
            </a:r>
            <a:r>
              <a:rPr lang="en-AU" sz="1600" dirty="0" err="1" smtClean="0"/>
              <a:t>girdileri</a:t>
            </a:r>
            <a:r>
              <a:rPr lang="en-AU" sz="1600" dirty="0" smtClean="0"/>
              <a:t>  0  </a:t>
            </a:r>
            <a:r>
              <a:rPr lang="en-AU" sz="1600" dirty="0" err="1" smtClean="0"/>
              <a:t>olan</a:t>
            </a:r>
            <a:r>
              <a:rPr lang="en-AU" sz="1600" dirty="0" smtClean="0"/>
              <a:t> 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endParaRPr lang="tr-TR" sz="1600" dirty="0" smtClean="0"/>
          </a:p>
          <a:p>
            <a:r>
              <a:rPr lang="en-AU" sz="1600" b="1" dirty="0" err="1" smtClean="0"/>
              <a:t>birim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r>
              <a:rPr lang="en-AU" sz="1600" dirty="0" smtClean="0"/>
              <a:t>.</a:t>
            </a:r>
            <a:r>
              <a:rPr lang="tr-TR" sz="1600" dirty="0" smtClean="0"/>
              <a:t> Her  </a:t>
            </a:r>
            <a:r>
              <a:rPr lang="en-AU" sz="1600" dirty="0" smtClean="0"/>
              <a:t>m</a:t>
            </a:r>
            <a:r>
              <a:rPr lang="en-AU" sz="1600" dirty="0" smtClean="0">
                <a:sym typeface="Symbol"/>
              </a:rPr>
              <a:t></a:t>
            </a:r>
            <a:r>
              <a:rPr lang="en-AU" sz="1600" dirty="0" smtClean="0"/>
              <a:t> n   A </a:t>
            </a:r>
            <a:r>
              <a:rPr lang="en-AU" sz="1600" dirty="0" err="1" smtClean="0"/>
              <a:t>matrisi</a:t>
            </a:r>
            <a:r>
              <a:rPr lang="en-AU" sz="1600" dirty="0" smtClean="0"/>
              <a:t>    </a:t>
            </a:r>
            <a:r>
              <a:rPr lang="en-AU" sz="1600" dirty="0" err="1" smtClean="0"/>
              <a:t>için</a:t>
            </a:r>
            <a:r>
              <a:rPr lang="en-AU" sz="1600" dirty="0" smtClean="0"/>
              <a:t> </a:t>
            </a:r>
            <a:r>
              <a:rPr lang="tr-TR" sz="1600" dirty="0" smtClean="0"/>
              <a:t>   </a:t>
            </a:r>
            <a:r>
              <a:rPr lang="tr-TR" sz="1600" b="1" dirty="0" smtClean="0"/>
              <a:t>A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n</a:t>
            </a:r>
            <a:r>
              <a:rPr lang="tr-TR" sz="1600" b="1" dirty="0" smtClean="0"/>
              <a:t> =  A =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m</a:t>
            </a:r>
            <a:r>
              <a:rPr lang="tr-TR" sz="1600" b="1" baseline="-25000" dirty="0" smtClean="0"/>
              <a:t> </a:t>
            </a:r>
            <a:r>
              <a:rPr lang="tr-TR" sz="1600" b="1" dirty="0" smtClean="0"/>
              <a:t>A</a:t>
            </a:r>
            <a:r>
              <a:rPr lang="tr-TR" sz="1600" dirty="0" smtClean="0"/>
              <a:t> </a:t>
            </a:r>
            <a:r>
              <a:rPr lang="tr-TR" sz="1600" dirty="0" err="1" smtClean="0"/>
              <a:t>dir</a:t>
            </a:r>
            <a:r>
              <a:rPr lang="tr-TR" sz="1600" dirty="0" smtClean="0"/>
              <a:t>.</a:t>
            </a:r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endParaRPr kumimoji="1" lang="tr-TR" sz="1800" b="1" dirty="0" smtClean="0"/>
          </a:p>
          <a:p>
            <a:r>
              <a:rPr kumimoji="1" lang="en-AU" sz="1800" b="1" dirty="0" smtClean="0"/>
              <a:t>I</a:t>
            </a:r>
            <a:r>
              <a:rPr kumimoji="1" lang="en-AU" sz="1800" b="1" baseline="-25000" dirty="0" smtClean="0"/>
              <a:t>n</a:t>
            </a:r>
            <a:r>
              <a:rPr kumimoji="1" lang="en-AU" sz="1800" b="1" dirty="0" smtClean="0"/>
              <a:t>  ,   n</a:t>
            </a:r>
            <a:r>
              <a:rPr kumimoji="1" lang="en-AU" sz="1800" b="1" dirty="0" smtClean="0">
                <a:sym typeface="Symbol"/>
              </a:rPr>
              <a:t></a:t>
            </a:r>
            <a:r>
              <a:rPr kumimoji="1" lang="en-AU" sz="1800" b="1" dirty="0" smtClean="0"/>
              <a:t> n   </a:t>
            </a:r>
            <a:r>
              <a:rPr kumimoji="1" lang="en-AU" sz="1800" b="1" dirty="0" err="1" smtClean="0"/>
              <a:t>birim</a:t>
            </a:r>
            <a:r>
              <a:rPr kumimoji="1" lang="en-AU" sz="1800" b="1" dirty="0" smtClean="0"/>
              <a:t> </a:t>
            </a:r>
            <a:r>
              <a:rPr kumimoji="1" lang="en-AU" sz="1800" b="1" dirty="0" err="1" smtClean="0"/>
              <a:t>matris</a:t>
            </a:r>
            <a:r>
              <a:rPr kumimoji="1" lang="tr-TR" sz="1800" b="1" dirty="0" smtClean="0"/>
              <a:t> </a:t>
            </a:r>
          </a:p>
          <a:p>
            <a:endParaRPr kumimoji="1" lang="tr-TR" sz="1800" b="1" dirty="0" smtClean="0"/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r>
              <a:rPr kumimoji="1" lang="tr-TR" sz="1600" b="1" dirty="0" smtClean="0"/>
              <a:t>A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=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A = </a:t>
            </a:r>
            <a:r>
              <a:rPr kumimoji="1" lang="tr-TR" sz="1600" b="1" dirty="0" err="1" smtClean="0"/>
              <a:t>I</a:t>
            </a:r>
            <a:r>
              <a:rPr kumimoji="1" lang="tr-TR" sz="1600" b="1" baseline="-25000" dirty="0" err="1" smtClean="0"/>
              <a:t>n</a:t>
            </a:r>
            <a:r>
              <a:rPr kumimoji="1" lang="tr-TR" sz="1600" b="1" dirty="0" smtClean="0"/>
              <a:t> </a:t>
            </a:r>
            <a:r>
              <a:rPr kumimoji="1" lang="tr-TR" sz="1600" dirty="0" smtClean="0"/>
              <a:t>,      </a:t>
            </a:r>
            <a:r>
              <a:rPr kumimoji="1" lang="en-AU" sz="1800" b="1" dirty="0" smtClean="0"/>
              <a:t>A </a:t>
            </a:r>
            <a:r>
              <a:rPr kumimoji="1" lang="en-AU" sz="1800" b="1" baseline="30000" dirty="0" smtClean="0"/>
              <a:t>-1</a:t>
            </a:r>
            <a:r>
              <a:rPr kumimoji="1" lang="en-AU" sz="1800" b="1" i="1" dirty="0" smtClean="0"/>
              <a:t> </a:t>
            </a:r>
            <a:r>
              <a:rPr kumimoji="1" lang="tr-TR" sz="1800" b="1" i="1" dirty="0" smtClean="0"/>
              <a:t>  </a:t>
            </a:r>
            <a:r>
              <a:rPr kumimoji="1" lang="tr-TR" sz="1600" b="1" dirty="0" smtClean="0"/>
              <a:t>A matrisinin tersi denir</a:t>
            </a:r>
            <a:r>
              <a:rPr kumimoji="1" lang="tr-TR" sz="1600" i="1" dirty="0" smtClean="0"/>
              <a:t>.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   </a:t>
            </a:r>
            <a:r>
              <a:rPr lang="tr-TR" sz="1600" dirty="0" smtClean="0"/>
              <a:t>matrisinin tersinin olup olmadığını araştıralım.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kumimoji="1" lang="en-AU" sz="1600" dirty="0" smtClean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p:oleObj spid="_x0000_s10271" name="Denklem" r:id="rId4" imgW="736600" imgH="457200" progId="Equation.3">
              <p:embed/>
            </p:oleObj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p:oleObj spid="_x0000_s10272" name="Denklem" r:id="rId5" imgW="1778000" imgH="4572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p:oleObj spid="_x0000_s10273" name="Denklem" r:id="rId6" imgW="1130300" imgH="9144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p:oleObj spid="_x0000_s10274" name="Denklem" r:id="rId7" imgW="1193800" imgH="91440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p:oleObj spid="_x0000_s10275" name="Denklem" r:id="rId8" imgW="1016000" imgH="457200" progId="Equation.3">
              <p:embed/>
            </p:oleObj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p:oleObj spid="_x0000_s10276" name="Denklem" r:id="rId9" imgW="1397000" imgH="914400" progId="Equation.3">
              <p:embed/>
            </p:oleObj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kare matrisinde; </a:t>
            </a:r>
          </a:p>
          <a:p>
            <a:r>
              <a:rPr lang="tr-TR" sz="1800" dirty="0" smtClean="0"/>
              <a:t>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 smtClean="0"/>
              <a:t>A matrisinin </a:t>
            </a:r>
            <a:r>
              <a:rPr lang="tr-TR" sz="1800" u="sng" dirty="0" err="1" smtClean="0"/>
              <a:t>aij</a:t>
            </a:r>
            <a:r>
              <a:rPr lang="tr-TR" sz="1800" u="sng" dirty="0" smtClean="0"/>
              <a:t> elemanının  </a:t>
            </a:r>
            <a:r>
              <a:rPr lang="tr-TR" sz="1800" b="1" u="sng" dirty="0" smtClean="0"/>
              <a:t>minörü denir 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smtClean="0"/>
              <a:t>elemanının  minörü </a:t>
            </a:r>
            <a:r>
              <a:rPr lang="tr-TR" sz="1800" b="1" dirty="0" err="1" smtClean="0"/>
              <a:t>Mij</a:t>
            </a:r>
            <a:r>
              <a:rPr lang="tr-TR" sz="1800" b="1" dirty="0" smtClean="0"/>
              <a:t> </a:t>
            </a:r>
            <a:r>
              <a:rPr lang="tr-TR" sz="1800" dirty="0" smtClean="0"/>
              <a:t>ile gösterilir.</a:t>
            </a:r>
            <a:endParaRPr lang="tr-TR" sz="1800" dirty="0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matrisinde, 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elemanının  minörü olan </a:t>
            </a:r>
            <a:r>
              <a:rPr lang="tr-TR" sz="1800" dirty="0" err="1" smtClean="0"/>
              <a:t>Mij</a:t>
            </a:r>
            <a:r>
              <a:rPr lang="tr-TR" sz="1800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(-1) </a:t>
            </a:r>
            <a:r>
              <a:rPr lang="tr-TR" sz="1800" baseline="30000" dirty="0" smtClean="0"/>
              <a:t>i+j</a:t>
            </a:r>
            <a:r>
              <a:rPr lang="tr-TR" sz="1800" dirty="0" smtClean="0"/>
              <a:t> ile çarpılmasıyla elde edilen sayıya, </a:t>
            </a:r>
            <a:r>
              <a:rPr lang="tr-TR" sz="1800" dirty="0" err="1" smtClean="0"/>
              <a:t>aij</a:t>
            </a:r>
            <a:r>
              <a:rPr lang="tr-TR" sz="1800" dirty="0" smtClean="0"/>
              <a:t> öğesinin </a:t>
            </a:r>
            <a:r>
              <a:rPr lang="tr-TR" sz="1800" b="1" dirty="0" err="1" smtClean="0"/>
              <a:t>kofaktörü</a:t>
            </a:r>
            <a:r>
              <a:rPr lang="tr-TR" sz="1800" b="1" dirty="0" smtClean="0"/>
              <a:t> (eş çarpanı) denir.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</a:t>
            </a:r>
            <a:r>
              <a:rPr lang="tr-TR" sz="1800" dirty="0" err="1" smtClean="0"/>
              <a:t>kofaktörü</a:t>
            </a:r>
            <a:r>
              <a:rPr lang="tr-TR" sz="1800" dirty="0" smtClean="0"/>
              <a:t> </a:t>
            </a:r>
            <a:r>
              <a:rPr lang="tr-TR" sz="1800" b="1" dirty="0" err="1" smtClean="0"/>
              <a:t>Aij</a:t>
            </a:r>
            <a:r>
              <a:rPr lang="tr-TR" sz="1800" dirty="0" smtClean="0"/>
              <a:t> ile gösterilir. 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verilen A matrisinde,</a:t>
            </a:r>
          </a:p>
          <a:p>
            <a:endParaRPr lang="tr-TR" sz="1800" dirty="0" smtClean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9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matrisinin determinantının </a:t>
            </a:r>
            <a:r>
              <a:rPr lang="tr-TR" sz="1800" b="1" dirty="0" smtClean="0"/>
              <a:t>i.inci satıra göre açılımı</a:t>
            </a:r>
          </a:p>
          <a:p>
            <a:endParaRPr lang="tr-TR" sz="1800" b="1" dirty="0" smtClean="0"/>
          </a:p>
          <a:p>
            <a:endParaRPr lang="tr-TR" sz="1800" b="1" dirty="0" smtClean="0"/>
          </a:p>
          <a:p>
            <a:r>
              <a:rPr lang="tr-TR" sz="1800" b="1" dirty="0" smtClean="0"/>
              <a:t>                                                                                                                </a:t>
            </a:r>
            <a:r>
              <a:rPr lang="tr-TR" sz="1800" dirty="0" smtClean="0"/>
              <a:t>denir.</a:t>
            </a:r>
          </a:p>
          <a:p>
            <a:endParaRPr lang="tr-TR" sz="1800" b="1" dirty="0" smtClean="0"/>
          </a:p>
          <a:p>
            <a:r>
              <a:rPr lang="tr-TR" sz="1800" dirty="0" smtClean="0"/>
              <a:t>Benzer şekilde, A matrisinin  determinantı bir sütunun </a:t>
            </a:r>
            <a:r>
              <a:rPr lang="tr-TR" sz="1800" dirty="0" err="1" smtClean="0"/>
              <a:t>kofaktörlerine</a:t>
            </a:r>
            <a:r>
              <a:rPr lang="tr-TR" sz="1800" dirty="0" smtClean="0"/>
              <a:t> göre de hesaplanabilir.</a:t>
            </a:r>
          </a:p>
          <a:p>
            <a:endParaRPr lang="tr-TR" sz="1800" dirty="0" smtClean="0"/>
          </a:p>
          <a:p>
            <a:r>
              <a:rPr lang="tr-TR" sz="1800" dirty="0" smtClean="0"/>
              <a:t>1 ≤ j ≤ n olmak üzere, </a:t>
            </a:r>
            <a:r>
              <a:rPr lang="tr-TR" sz="1800" b="1" dirty="0" smtClean="0"/>
              <a:t>j.inci sütuna göre açılım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formülüyle verilir.</a:t>
            </a:r>
          </a:p>
          <a:p>
            <a:endParaRPr lang="tr-TR" sz="1800" dirty="0" smtClean="0"/>
          </a:p>
          <a:p>
            <a:r>
              <a:rPr lang="tr-TR" sz="1800" b="1" dirty="0" smtClean="0"/>
              <a:t>A matrisinin determinantı, bu matrisin herhangi bir satırındaki (veya sütunundaki) elemanların  </a:t>
            </a:r>
            <a:r>
              <a:rPr lang="tr-TR" sz="1800" b="1" dirty="0" err="1" smtClean="0"/>
              <a:t>kofaktörleriyle</a:t>
            </a:r>
            <a:r>
              <a:rPr lang="tr-TR" sz="1800" b="1" dirty="0" smtClean="0"/>
              <a:t> çarpılıp, toplanmasıyla bulunur. </a:t>
            </a:r>
          </a:p>
          <a:p>
            <a:endParaRPr lang="tr-TR" sz="1800" dirty="0" smtClean="0"/>
          </a:p>
          <a:p>
            <a:r>
              <a:rPr lang="tr-TR" sz="1800" dirty="0" smtClean="0"/>
              <a:t>Bu yöntemi </a:t>
            </a:r>
            <a:r>
              <a:rPr lang="tr-TR" sz="1800" dirty="0" err="1" smtClean="0"/>
              <a:t>ard</a:t>
            </a:r>
            <a:r>
              <a:rPr lang="tr-TR" sz="1800" dirty="0" smtClean="0"/>
              <a:t>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 smtClean="0"/>
              <a:t>Uygulama :</a:t>
            </a:r>
          </a:p>
          <a:p>
            <a:endParaRPr lang="tr-TR" sz="1800" dirty="0" smtClean="0"/>
          </a:p>
          <a:p>
            <a:endParaRPr lang="tr-TR" sz="1800" dirty="0" smtClean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Bir matrisinin determinantını </a:t>
            </a:r>
            <a:r>
              <a:rPr lang="tr-TR" sz="1800" dirty="0" err="1" smtClean="0"/>
              <a:t>kofaktörler</a:t>
            </a:r>
            <a:r>
              <a:rPr lang="tr-TR" sz="1800" dirty="0" smtClean="0"/>
              <a:t> yardımıyla hesaplayalım. </a:t>
            </a:r>
          </a:p>
          <a:p>
            <a:r>
              <a:rPr lang="tr-TR" sz="1800" dirty="0" smtClean="0"/>
              <a:t>A gibi bir matrisin determinantını hesaplamak için herhangi bir satır veya sütunu belirleyebiliriz. </a:t>
            </a:r>
          </a:p>
          <a:p>
            <a:endParaRPr lang="tr-TR" sz="1800" dirty="0" smtClean="0"/>
          </a:p>
          <a:p>
            <a:r>
              <a:rPr lang="tr-TR" sz="1800" dirty="0" smtClean="0"/>
              <a:t>örnekte 2. sütun belirlenmiş olsun;</a:t>
            </a:r>
            <a:endParaRPr lang="tr-TR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 smtClean="0"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14.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11 Grup"/>
          <p:cNvGrpSpPr/>
          <p:nvPr/>
        </p:nvGrpSpPr>
        <p:grpSpPr>
          <a:xfrm>
            <a:off x="4860032" y="142852"/>
            <a:ext cx="3786214" cy="6500858"/>
            <a:chOff x="2596859" y="1"/>
            <a:chExt cx="4046844" cy="6858000"/>
          </a:xfrm>
          <a:effectLst/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596859" y="1"/>
              <a:ext cx="4046844" cy="6858000"/>
            </a:xfrm>
            <a:prstGeom prst="foldedCorner">
              <a:avLst>
                <a:gd name="adj" fmla="val 6667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10 Res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5855" y="296584"/>
              <a:ext cx="3252289" cy="6264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2263" t="2700" r="2263" b="13500"/>
          <a:stretch>
            <a:fillRect/>
          </a:stretch>
        </p:blipFill>
        <p:spPr bwMode="auto">
          <a:xfrm>
            <a:off x="1857356" y="4786322"/>
            <a:ext cx="2570628" cy="1690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214422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2571744"/>
            <a:ext cx="3500462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Uygulama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16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Akış diyagramı örnek çalışma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Matrisler</a:t>
            </a: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 akış diyagramı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şartlı deyimler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döngüsel işlemler</a:t>
            </a:r>
            <a:endParaRPr lang="tr-TR" sz="200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83306" y="2143116"/>
            <a:ext cx="2632098" cy="2077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Haftalık  Ödev </a:t>
            </a:r>
            <a:r>
              <a:rPr lang="tr-TR" sz="1600" i="1" dirty="0" smtClean="0">
                <a:latin typeface="Calibri" pitchFamily="34" charset="0"/>
              </a:rPr>
              <a:t>: </a:t>
            </a:r>
            <a:r>
              <a:rPr lang="tr-TR" sz="1600" dirty="0" smtClean="0">
                <a:latin typeface="Calibri" pitchFamily="34" charset="0"/>
              </a:rPr>
              <a:t> 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boyutlarındaki  A matrisinin  diyagonal olarak ikiye bölen programın akış diyagramını çiziniz.</a:t>
            </a:r>
          </a:p>
          <a:p>
            <a:endParaRPr lang="tr-TR" sz="1600" b="1" i="1" dirty="0" smtClean="0">
              <a:latin typeface="Calibri" pitchFamily="34" charset="0"/>
            </a:endParaRPr>
          </a:p>
          <a:p>
            <a:endParaRPr lang="tr-TR" sz="1600" b="1" i="1" dirty="0" smtClean="0">
              <a:latin typeface="Calibri" pitchFamily="34" charset="0"/>
            </a:endParaRPr>
          </a:p>
          <a:p>
            <a:endParaRPr lang="tr-TR" sz="1600" b="1" i="1" dirty="0" smtClean="0">
              <a:latin typeface="Calibri" pitchFamily="34" charset="0"/>
            </a:endParaRPr>
          </a:p>
          <a:p>
            <a:r>
              <a:rPr lang="tr-TR" sz="1600" b="1" i="1" dirty="0" smtClean="0">
                <a:latin typeface="Calibri" pitchFamily="34" charset="0"/>
              </a:rPr>
              <a:t>A=B+C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38288" y="3213100"/>
          <a:ext cx="2089150" cy="1311275"/>
        </p:xfrm>
        <a:graphic>
          <a:graphicData uri="http://schemas.openxmlformats.org/presentationml/2006/ole">
            <p:oleObj spid="_x0000_s53250" name="Equation" r:id="rId4" imgW="1498320" imgH="939600" progId="Equation.3">
              <p:embed/>
            </p:oleObj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707904" y="3212976"/>
          <a:ext cx="1912937" cy="1311275"/>
        </p:xfrm>
        <a:graphic>
          <a:graphicData uri="http://schemas.openxmlformats.org/presentationml/2006/ole">
            <p:oleObj spid="_x0000_s53256" name="Equation" r:id="rId5" imgW="1371600" imgH="939600" progId="Equation.3">
              <p:embed/>
            </p:oleObj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796136" y="3212976"/>
          <a:ext cx="2038350" cy="1311275"/>
        </p:xfrm>
        <a:graphic>
          <a:graphicData uri="http://schemas.openxmlformats.org/presentationml/2006/ole">
            <p:oleObj spid="_x0000_s53257" name="Equation" r:id="rId6" imgW="1460160" imgH="939600" progId="Equation.3">
              <p:embed/>
            </p:oleObj>
          </a:graphicData>
        </a:graphic>
      </p:graphicFrame>
      <p:sp>
        <p:nvSpPr>
          <p:cNvPr id="15" name="14 Oval"/>
          <p:cNvSpPr/>
          <p:nvPr/>
        </p:nvSpPr>
        <p:spPr>
          <a:xfrm>
            <a:off x="4319593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4331468" y="36205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084168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20 Oval"/>
          <p:cNvSpPr/>
          <p:nvPr/>
        </p:nvSpPr>
        <p:spPr>
          <a:xfrm>
            <a:off x="6084168" y="364502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6084168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6564474" y="430421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Oval"/>
          <p:cNvSpPr/>
          <p:nvPr/>
        </p:nvSpPr>
        <p:spPr>
          <a:xfrm>
            <a:off x="7427812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Oval"/>
          <p:cNvSpPr/>
          <p:nvPr/>
        </p:nvSpPr>
        <p:spPr>
          <a:xfrm>
            <a:off x="5183689" y="330873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5208197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Oval"/>
          <p:cNvSpPr/>
          <p:nvPr/>
        </p:nvSpPr>
        <p:spPr>
          <a:xfrm>
            <a:off x="6084168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Oval"/>
          <p:cNvSpPr/>
          <p:nvPr/>
        </p:nvSpPr>
        <p:spPr>
          <a:xfrm>
            <a:off x="6540724" y="40169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Oval"/>
          <p:cNvSpPr/>
          <p:nvPr/>
        </p:nvSpPr>
        <p:spPr>
          <a:xfrm>
            <a:off x="6876256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Oval"/>
          <p:cNvSpPr/>
          <p:nvPr/>
        </p:nvSpPr>
        <p:spPr>
          <a:xfrm>
            <a:off x="4631375" y="392042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Oval"/>
          <p:cNvSpPr/>
          <p:nvPr/>
        </p:nvSpPr>
        <p:spPr>
          <a:xfrm>
            <a:off x="5220072" y="39330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Oval"/>
          <p:cNvSpPr/>
          <p:nvPr/>
        </p:nvSpPr>
        <p:spPr>
          <a:xfrm>
            <a:off x="6876256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32 Oval"/>
          <p:cNvSpPr/>
          <p:nvPr/>
        </p:nvSpPr>
        <p:spPr>
          <a:xfrm>
            <a:off x="4644008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Oval"/>
          <p:cNvSpPr/>
          <p:nvPr/>
        </p:nvSpPr>
        <p:spPr>
          <a:xfrm>
            <a:off x="4920165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34 Oval"/>
          <p:cNvSpPr/>
          <p:nvPr/>
        </p:nvSpPr>
        <p:spPr>
          <a:xfrm>
            <a:off x="4644008" y="362127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Oval"/>
          <p:cNvSpPr/>
          <p:nvPr/>
        </p:nvSpPr>
        <p:spPr>
          <a:xfrm>
            <a:off x="4932040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 smtClean="0"/>
              <a:t>SAÜ </a:t>
            </a:r>
            <a:r>
              <a:rPr lang="tr-TR" dirty="0" err="1" smtClean="0"/>
              <a:t>YYurtaY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9632" y="4437112"/>
            <a:ext cx="7776864" cy="5040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diyagramı geliştirme …1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Klavyeden girilen 10 adet sayıdan </a:t>
            </a:r>
          </a:p>
          <a:p>
            <a:pPr>
              <a:buNone/>
            </a:pPr>
            <a:endParaRPr lang="tr-TR" dirty="0" smtClean="0"/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Pozitif olanların toplamını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Negatif olanların toplamını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Pozitif ve negatif sayıların toplamını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diyagramı geliştirme …2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Klavyeden girilen 10 adet sayıdan </a:t>
            </a:r>
          </a:p>
          <a:p>
            <a:pPr>
              <a:buNone/>
            </a:pPr>
            <a:endParaRPr lang="tr-TR" dirty="0" smtClean="0"/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Pozitif olanların toplamı, sayısı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Negatif olanların toplamı sayısı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Toplam sayıyı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Girilen sıfırların toplam sayısını 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diyagramı geliştirme …3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Klavyeden girilen 10 adet sayıdan </a:t>
            </a:r>
          </a:p>
          <a:p>
            <a:pPr>
              <a:buNone/>
            </a:pPr>
            <a:endParaRPr lang="tr-TR" dirty="0" smtClean="0"/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En büyüğünü, Baştan sırasını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En </a:t>
            </a:r>
            <a:r>
              <a:rPr lang="tr-TR" dirty="0" smtClean="0"/>
              <a:t>küçüğünü, Sondan sırasını</a:t>
            </a:r>
            <a:endParaRPr lang="tr-TR" dirty="0" smtClean="0"/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Girilen sıfırların sayısını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TANIM</a:t>
            </a:r>
            <a:r>
              <a:rPr lang="tr-TR" sz="1600" i="1" dirty="0" smtClean="0">
                <a:latin typeface="Calibri" pitchFamily="34" charset="0"/>
              </a:rPr>
              <a:t>: m  </a:t>
            </a:r>
            <a:r>
              <a:rPr lang="tr-TR" sz="1600" dirty="0" smtClean="0">
                <a:latin typeface="Calibri" pitchFamily="34" charset="0"/>
              </a:rPr>
              <a:t>tane satır</a:t>
            </a:r>
            <a:r>
              <a:rPr lang="tr-TR" sz="1600" i="1" dirty="0" smtClean="0">
                <a:latin typeface="Calibri" pitchFamily="34" charset="0"/>
              </a:rPr>
              <a:t>   </a:t>
            </a:r>
            <a:r>
              <a:rPr lang="tr-TR" sz="1600" dirty="0" smtClean="0">
                <a:latin typeface="Calibri" pitchFamily="34" charset="0"/>
              </a:rPr>
              <a:t>ve </a:t>
            </a:r>
            <a:r>
              <a:rPr lang="tr-TR" sz="1600" i="1" dirty="0" smtClean="0">
                <a:latin typeface="Calibri" pitchFamily="34" charset="0"/>
              </a:rPr>
              <a:t> n  </a:t>
            </a:r>
            <a:r>
              <a:rPr lang="tr-TR" sz="1600" dirty="0" smtClean="0">
                <a:latin typeface="Calibri" pitchFamily="34" charset="0"/>
              </a:rPr>
              <a:t>tane sütun oluşturacak biçimde dizilmiş  </a:t>
            </a:r>
            <a:r>
              <a:rPr lang="tr-TR" sz="1600" i="1" dirty="0" smtClean="0">
                <a:latin typeface="Calibri" pitchFamily="34" charset="0"/>
              </a:rPr>
              <a:t> </a:t>
            </a:r>
            <a:r>
              <a:rPr lang="tr-TR" sz="1600" i="1" dirty="0" err="1" smtClean="0">
                <a:latin typeface="Calibri" pitchFamily="34" charset="0"/>
              </a:rPr>
              <a:t>mn</a:t>
            </a:r>
            <a:r>
              <a:rPr lang="tr-TR" sz="1600" i="1" dirty="0" smtClean="0">
                <a:latin typeface="Calibri" pitchFamily="34" charset="0"/>
              </a:rPr>
              <a:t>  </a:t>
            </a:r>
            <a:r>
              <a:rPr lang="tr-TR" sz="1600" dirty="0" smtClean="0">
                <a:latin typeface="Calibri" pitchFamily="34" charset="0"/>
              </a:rPr>
              <a:t>tane sayının oluşturduğu tabloya bir  </a:t>
            </a:r>
            <a:r>
              <a:rPr lang="tr-TR" sz="1600" b="1" i="1" dirty="0" smtClean="0">
                <a:latin typeface="Calibri" pitchFamily="34" charset="0"/>
              </a:rPr>
              <a:t>m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</a:rPr>
              <a:t>matris </a:t>
            </a:r>
            <a:r>
              <a:rPr lang="tr-TR" sz="1600" dirty="0" smtClean="0">
                <a:latin typeface="Calibri" pitchFamily="34" charset="0"/>
              </a:rPr>
              <a:t>denir.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>
                <a:latin typeface="Calibri" pitchFamily="34" charset="0"/>
              </a:rPr>
              <a:t>1×3  satır matrisi  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2×1  sütun matrisi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508104" y="1268760"/>
          <a:ext cx="2214563" cy="1311275"/>
        </p:xfrm>
        <a:graphic>
          <a:graphicData uri="http://schemas.openxmlformats.org/presentationml/2006/ole">
            <p:oleObj spid="_x0000_s27680" name="Denklem" r:id="rId4" imgW="1587500" imgH="9398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563888" y="2924944"/>
          <a:ext cx="1395412" cy="285750"/>
        </p:xfrm>
        <a:graphic>
          <a:graphicData uri="http://schemas.openxmlformats.org/presentationml/2006/ole">
            <p:oleObj spid="_x0000_s27681" name="Denklem" r:id="rId5" imgW="1053643" imgH="215806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51920" y="3501008"/>
          <a:ext cx="520700" cy="655638"/>
        </p:xfrm>
        <a:graphic>
          <a:graphicData uri="http://schemas.openxmlformats.org/presentationml/2006/ole">
            <p:oleObj spid="_x0000_s27682" name="Denklem" r:id="rId6" imgW="520700" imgH="45720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p:oleObj spid="_x0000_s27683" name="Denklem" r:id="rId7" imgW="634725" imgH="457002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p:oleObj spid="_x0000_s27684" name="Denklem" r:id="rId8" imgW="787400" imgH="4572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p:oleObj spid="_x0000_s27685" name="Denklem" r:id="rId9" imgW="1244600" imgH="457200" progId="Equation.3">
              <p:embed/>
            </p:oleObj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smtClean="0">
                <a:latin typeface="Calibri" pitchFamily="34" charset="0"/>
              </a:rPr>
              <a:t>İŞLEMLER :</a:t>
            </a:r>
          </a:p>
          <a:p>
            <a:endParaRPr lang="tr-TR" sz="1600" b="1" dirty="0" smtClean="0">
              <a:latin typeface="Calibri" pitchFamily="34" charset="0"/>
            </a:endParaRPr>
          </a:p>
          <a:p>
            <a:r>
              <a:rPr lang="tr-TR" sz="1600" i="1" dirty="0" smtClean="0">
                <a:latin typeface="Calibri" pitchFamily="34" charset="0"/>
              </a:rPr>
              <a:t>A, B  </a:t>
            </a:r>
            <a:r>
              <a:rPr lang="tr-TR" sz="1600" dirty="0" smtClean="0">
                <a:latin typeface="Calibri" pitchFamily="34" charset="0"/>
              </a:rPr>
              <a:t> ve  </a:t>
            </a:r>
            <a:r>
              <a:rPr lang="tr-TR" sz="1600" i="1" dirty="0" smtClean="0">
                <a:latin typeface="Calibri" pitchFamily="34" charset="0"/>
              </a:rPr>
              <a:t>C , </a:t>
            </a:r>
            <a:r>
              <a:rPr lang="tr-TR" sz="1600" dirty="0" smtClean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b="1" dirty="0" smtClean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r>
              <a:rPr kumimoji="1" lang="tr-TR" sz="1600" dirty="0" err="1" smtClean="0">
                <a:latin typeface="Calibri" pitchFamily="34" charset="0"/>
              </a:rPr>
              <a:t>Skalerle</a:t>
            </a:r>
            <a:r>
              <a:rPr kumimoji="1" lang="tr-TR" sz="1600" dirty="0" smtClean="0">
                <a:latin typeface="Calibri" pitchFamily="34" charset="0"/>
              </a:rPr>
              <a:t>  çarpılması</a:t>
            </a:r>
            <a:endParaRPr lang="tr-TR" sz="1600" b="1" dirty="0" smtClean="0">
              <a:latin typeface="Calibri" pitchFamily="34" charset="0"/>
            </a:endParaRPr>
          </a:p>
          <a:p>
            <a:pPr lvl="1"/>
            <a:endParaRPr lang="tr-TR" sz="1600" b="1" dirty="0" smtClean="0"/>
          </a:p>
          <a:p>
            <a:pPr marL="0" lvl="1"/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p:oleObj spid="_x0000_s16432" name="Denklem" r:id="rId4" imgW="762000" imgH="457200" progId="Equation.3">
                <p:embed/>
              </p:oleObj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p:oleObj spid="_x0000_s16433" name="Denklem" r:id="rId5" imgW="939800" imgH="457200" progId="Equation.3">
                <p:embed/>
              </p:oleObj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p:oleObj spid="_x0000_s16434" name="Denklem" r:id="rId6" imgW="1206500" imgH="228600" progId="Equation.3">
                <p:embed/>
              </p:oleObj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p:oleObj spid="_x0000_s16435" name="Denklem" r:id="rId7" imgW="380835" imgH="1079032" progId="Equation.3">
                <p:embed/>
              </p:oleObj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p:oleObj spid="_x0000_s16436" name="Denklem" r:id="rId8" imgW="1612900" imgH="228600" progId="Equation.3">
                <p:embed/>
              </p:oleObj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p:oleObj spid="_x0000_s16437" name="Denklem" r:id="rId9" imgW="710891" imgH="215806" progId="Equation.3">
                <p:embed/>
              </p:oleObj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p:oleObj spid="_x0000_s16438" name="Denklem" r:id="rId10" imgW="495085" imgH="799753" progId="Equation.3">
                <p:embed/>
              </p:oleObj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p:oleObj spid="_x0000_s16439" name="Denklem" r:id="rId11" imgW="1435100" imgH="203200" progId="Equation.3">
                <p:embed/>
              </p:oleObj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p:oleObj spid="_x0000_s16440" name="Denklem" r:id="rId12" imgW="291973" imgH="203112" progId="Equation.3">
                <p:embed/>
              </p:oleObj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4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/>
              <a:t>Matrislerinin çarpımını elde etmek için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c</a:t>
            </a:r>
            <a:r>
              <a:rPr lang="tr-TR" sz="1400" baseline="-25000" dirty="0" err="1" smtClean="0"/>
              <a:t>ij</a:t>
            </a:r>
            <a:r>
              <a:rPr lang="tr-TR" sz="1400" dirty="0" smtClean="0"/>
              <a:t>= a</a:t>
            </a:r>
            <a:r>
              <a:rPr lang="tr-TR" sz="1400" baseline="-25000" dirty="0" smtClean="0"/>
              <a:t>i1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1j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i2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2j</a:t>
            </a:r>
            <a:r>
              <a:rPr lang="tr-TR" sz="1400" dirty="0" smtClean="0"/>
              <a:t> +  </a:t>
            </a:r>
            <a:r>
              <a:rPr lang="tr-TR" sz="1400" baseline="30000" dirty="0" smtClean="0"/>
              <a:t>.   .   .</a:t>
            </a:r>
            <a:r>
              <a:rPr lang="tr-TR" sz="1400" dirty="0" smtClean="0"/>
              <a:t> 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ip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pj</a:t>
            </a:r>
            <a:r>
              <a:rPr lang="tr-TR" sz="1400" baseline="-25000" dirty="0" smtClean="0"/>
              <a:t>    ,</a:t>
            </a:r>
            <a:r>
              <a:rPr lang="tr-TR" sz="1400" dirty="0" smtClean="0"/>
              <a:t> 1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i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m  ;  1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j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n  işlemini yapmak yeterlidir.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 birleşme  özelliği  vardır</a:t>
            </a:r>
            <a:r>
              <a:rPr lang="tr-TR" sz="1400" dirty="0" smtClean="0"/>
              <a:t>:  </a:t>
            </a:r>
          </a:p>
          <a:p>
            <a:r>
              <a:rPr lang="tr-TR" sz="1400" i="1" dirty="0" smtClean="0"/>
              <a:t>A, B </a:t>
            </a:r>
            <a:r>
              <a:rPr lang="tr-TR" sz="1400" dirty="0" smtClean="0"/>
              <a:t> ve </a:t>
            </a:r>
            <a:r>
              <a:rPr lang="tr-TR" sz="1400" i="1" dirty="0" smtClean="0"/>
              <a:t>C </a:t>
            </a:r>
            <a:r>
              <a:rPr lang="tr-TR" sz="1400" dirty="0" smtClean="0"/>
              <a:t>çarpımı gerçekleşecek büyüklükte matrisler ise  </a:t>
            </a:r>
            <a:r>
              <a:rPr lang="tr-TR" sz="1800" b="1" dirty="0" smtClean="0"/>
              <a:t>A (B C) = (A B) C  </a:t>
            </a:r>
            <a:r>
              <a:rPr lang="tr-TR" sz="1400" dirty="0" err="1" smtClean="0"/>
              <a:t>dir</a:t>
            </a:r>
            <a:r>
              <a:rPr lang="tr-TR" sz="1400" dirty="0" smtClean="0"/>
              <a:t>.</a:t>
            </a:r>
          </a:p>
          <a:p>
            <a:r>
              <a:rPr lang="tr-TR" sz="1400" b="1" dirty="0" smtClean="0"/>
              <a:t>Matris çarpımının  değişme  özelliği  yoktur</a:t>
            </a:r>
            <a:r>
              <a:rPr lang="tr-TR" sz="1400" dirty="0" smtClean="0"/>
              <a:t>:  </a:t>
            </a:r>
            <a:r>
              <a:rPr lang="tr-TR" sz="1800" b="1" dirty="0" smtClean="0"/>
              <a:t>AB </a:t>
            </a:r>
            <a:r>
              <a:rPr lang="tr-TR" sz="1800" b="1" dirty="0" smtClean="0">
                <a:sym typeface="Symbol"/>
              </a:rPr>
              <a:t></a:t>
            </a:r>
            <a:r>
              <a:rPr lang="tr-TR" sz="1800" b="1" dirty="0" smtClean="0"/>
              <a:t>  BA  </a:t>
            </a:r>
            <a:r>
              <a:rPr lang="tr-TR" sz="1400" dirty="0" smtClean="0"/>
              <a:t>olan matrisler vardır.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toplama işlemi üzerinde dağılma özelliği  vardır</a:t>
            </a:r>
            <a:r>
              <a:rPr lang="tr-TR" sz="1400" dirty="0" smtClean="0"/>
              <a:t>:  </a:t>
            </a:r>
          </a:p>
          <a:p>
            <a:r>
              <a:rPr lang="tr-TR" sz="1400" dirty="0" smtClean="0"/>
              <a:t>A, B   ve  C  matrisleri için,  </a:t>
            </a:r>
            <a:r>
              <a:rPr lang="tr-TR" sz="1800" b="1" dirty="0" smtClean="0"/>
              <a:t>A (B + C) = (A B) + (A C )    ,    (A + B) C = (A C) + (B C)  </a:t>
            </a:r>
            <a:endParaRPr lang="tr-TR" sz="1400" b="1" dirty="0" smtClean="0"/>
          </a:p>
          <a:p>
            <a:r>
              <a:rPr lang="tr-TR" sz="1400" dirty="0" smtClean="0"/>
              <a:t>eşitlikleri geçerlidir.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p:oleObj spid="_x0000_s14362" name="Denklem" r:id="rId4" imgW="1651000" imgH="1244600" progId="Equation.3">
              <p:embed/>
            </p:oleObj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p:oleObj spid="_x0000_s14363" name="Denklem" r:id="rId5" imgW="2082800" imgH="1244600" progId="Equation.3">
              <p:embed/>
            </p:oleObj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 smtClean="0"/>
              <a:t>A  </a:t>
            </a:r>
            <a:r>
              <a:rPr kumimoji="1" lang="en-AU" sz="1200" smtClean="0"/>
              <a:t>nın sütun sayısı ile  </a:t>
            </a:r>
            <a:r>
              <a:rPr kumimoji="1" lang="en-AU" sz="1200" i="1" smtClean="0"/>
              <a:t>B  </a:t>
            </a:r>
            <a:r>
              <a:rPr kumimoji="1" lang="en-AU" sz="1200" smtClean="0"/>
              <a:t>nin satır sayısı aynı</a:t>
            </a:r>
            <a:endParaRPr kumimoji="0" lang="tr-T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p:oleObj spid="_x0000_s14364" name="Denklem" r:id="rId6" imgW="1917700" imgH="1244600" progId="Equation.3">
                <p:embed/>
              </p:oleObj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p:oleObj spid="_x0000_s14365" name="Denklem" r:id="rId7" imgW="1854200" imgH="1244600" progId="Equation.3">
                <p:embed/>
              </p:oleObj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p:oleObj spid="_x0000_s14366" name="Denklem" r:id="rId8" imgW="1701800" imgH="1244600" progId="Equation.3">
                <p:embed/>
              </p:oleObj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/>
          </a:p>
          <a:p>
            <a:r>
              <a:rPr lang="tr-TR" sz="1600" b="1" dirty="0" smtClean="0"/>
              <a:t>(A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=A   ,   (</a:t>
            </a:r>
            <a:r>
              <a:rPr lang="tr-TR" sz="1600" b="1" dirty="0" err="1" smtClean="0"/>
              <a:t>sA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s A</a:t>
            </a:r>
            <a:r>
              <a:rPr lang="tr-TR" sz="1600" b="1" baseline="30000" dirty="0" smtClean="0"/>
              <a:t>T  </a:t>
            </a:r>
            <a:r>
              <a:rPr lang="tr-TR" sz="1600" b="1" dirty="0" smtClean="0"/>
              <a:t> ,  (A+B)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+B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 ,   (AB)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B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A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 </a:t>
            </a:r>
          </a:p>
          <a:p>
            <a:r>
              <a:rPr lang="tr-TR" sz="1600" dirty="0" smtClean="0"/>
              <a:t>özelliklerinin sağlandığı kolayca görülebilir.</a:t>
            </a:r>
          </a:p>
          <a:p>
            <a:endParaRPr lang="tr-TR" sz="1600" dirty="0" smtClean="0"/>
          </a:p>
          <a:p>
            <a:r>
              <a:rPr lang="tr-TR" sz="1600" dirty="0" err="1" smtClean="0"/>
              <a:t>Transpozesi</a:t>
            </a:r>
            <a:r>
              <a:rPr lang="tr-TR" sz="1600" dirty="0" smtClean="0"/>
              <a:t> kendine eşit olan kare matrise </a:t>
            </a:r>
            <a:r>
              <a:rPr lang="tr-TR" sz="1600" b="1" dirty="0" smtClean="0"/>
              <a:t>simetrik matris</a:t>
            </a:r>
            <a:r>
              <a:rPr lang="tr-TR" sz="1600" dirty="0" smtClean="0"/>
              <a:t> denir. </a:t>
            </a:r>
            <a:r>
              <a:rPr lang="tr-TR" sz="1600" b="1" dirty="0" smtClean="0"/>
              <a:t>(A=A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) </a:t>
            </a:r>
          </a:p>
          <a:p>
            <a:endParaRPr lang="tr-TR" sz="1600" dirty="0" smtClean="0"/>
          </a:p>
          <a:p>
            <a:r>
              <a:rPr lang="en-AU" sz="1600" b="1" dirty="0" err="1" smtClean="0"/>
              <a:t>Satır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sütun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sayısına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eşit</a:t>
            </a:r>
            <a:r>
              <a:rPr lang="en-AU" sz="1600" b="1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r>
              <a:rPr lang="en-AU" sz="1600" b="1" dirty="0" err="1" smtClean="0"/>
              <a:t>kare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M</a:t>
            </a:r>
            <a:r>
              <a:rPr lang="en-AU" sz="1600" dirty="0" err="1" smtClean="0"/>
              <a:t>atrisin</a:t>
            </a:r>
            <a:r>
              <a:rPr lang="en-AU" sz="1600" dirty="0" smtClean="0"/>
              <a:t>  </a:t>
            </a:r>
            <a:r>
              <a:rPr lang="en-AU" sz="1800" b="1" i="1" dirty="0" smtClean="0"/>
              <a:t>a</a:t>
            </a:r>
            <a:r>
              <a:rPr lang="en-AU" sz="1800" b="1" baseline="-25000" dirty="0" smtClean="0"/>
              <a:t>11</a:t>
            </a:r>
            <a:r>
              <a:rPr lang="en-AU" sz="1800" b="1" i="1" dirty="0" smtClean="0"/>
              <a:t> , a</a:t>
            </a:r>
            <a:r>
              <a:rPr lang="en-AU" sz="1800" b="1" baseline="-25000" dirty="0" smtClean="0"/>
              <a:t>22</a:t>
            </a:r>
            <a:r>
              <a:rPr lang="en-AU" sz="1800" b="1" i="1" dirty="0" smtClean="0"/>
              <a:t> , .  .  .  , </a:t>
            </a:r>
            <a:r>
              <a:rPr lang="en-AU" sz="1800" b="1" i="1" dirty="0" err="1" smtClean="0"/>
              <a:t>a</a:t>
            </a:r>
            <a:r>
              <a:rPr lang="en-AU" sz="1800" b="1" i="1" baseline="-25000" dirty="0" err="1" smtClean="0"/>
              <a:t>nn</a:t>
            </a:r>
            <a:r>
              <a:rPr lang="en-AU" sz="1800" b="1" i="1" dirty="0" smtClean="0"/>
              <a:t>  </a:t>
            </a:r>
            <a:r>
              <a:rPr lang="en-AU" sz="1600" dirty="0" err="1" smtClean="0"/>
              <a:t>girdilerine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köşegeni</a:t>
            </a:r>
            <a:r>
              <a:rPr lang="en-AU" sz="1600" b="1" dirty="0" smtClean="0"/>
              <a:t> </a:t>
            </a:r>
            <a:r>
              <a:rPr lang="en-AU" sz="1600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 smtClean="0"/>
              <a:t>Köşegen elemanlarından </a:t>
            </a:r>
            <a:r>
              <a:rPr lang="en-AU" sz="1600" dirty="0" err="1" smtClean="0"/>
              <a:t>başka</a:t>
            </a:r>
            <a:r>
              <a:rPr lang="en-AU" sz="1600" dirty="0" smtClean="0"/>
              <a:t> </a:t>
            </a:r>
            <a:r>
              <a:rPr lang="en-AU" sz="1600" dirty="0" err="1" smtClean="0"/>
              <a:t>diğer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elemanları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</a:t>
            </a:r>
            <a:r>
              <a:rPr lang="en-AU" sz="1600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kare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r>
              <a:rPr lang="tr-TR" sz="1600" i="1" dirty="0" smtClean="0"/>
              <a:t>	</a:t>
            </a:r>
          </a:p>
          <a:p>
            <a:endParaRPr lang="tr-TR" sz="1600" i="1" dirty="0" smtClean="0"/>
          </a:p>
          <a:p>
            <a:r>
              <a:rPr lang="en-AU" sz="1600" i="1" dirty="0" err="1" smtClean="0"/>
              <a:t>Birim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bir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köşegen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matrisdir</a:t>
            </a:r>
            <a:r>
              <a:rPr lang="en-AU" sz="1600" i="1" dirty="0" smtClean="0"/>
              <a:t>.</a:t>
            </a:r>
            <a:endParaRPr lang="tr-TR" sz="1600" i="1" dirty="0" smtClean="0"/>
          </a:p>
          <a:p>
            <a:endParaRPr lang="tr-TR" sz="1600" i="1" dirty="0" smtClean="0"/>
          </a:p>
          <a:p>
            <a:endParaRPr lang="tr-TR" sz="1600" dirty="0" smtClean="0"/>
          </a:p>
          <a:p>
            <a:r>
              <a:rPr lang="en-AU" sz="1600" dirty="0" smtClean="0"/>
              <a:t>Kare </a:t>
            </a:r>
            <a:r>
              <a:rPr lang="en-AU" sz="1600" dirty="0" err="1" smtClean="0"/>
              <a:t>bir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üstündeki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smtClean="0"/>
              <a:t>alt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</a:t>
            </a:r>
            <a:r>
              <a:rPr lang="en-AU" sz="1600" dirty="0" err="1" smtClean="0"/>
              <a:t>tris</a:t>
            </a:r>
            <a:r>
              <a:rPr lang="en-AU" sz="1600" dirty="0" smtClean="0"/>
              <a:t>,  </a:t>
            </a:r>
            <a:endParaRPr lang="tr-TR" sz="1600" dirty="0" smtClean="0"/>
          </a:p>
          <a:p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altındaki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üst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</a:t>
            </a:r>
            <a:endParaRPr lang="tr-TR" sz="1600" dirty="0" smtClean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p:oleObj spid="_x0000_s12309" name="Denklem" r:id="rId4" imgW="1587500" imgH="93980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p:oleObj spid="_x0000_s12310" name="Denklem" r:id="rId5" imgW="1676400" imgH="93980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p:oleObj spid="_x0000_s12311" name="Denklem" r:id="rId6" imgW="190417" imgH="152334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p:oleObj spid="_x0000_s12312" name="Denklem" r:id="rId7" imgW="1384300" imgH="939800" progId="Equation.3">
              <p:embed/>
            </p:oleObj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6.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1740</TotalTime>
  <Words>996</Words>
  <Application>Microsoft Office PowerPoint</Application>
  <PresentationFormat>Ekran Gösterisi (4:3)</PresentationFormat>
  <Paragraphs>351</Paragraphs>
  <Slides>22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22</vt:i4>
      </vt:variant>
    </vt:vector>
  </HeadingPairs>
  <TitlesOfParts>
    <vt:vector size="25" baseType="lpstr">
      <vt:lpstr>Gündönümü</vt:lpstr>
      <vt:lpstr>Denklem</vt:lpstr>
      <vt:lpstr>Equation</vt:lpstr>
      <vt:lpstr>Sayısal Analiz</vt:lpstr>
      <vt:lpstr>Slayt 2</vt:lpstr>
      <vt:lpstr>Akış diyagramı geliştirme …1</vt:lpstr>
      <vt:lpstr>Akış diyagramı geliştirme …2</vt:lpstr>
      <vt:lpstr>Akış diyagramı geliştirme …3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  Matrisler</vt:lpstr>
      <vt:lpstr>Slayt 21</vt:lpstr>
      <vt:lpstr>Sayısal Analiz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User</cp:lastModifiedBy>
  <cp:revision>127</cp:revision>
  <dcterms:created xsi:type="dcterms:W3CDTF">2009-08-30T08:05:20Z</dcterms:created>
  <dcterms:modified xsi:type="dcterms:W3CDTF">2001-12-31T22:00:52Z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