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9" d="100"/>
          <a:sy n="59" d="100"/>
        </p:scale>
        <p:origin x="-2382" y="-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0D9AB-731B-4814-ABDE-24E85F981417}" type="datetimeFigureOut">
              <a:rPr lang="tr-TR" smtClean="0"/>
              <a:pPr/>
              <a:t>15.03.2009</a:t>
            </a:fld>
            <a:endParaRPr lang="en-US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3C0E7-0796-4F7D-9815-E80D4687F0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4FAC-A04D-4694-941E-8F3582A1FAA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186-41F3-4299-8960-1710E993B5CD}" type="datetime1">
              <a:rPr lang="tr-TR" smtClean="0"/>
              <a:pPr/>
              <a:t>15.03.2009</a:t>
            </a:fld>
            <a:endParaRPr lang="en-US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60C4-B6D4-4C76-86F9-7CB8F44EF216}" type="datetime1">
              <a:rPr lang="tr-TR" smtClean="0"/>
              <a:pPr/>
              <a:t>15.03.2009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77F5-1AF4-40AD-A8E5-7FD8FDDD5D11}" type="datetime1">
              <a:rPr lang="tr-TR" smtClean="0"/>
              <a:pPr/>
              <a:t>15.03.2009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34F4-7F17-4A8D-8637-B3F7E5E51E57}" type="datetime1">
              <a:rPr lang="tr-TR" smtClean="0"/>
              <a:pPr/>
              <a:t>15.03.2009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Serbest Form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F423-929F-411C-9852-C8CDA71E5390}" type="datetime1">
              <a:rPr lang="tr-TR" smtClean="0"/>
              <a:pPr/>
              <a:t>15.03.2009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9A9B-742C-45C3-9E1B-1FA392003F5C}" type="datetime1">
              <a:rPr lang="tr-TR" smtClean="0"/>
              <a:pPr/>
              <a:t>15.03.2009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3912-5646-459A-AA39-BF367C41DEB8}" type="datetime1">
              <a:rPr lang="tr-TR" smtClean="0"/>
              <a:pPr/>
              <a:t>15.03.2009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0D6B-65A1-442C-9B93-6AC65C173EE6}" type="datetime1">
              <a:rPr lang="tr-TR" smtClean="0"/>
              <a:pPr/>
              <a:t>15.03.2009</a:t>
            </a:fld>
            <a:endParaRPr lang="en-US"/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346-49E7-49E1-9983-B60014CFB831}" type="datetime1">
              <a:rPr lang="tr-TR" smtClean="0"/>
              <a:pPr/>
              <a:t>15.03.2009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BFF8-6E4A-4E18-BE5C-BE5EE3D3FE6B}" type="datetime1">
              <a:rPr lang="tr-TR" smtClean="0"/>
              <a:pPr/>
              <a:t>15.03.2009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02E9AFD-8E49-4580-B23E-8EEA00DE4A70}" type="datetime1">
              <a:rPr lang="tr-TR" smtClean="0"/>
              <a:pPr/>
              <a:t>15.03.2009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Serbest Form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EBEAB6F-47C6-4964-9648-6360967C64CC}" type="datetime1">
              <a:rPr lang="tr-TR" smtClean="0"/>
              <a:pPr/>
              <a:t>15.03.2009</a:t>
            </a:fld>
            <a:endParaRPr lang="en-US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sz="4800" cap="none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Algoritmalar ve Programlama II</a:t>
            </a:r>
            <a:br>
              <a:rPr lang="tr-TR" sz="4800" cap="none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tr-TR" sz="3600" cap="none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Ders 10: Operatörlerin aşırı Yüklenmesi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Doç. Dr. Cemil Öz</a:t>
            </a:r>
            <a:endParaRPr lang="en-US" dirty="0"/>
          </a:p>
        </p:txBody>
      </p:sp>
      <p:pic>
        <p:nvPicPr>
          <p:cNvPr id="1026" name="Picture 2" descr="amble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1090" y="6072206"/>
            <a:ext cx="485775" cy="597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SAÜ </a:t>
            </a:r>
            <a:r>
              <a:rPr lang="en-US" dirty="0" err="1" smtClean="0"/>
              <a:t>Bilgisayar</a:t>
            </a:r>
            <a:r>
              <a:rPr lang="en-US" dirty="0" smtClean="0"/>
              <a:t> </a:t>
            </a:r>
            <a:r>
              <a:rPr lang="en-US" dirty="0" err="1" smtClean="0"/>
              <a:t>Mühendisliği</a:t>
            </a:r>
            <a:r>
              <a:rPr lang="en-US" dirty="0" smtClean="0"/>
              <a:t> Dr. </a:t>
            </a:r>
            <a:r>
              <a:rPr lang="en-US" dirty="0" err="1" smtClean="0"/>
              <a:t>Cemil</a:t>
            </a:r>
            <a:r>
              <a:rPr lang="en-US" dirty="0" smtClean="0"/>
              <a:t> </a:t>
            </a:r>
            <a:r>
              <a:rPr lang="en-US" dirty="0" err="1" smtClean="0"/>
              <a:t>Öz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336492" y="288882"/>
            <a:ext cx="82884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sayac</a:t>
            </a:r>
            <a:r>
              <a:rPr lang="en-US" dirty="0" smtClean="0"/>
              <a:t>  s1,s2;		//</a:t>
            </a:r>
            <a:r>
              <a:rPr lang="en-US" dirty="0" err="1" smtClean="0"/>
              <a:t>iki</a:t>
            </a:r>
            <a:r>
              <a:rPr lang="en-US" dirty="0" smtClean="0"/>
              <a:t> </a:t>
            </a:r>
            <a:r>
              <a:rPr lang="en-US" dirty="0" err="1" smtClean="0"/>
              <a:t>obje</a:t>
            </a:r>
            <a:r>
              <a:rPr lang="en-US" dirty="0" smtClean="0"/>
              <a:t> </a:t>
            </a:r>
            <a:r>
              <a:rPr lang="en-US" dirty="0" err="1" smtClean="0"/>
              <a:t>tanımla</a:t>
            </a:r>
            <a:endParaRPr lang="en-US" dirty="0" smtClean="0"/>
          </a:p>
          <a:p>
            <a:r>
              <a:rPr lang="en-US" dirty="0" smtClean="0"/>
              <a:t>	 </a:t>
            </a:r>
            <a:r>
              <a:rPr lang="en-US" dirty="0" err="1" smtClean="0"/>
              <a:t>cout</a:t>
            </a:r>
            <a:r>
              <a:rPr lang="en-US" dirty="0" smtClean="0"/>
              <a:t>&lt;&lt;"\n s1 </a:t>
            </a:r>
            <a:r>
              <a:rPr lang="en-US" dirty="0" err="1" smtClean="0"/>
              <a:t>değeri</a:t>
            </a:r>
            <a:r>
              <a:rPr lang="en-US" dirty="0" smtClean="0"/>
              <a:t> "&lt;&lt; s1.al_sayici(); // s1 </a:t>
            </a:r>
            <a:r>
              <a:rPr lang="en-US" dirty="0" err="1" smtClean="0"/>
              <a:t>objesine</a:t>
            </a:r>
            <a:r>
              <a:rPr lang="en-US" dirty="0" smtClean="0"/>
              <a:t> </a:t>
            </a:r>
            <a:r>
              <a:rPr lang="en-US" dirty="0" err="1" smtClean="0"/>
              <a:t>değerini</a:t>
            </a:r>
            <a:r>
              <a:rPr lang="en-US" dirty="0" smtClean="0"/>
              <a:t> </a:t>
            </a:r>
            <a:r>
              <a:rPr lang="en-US" dirty="0" err="1" smtClean="0"/>
              <a:t>göster</a:t>
            </a:r>
            <a:endParaRPr lang="en-US" dirty="0" smtClean="0"/>
          </a:p>
          <a:p>
            <a:r>
              <a:rPr lang="en-US" dirty="0" smtClean="0"/>
              <a:t>	 </a:t>
            </a:r>
            <a:r>
              <a:rPr lang="en-US" dirty="0" err="1" smtClean="0"/>
              <a:t>cout</a:t>
            </a:r>
            <a:r>
              <a:rPr lang="en-US" dirty="0" smtClean="0"/>
              <a:t>&lt;&lt;"\n s2 </a:t>
            </a:r>
            <a:r>
              <a:rPr lang="en-US" dirty="0" err="1" smtClean="0"/>
              <a:t>değeri</a:t>
            </a:r>
            <a:r>
              <a:rPr lang="en-US" dirty="0" smtClean="0"/>
              <a:t> "&lt;&lt;s2.al_sayici(); // s2 </a:t>
            </a:r>
            <a:r>
              <a:rPr lang="en-US" dirty="0" err="1" smtClean="0"/>
              <a:t>objesine</a:t>
            </a:r>
            <a:r>
              <a:rPr lang="en-US" dirty="0" smtClean="0"/>
              <a:t> </a:t>
            </a:r>
            <a:r>
              <a:rPr lang="en-US" dirty="0" err="1" smtClean="0"/>
              <a:t>değerini</a:t>
            </a:r>
            <a:r>
              <a:rPr lang="en-US" dirty="0" smtClean="0"/>
              <a:t> </a:t>
            </a:r>
            <a:r>
              <a:rPr lang="en-US" dirty="0" err="1" smtClean="0"/>
              <a:t>göster</a:t>
            </a:r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++s1;  // s1 </a:t>
            </a:r>
            <a:r>
              <a:rPr lang="en-US" dirty="0" err="1" smtClean="0"/>
              <a:t>nesnesini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artır</a:t>
            </a:r>
            <a:endParaRPr lang="en-US" dirty="0" smtClean="0"/>
          </a:p>
          <a:p>
            <a:r>
              <a:rPr lang="en-US" dirty="0" smtClean="0"/>
              <a:t>	s2=++s1;  // s1=2, s2=2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&lt;&lt;"\n s1 </a:t>
            </a:r>
            <a:r>
              <a:rPr lang="en-US" dirty="0" err="1" smtClean="0"/>
              <a:t>değeri</a:t>
            </a:r>
            <a:r>
              <a:rPr lang="en-US" dirty="0" smtClean="0"/>
              <a:t> "&lt;&lt; s1.al_sayici(); // s1 </a:t>
            </a:r>
            <a:r>
              <a:rPr lang="en-US" dirty="0" err="1" smtClean="0"/>
              <a:t>objesine</a:t>
            </a:r>
            <a:r>
              <a:rPr lang="en-US" dirty="0" smtClean="0"/>
              <a:t> </a:t>
            </a:r>
            <a:r>
              <a:rPr lang="en-US" dirty="0" err="1" smtClean="0"/>
              <a:t>değerini</a:t>
            </a:r>
            <a:r>
              <a:rPr lang="en-US" dirty="0" smtClean="0"/>
              <a:t> </a:t>
            </a:r>
            <a:r>
              <a:rPr lang="en-US" dirty="0" err="1" smtClean="0"/>
              <a:t>göster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&lt;&lt;"\n s2 </a:t>
            </a:r>
            <a:r>
              <a:rPr lang="en-US" dirty="0" err="1" smtClean="0"/>
              <a:t>değeri</a:t>
            </a:r>
            <a:r>
              <a:rPr lang="en-US" dirty="0" smtClean="0"/>
              <a:t> "&lt;&lt;s2.al_sayici(); // s2 </a:t>
            </a:r>
            <a:r>
              <a:rPr lang="en-US" dirty="0" err="1" smtClean="0"/>
              <a:t>objesine</a:t>
            </a:r>
            <a:r>
              <a:rPr lang="en-US" dirty="0" smtClean="0"/>
              <a:t> </a:t>
            </a:r>
            <a:r>
              <a:rPr lang="en-US" dirty="0" err="1" smtClean="0"/>
              <a:t>değerini</a:t>
            </a:r>
            <a:r>
              <a:rPr lang="en-US" dirty="0" smtClean="0"/>
              <a:t> </a:t>
            </a:r>
            <a:r>
              <a:rPr lang="en-US" dirty="0" err="1" smtClean="0"/>
              <a:t>göster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system("PAUSE");</a:t>
            </a:r>
          </a:p>
          <a:p>
            <a:r>
              <a:rPr lang="en-US" dirty="0" smtClean="0"/>
              <a:t>    return EXIT_SUCCESS;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15" y="4597416"/>
            <a:ext cx="5508816" cy="19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373005" y="288882"/>
            <a:ext cx="82154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Verilen örnekte </a:t>
            </a:r>
            <a:r>
              <a:rPr lang="tr-TR" dirty="0" err="1" smtClean="0"/>
              <a:t>sayac</a:t>
            </a:r>
            <a:r>
              <a:rPr lang="tr-TR" dirty="0" smtClean="0"/>
              <a:t> tipinde </a:t>
            </a:r>
            <a:r>
              <a:rPr lang="tr-TR" dirty="0" err="1" smtClean="0"/>
              <a:t>temp</a:t>
            </a:r>
            <a:r>
              <a:rPr lang="tr-TR" dirty="0" smtClean="0"/>
              <a:t> isimli </a:t>
            </a:r>
            <a:r>
              <a:rPr lang="tr-TR" dirty="0" err="1" smtClean="0"/>
              <a:t>gecici</a:t>
            </a:r>
            <a:r>
              <a:rPr lang="tr-TR" dirty="0" smtClean="0"/>
              <a:t> bir nesne tanımladık. Bu nesnenin tek amacı ++ operatörü için bir dönüş tipi sağlamaktı. Bu fonksiyonu aşağıdaki </a:t>
            </a:r>
            <a:r>
              <a:rPr lang="tr-TR" dirty="0" err="1" smtClean="0"/>
              <a:t>şekildede</a:t>
            </a:r>
            <a:r>
              <a:rPr lang="tr-TR" dirty="0" smtClean="0"/>
              <a:t> tanımlayabiliriz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cstdlib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sayac</a:t>
            </a:r>
            <a:r>
              <a:rPr lang="en-US" dirty="0" smtClean="0"/>
              <a:t> 	//</a:t>
            </a:r>
            <a:r>
              <a:rPr lang="en-US" dirty="0" err="1" smtClean="0"/>
              <a:t>sınıf</a:t>
            </a:r>
            <a:r>
              <a:rPr lang="en-US" dirty="0" smtClean="0"/>
              <a:t> </a:t>
            </a:r>
            <a:r>
              <a:rPr lang="en-US" dirty="0" err="1" smtClean="0"/>
              <a:t>tanımla</a:t>
            </a:r>
            <a:endParaRPr lang="en-US" dirty="0" smtClean="0"/>
          </a:p>
          <a:p>
            <a:r>
              <a:rPr lang="en-US" dirty="0" smtClean="0"/>
              <a:t>	{ </a:t>
            </a:r>
          </a:p>
          <a:p>
            <a:r>
              <a:rPr lang="en-US" dirty="0" smtClean="0"/>
              <a:t>	private:</a:t>
            </a:r>
          </a:p>
          <a:p>
            <a:r>
              <a:rPr lang="en-US" dirty="0" smtClean="0"/>
              <a:t>	unsigned 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sayici</a:t>
            </a:r>
            <a:r>
              <a:rPr lang="en-US" dirty="0" smtClean="0"/>
              <a:t>; 	</a:t>
            </a:r>
          </a:p>
          <a:p>
            <a:r>
              <a:rPr lang="en-US" dirty="0" smtClean="0"/>
              <a:t>	public: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sayac</a:t>
            </a:r>
            <a:r>
              <a:rPr lang="en-US" dirty="0" smtClean="0"/>
              <a:t>():</a:t>
            </a:r>
            <a:r>
              <a:rPr lang="en-US" dirty="0" err="1" smtClean="0"/>
              <a:t>sayici</a:t>
            </a:r>
            <a:r>
              <a:rPr lang="en-US" dirty="0" smtClean="0"/>
              <a:t>(0)		// </a:t>
            </a:r>
            <a:r>
              <a:rPr lang="en-US" dirty="0" err="1" smtClean="0"/>
              <a:t>kurucu</a:t>
            </a:r>
            <a:r>
              <a:rPr lang="en-US" dirty="0" smtClean="0"/>
              <a:t> </a:t>
            </a:r>
            <a:r>
              <a:rPr lang="en-US" dirty="0" err="1" smtClean="0"/>
              <a:t>fonsiyon</a:t>
            </a:r>
            <a:endParaRPr lang="en-US" dirty="0" smtClean="0"/>
          </a:p>
          <a:p>
            <a:r>
              <a:rPr lang="en-US" dirty="0" smtClean="0"/>
              <a:t>		{ /*  </a:t>
            </a:r>
            <a:r>
              <a:rPr lang="en-US" dirty="0" err="1" smtClean="0"/>
              <a:t>boş</a:t>
            </a:r>
            <a:r>
              <a:rPr lang="en-US" dirty="0" smtClean="0"/>
              <a:t> </a:t>
            </a:r>
            <a:r>
              <a:rPr lang="en-US" dirty="0" err="1" smtClean="0"/>
              <a:t>gövde</a:t>
            </a:r>
            <a:r>
              <a:rPr lang="en-US" dirty="0" smtClean="0"/>
              <a:t>  */}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sayac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c): </a:t>
            </a:r>
            <a:r>
              <a:rPr lang="en-US" dirty="0" err="1" smtClean="0"/>
              <a:t>sayici</a:t>
            </a:r>
            <a:r>
              <a:rPr lang="en-US" dirty="0" smtClean="0"/>
              <a:t>(c)</a:t>
            </a:r>
          </a:p>
          <a:p>
            <a:r>
              <a:rPr lang="en-US" dirty="0" smtClean="0"/>
              <a:t>		{}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sayac</a:t>
            </a:r>
            <a:r>
              <a:rPr lang="en-US" dirty="0" smtClean="0"/>
              <a:t> operator ++()		// </a:t>
            </a:r>
            <a:r>
              <a:rPr lang="en-US" dirty="0" err="1" smtClean="0"/>
              <a:t>sayacı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artır</a:t>
            </a:r>
            <a:endParaRPr lang="en-US" dirty="0" smtClean="0"/>
          </a:p>
          <a:p>
            <a:r>
              <a:rPr lang="en-US" dirty="0" smtClean="0"/>
              <a:t>		{</a:t>
            </a:r>
          </a:p>
          <a:p>
            <a:r>
              <a:rPr lang="en-US" dirty="0" smtClean="0"/>
              <a:t>                 </a:t>
            </a:r>
            <a:r>
              <a:rPr lang="tr-TR" dirty="0" smtClean="0"/>
              <a:t>	</a:t>
            </a:r>
            <a:r>
              <a:rPr lang="en-US" dirty="0" smtClean="0"/>
              <a:t>   ++</a:t>
            </a:r>
            <a:r>
              <a:rPr lang="en-US" dirty="0" err="1" smtClean="0"/>
              <a:t>sayici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</a:t>
            </a:r>
            <a:r>
              <a:rPr lang="tr-TR" dirty="0" smtClean="0"/>
              <a:t>	</a:t>
            </a:r>
            <a:r>
              <a:rPr lang="en-US" dirty="0" smtClean="0"/>
              <a:t>    return </a:t>
            </a:r>
            <a:r>
              <a:rPr lang="en-US" dirty="0" err="1" smtClean="0"/>
              <a:t>sayac</a:t>
            </a:r>
            <a:r>
              <a:rPr lang="en-US" dirty="0" smtClean="0"/>
              <a:t>(</a:t>
            </a:r>
            <a:r>
              <a:rPr lang="en-US" dirty="0" err="1" smtClean="0"/>
              <a:t>sayici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</a:t>
            </a:r>
            <a:r>
              <a:rPr lang="tr-TR" dirty="0" smtClean="0"/>
              <a:t>		</a:t>
            </a:r>
            <a:r>
              <a:rPr lang="en-US" dirty="0" smtClean="0"/>
              <a:t>  }</a:t>
            </a:r>
          </a:p>
          <a:p>
            <a:r>
              <a:rPr lang="en-US" dirty="0" smtClean="0"/>
              <a:t>   	 unsigned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al_sayici</a:t>
            </a:r>
            <a:r>
              <a:rPr lang="en-US" dirty="0" smtClean="0"/>
              <a:t>()		//</a:t>
            </a:r>
            <a:r>
              <a:rPr lang="en-US" dirty="0" err="1" smtClean="0"/>
              <a:t>sayac</a:t>
            </a:r>
            <a:r>
              <a:rPr lang="en-US" dirty="0" smtClean="0"/>
              <a:t> </a:t>
            </a:r>
            <a:r>
              <a:rPr lang="en-US" dirty="0" err="1" smtClean="0"/>
              <a:t>değerini</a:t>
            </a:r>
            <a:r>
              <a:rPr lang="en-US" dirty="0" smtClean="0"/>
              <a:t> </a:t>
            </a:r>
            <a:r>
              <a:rPr lang="en-US" dirty="0" err="1" smtClean="0"/>
              <a:t>göster</a:t>
            </a:r>
            <a:endParaRPr lang="en-US" dirty="0" smtClean="0"/>
          </a:p>
          <a:p>
            <a:r>
              <a:rPr lang="en-US" dirty="0" smtClean="0"/>
              <a:t>		{return </a:t>
            </a:r>
            <a:r>
              <a:rPr lang="en-US" dirty="0" err="1" smtClean="0"/>
              <a:t>sayici</a:t>
            </a:r>
            <a:r>
              <a:rPr lang="en-US" dirty="0" smtClean="0"/>
              <a:t>;}</a:t>
            </a:r>
          </a:p>
          <a:p>
            <a:r>
              <a:rPr lang="en-US" dirty="0" smtClean="0"/>
              <a:t>	};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226953" y="325395"/>
            <a:ext cx="86170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sayac</a:t>
            </a:r>
            <a:r>
              <a:rPr lang="en-US" dirty="0" smtClean="0"/>
              <a:t>  s1,s2;		//</a:t>
            </a:r>
            <a:r>
              <a:rPr lang="en-US" dirty="0" err="1" smtClean="0"/>
              <a:t>iki</a:t>
            </a:r>
            <a:r>
              <a:rPr lang="en-US" dirty="0" smtClean="0"/>
              <a:t> </a:t>
            </a:r>
            <a:r>
              <a:rPr lang="en-US" dirty="0" err="1" smtClean="0"/>
              <a:t>obje</a:t>
            </a:r>
            <a:r>
              <a:rPr lang="en-US" dirty="0" smtClean="0"/>
              <a:t> </a:t>
            </a:r>
            <a:r>
              <a:rPr lang="en-US" dirty="0" err="1" smtClean="0"/>
              <a:t>tanımla</a:t>
            </a:r>
            <a:endParaRPr lang="en-US" dirty="0" smtClean="0"/>
          </a:p>
          <a:p>
            <a:r>
              <a:rPr lang="en-US" dirty="0" smtClean="0"/>
              <a:t>	 </a:t>
            </a:r>
            <a:r>
              <a:rPr lang="en-US" dirty="0" err="1" smtClean="0"/>
              <a:t>cout</a:t>
            </a:r>
            <a:r>
              <a:rPr lang="en-US" dirty="0" smtClean="0"/>
              <a:t>&lt;&lt;"\n s1 </a:t>
            </a:r>
            <a:r>
              <a:rPr lang="en-US" dirty="0" err="1" smtClean="0"/>
              <a:t>değeri</a:t>
            </a:r>
            <a:r>
              <a:rPr lang="en-US" dirty="0" smtClean="0"/>
              <a:t> "&lt;&lt; s1.al_sayici(); // s1 </a:t>
            </a:r>
            <a:r>
              <a:rPr lang="en-US" dirty="0" err="1" smtClean="0"/>
              <a:t>objesine</a:t>
            </a:r>
            <a:r>
              <a:rPr lang="en-US" dirty="0" smtClean="0"/>
              <a:t> </a:t>
            </a:r>
            <a:r>
              <a:rPr lang="en-US" dirty="0" err="1" smtClean="0"/>
              <a:t>değerini</a:t>
            </a:r>
            <a:r>
              <a:rPr lang="en-US" dirty="0" smtClean="0"/>
              <a:t> </a:t>
            </a:r>
            <a:r>
              <a:rPr lang="en-US" dirty="0" err="1" smtClean="0"/>
              <a:t>göster</a:t>
            </a:r>
            <a:endParaRPr lang="en-US" dirty="0" smtClean="0"/>
          </a:p>
          <a:p>
            <a:r>
              <a:rPr lang="en-US" dirty="0" smtClean="0"/>
              <a:t>	 </a:t>
            </a:r>
            <a:r>
              <a:rPr lang="en-US" dirty="0" err="1" smtClean="0"/>
              <a:t>cout</a:t>
            </a:r>
            <a:r>
              <a:rPr lang="en-US" dirty="0" smtClean="0"/>
              <a:t>&lt;&lt;"\n s2 </a:t>
            </a:r>
            <a:r>
              <a:rPr lang="en-US" dirty="0" err="1" smtClean="0"/>
              <a:t>değeri</a:t>
            </a:r>
            <a:r>
              <a:rPr lang="en-US" dirty="0" smtClean="0"/>
              <a:t> "&lt;&lt;s2.al_sayici(); // s2 </a:t>
            </a:r>
            <a:r>
              <a:rPr lang="en-US" dirty="0" err="1" smtClean="0"/>
              <a:t>objesine</a:t>
            </a:r>
            <a:r>
              <a:rPr lang="en-US" dirty="0" smtClean="0"/>
              <a:t> </a:t>
            </a:r>
            <a:r>
              <a:rPr lang="en-US" dirty="0" err="1" smtClean="0"/>
              <a:t>değerini</a:t>
            </a:r>
            <a:r>
              <a:rPr lang="en-US" dirty="0" smtClean="0"/>
              <a:t> </a:t>
            </a:r>
            <a:r>
              <a:rPr lang="en-US" dirty="0" err="1" smtClean="0"/>
              <a:t>göster</a:t>
            </a:r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++s1;  // s1 </a:t>
            </a:r>
            <a:r>
              <a:rPr lang="en-US" dirty="0" err="1" smtClean="0"/>
              <a:t>nesnesini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artır</a:t>
            </a:r>
            <a:endParaRPr lang="en-US" dirty="0" smtClean="0"/>
          </a:p>
          <a:p>
            <a:r>
              <a:rPr lang="en-US" dirty="0" smtClean="0"/>
              <a:t>	s2=++s1;  // s1=2, s2=2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&lt;&lt;"\n s1 </a:t>
            </a:r>
            <a:r>
              <a:rPr lang="en-US" dirty="0" err="1" smtClean="0"/>
              <a:t>değeri</a:t>
            </a:r>
            <a:r>
              <a:rPr lang="en-US" dirty="0" smtClean="0"/>
              <a:t> "&lt;&lt; s1.al_sayici(); // s1 </a:t>
            </a:r>
            <a:r>
              <a:rPr lang="en-US" dirty="0" err="1" smtClean="0"/>
              <a:t>objesine</a:t>
            </a:r>
            <a:r>
              <a:rPr lang="en-US" dirty="0" smtClean="0"/>
              <a:t> </a:t>
            </a:r>
            <a:r>
              <a:rPr lang="en-US" dirty="0" err="1" smtClean="0"/>
              <a:t>değerini</a:t>
            </a:r>
            <a:r>
              <a:rPr lang="en-US" dirty="0" smtClean="0"/>
              <a:t> </a:t>
            </a:r>
            <a:r>
              <a:rPr lang="en-US" dirty="0" err="1" smtClean="0"/>
              <a:t>göster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&lt;&lt;"\n s2 </a:t>
            </a:r>
            <a:r>
              <a:rPr lang="en-US" dirty="0" err="1" smtClean="0"/>
              <a:t>değeri</a:t>
            </a:r>
            <a:r>
              <a:rPr lang="en-US" dirty="0" smtClean="0"/>
              <a:t> "&lt;&lt;s2.al_sayici(); // s2 </a:t>
            </a:r>
            <a:r>
              <a:rPr lang="en-US" dirty="0" err="1" smtClean="0"/>
              <a:t>objesine</a:t>
            </a:r>
            <a:r>
              <a:rPr lang="en-US" dirty="0" smtClean="0"/>
              <a:t> </a:t>
            </a:r>
            <a:r>
              <a:rPr lang="en-US" dirty="0" err="1" smtClean="0"/>
              <a:t>değerini</a:t>
            </a:r>
            <a:r>
              <a:rPr lang="en-US" dirty="0" smtClean="0"/>
              <a:t> </a:t>
            </a:r>
            <a:r>
              <a:rPr lang="en-US" dirty="0" err="1" smtClean="0"/>
              <a:t>göster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system("PAUSE");</a:t>
            </a:r>
          </a:p>
          <a:p>
            <a:r>
              <a:rPr lang="en-US" dirty="0" smtClean="0"/>
              <a:t>    return EXIT_SUCCESS;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10" y="4670442"/>
            <a:ext cx="4919674" cy="1679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226953" y="252369"/>
            <a:ext cx="872660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SONek</a:t>
            </a:r>
            <a:r>
              <a:rPr lang="tr-TR" dirty="0" smtClean="0"/>
              <a:t> </a:t>
            </a:r>
            <a:r>
              <a:rPr lang="tr-TR" dirty="0" err="1" smtClean="0"/>
              <a:t>notasyonu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Şu ana kadar artırma </a:t>
            </a:r>
            <a:r>
              <a:rPr lang="tr-TR" dirty="0" err="1" smtClean="0"/>
              <a:t>operatöünü</a:t>
            </a:r>
            <a:r>
              <a:rPr lang="tr-TR" dirty="0" smtClean="0"/>
              <a:t> yalnızca örnek formunda kullanımını verdik.</a:t>
            </a:r>
          </a:p>
          <a:p>
            <a:r>
              <a:rPr lang="tr-TR" dirty="0" smtClean="0"/>
              <a:t>++s1;</a:t>
            </a:r>
          </a:p>
          <a:p>
            <a:endParaRPr lang="tr-TR" dirty="0" smtClean="0"/>
          </a:p>
          <a:p>
            <a:r>
              <a:rPr lang="tr-TR" dirty="0" smtClean="0"/>
              <a:t>Peki sonek </a:t>
            </a:r>
            <a:r>
              <a:rPr lang="tr-TR" dirty="0" err="1" smtClean="0"/>
              <a:t>nezaman</a:t>
            </a:r>
            <a:r>
              <a:rPr lang="tr-TR" dirty="0" smtClean="0"/>
              <a:t> kullanılır. Sonek, değişkenin değeri deyim içinde kullanıldıktan sonra değerinin artırılması için kullanılır.</a:t>
            </a:r>
          </a:p>
          <a:p>
            <a:endParaRPr lang="tr-TR" dirty="0" smtClean="0"/>
          </a:p>
          <a:p>
            <a:r>
              <a:rPr lang="tr-TR" dirty="0" smtClean="0"/>
              <a:t>S1++;</a:t>
            </a:r>
          </a:p>
          <a:p>
            <a:endParaRPr lang="tr-TR" dirty="0" smtClean="0"/>
          </a:p>
          <a:p>
            <a:r>
              <a:rPr lang="tr-TR" dirty="0" smtClean="0"/>
              <a:t>Artırma operatörünün her iki </a:t>
            </a:r>
            <a:r>
              <a:rPr lang="tr-TR" dirty="0" err="1" smtClean="0"/>
              <a:t>şekildede</a:t>
            </a:r>
            <a:r>
              <a:rPr lang="tr-TR" dirty="0" smtClean="0"/>
              <a:t> çalışması için iki tane aşırı yüklenmiş ++ operatörü kullanılır.</a:t>
            </a:r>
          </a:p>
          <a:p>
            <a:endParaRPr lang="tr-TR" dirty="0" smtClean="0"/>
          </a:p>
          <a:p>
            <a:r>
              <a:rPr lang="tr-TR" dirty="0" smtClean="0"/>
              <a:t>    </a:t>
            </a:r>
            <a:r>
              <a:rPr lang="en-US" dirty="0" err="1" smtClean="0"/>
              <a:t>sayac</a:t>
            </a:r>
            <a:r>
              <a:rPr lang="en-US" dirty="0" smtClean="0"/>
              <a:t> operator ++()		// </a:t>
            </a:r>
            <a:r>
              <a:rPr lang="en-US" dirty="0" err="1" smtClean="0"/>
              <a:t>sayacı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artır</a:t>
            </a:r>
            <a:r>
              <a:rPr lang="en-US" dirty="0" smtClean="0"/>
              <a:t>(</a:t>
            </a:r>
            <a:r>
              <a:rPr lang="en-US" dirty="0" err="1" smtClean="0"/>
              <a:t>ön</a:t>
            </a:r>
            <a:r>
              <a:rPr lang="en-US" dirty="0" smtClean="0"/>
              <a:t> </a:t>
            </a:r>
            <a:r>
              <a:rPr lang="en-US" dirty="0" err="1" smtClean="0"/>
              <a:t>ek</a:t>
            </a:r>
            <a:r>
              <a:rPr lang="en-US" dirty="0" smtClean="0"/>
              <a:t>)</a:t>
            </a:r>
          </a:p>
          <a:p>
            <a:r>
              <a:rPr lang="tr-TR" dirty="0" smtClean="0"/>
              <a:t>        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            return </a:t>
            </a:r>
            <a:r>
              <a:rPr lang="en-US" dirty="0" err="1" smtClean="0"/>
              <a:t>sayac</a:t>
            </a:r>
            <a:r>
              <a:rPr lang="en-US" dirty="0" smtClean="0"/>
              <a:t>(++</a:t>
            </a:r>
            <a:r>
              <a:rPr lang="en-US" dirty="0" err="1" smtClean="0"/>
              <a:t>sayici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}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sayac</a:t>
            </a:r>
            <a:r>
              <a:rPr lang="en-US" dirty="0" smtClean="0"/>
              <a:t> operator ++(</a:t>
            </a:r>
            <a:r>
              <a:rPr lang="en-US" dirty="0" err="1" smtClean="0"/>
              <a:t>int</a:t>
            </a:r>
            <a:r>
              <a:rPr lang="en-US" dirty="0" smtClean="0"/>
              <a:t>)		// </a:t>
            </a:r>
            <a:r>
              <a:rPr lang="en-US" dirty="0" err="1" smtClean="0"/>
              <a:t>sayacı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artır</a:t>
            </a:r>
            <a:r>
              <a:rPr lang="en-US" dirty="0" smtClean="0"/>
              <a:t> (son </a:t>
            </a:r>
            <a:r>
              <a:rPr lang="en-US" dirty="0" err="1" smtClean="0"/>
              <a:t>ek</a:t>
            </a:r>
            <a:r>
              <a:rPr lang="en-US" dirty="0" smtClean="0"/>
              <a:t>)</a:t>
            </a:r>
          </a:p>
          <a:p>
            <a:r>
              <a:rPr lang="tr-TR" dirty="0" smtClean="0"/>
              <a:t>       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            return </a:t>
            </a:r>
            <a:r>
              <a:rPr lang="en-US" dirty="0" err="1" smtClean="0"/>
              <a:t>sayac</a:t>
            </a:r>
            <a:r>
              <a:rPr lang="en-US" dirty="0" smtClean="0"/>
              <a:t>(</a:t>
            </a:r>
            <a:r>
              <a:rPr lang="en-US" dirty="0" err="1" smtClean="0"/>
              <a:t>sayici</a:t>
            </a:r>
            <a:r>
              <a:rPr lang="en-US" dirty="0" smtClean="0"/>
              <a:t>++);</a:t>
            </a:r>
          </a:p>
          <a:p>
            <a:r>
              <a:rPr lang="en-US" dirty="0" smtClean="0"/>
              <a:t>     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4" name="3 Metin kutusu"/>
          <p:cNvSpPr txBox="1"/>
          <p:nvPr/>
        </p:nvSpPr>
        <p:spPr>
          <a:xfrm>
            <a:off x="336492" y="288882"/>
            <a:ext cx="82154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İkisi arasındaki fark,  parantez içerisindeki </a:t>
            </a:r>
            <a:r>
              <a:rPr lang="tr-TR" dirty="0" err="1" smtClean="0"/>
              <a:t>int</a:t>
            </a:r>
            <a:r>
              <a:rPr lang="tr-TR" dirty="0" smtClean="0"/>
              <a:t> tir. Burada </a:t>
            </a:r>
            <a:r>
              <a:rPr lang="tr-TR" dirty="0" err="1" smtClean="0"/>
              <a:t>int</a:t>
            </a:r>
            <a:r>
              <a:rPr lang="tr-TR" dirty="0" smtClean="0"/>
              <a:t> gerçekte bir argüman değildir.  </a:t>
            </a:r>
          </a:p>
          <a:p>
            <a:endParaRPr lang="tr-TR" dirty="0" smtClean="0"/>
          </a:p>
          <a:p>
            <a:r>
              <a:rPr lang="tr-TR" dirty="0" smtClean="0"/>
              <a:t>Tamsayı </a:t>
            </a:r>
            <a:r>
              <a:rPr lang="tr-TR" dirty="0" err="1" smtClean="0"/>
              <a:t>anlamınada</a:t>
            </a:r>
            <a:r>
              <a:rPr lang="tr-TR" dirty="0" smtClean="0"/>
              <a:t> gelmez</a:t>
            </a:r>
          </a:p>
          <a:p>
            <a:endParaRPr lang="tr-TR" dirty="0" smtClean="0"/>
          </a:p>
          <a:p>
            <a:r>
              <a:rPr lang="tr-TR" dirty="0" smtClean="0"/>
              <a:t>Sadece derleyiciye operatörün sonek versiyonunu hazırlamasını işaret eder.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4" name="3 Metin kutusu"/>
          <p:cNvSpPr txBox="1"/>
          <p:nvPr/>
        </p:nvSpPr>
        <p:spPr>
          <a:xfrm>
            <a:off x="299979" y="0"/>
            <a:ext cx="821542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#</a:t>
            </a:r>
            <a:r>
              <a:rPr lang="tr-TR" dirty="0" err="1" smtClean="0"/>
              <a:t>include</a:t>
            </a:r>
            <a:r>
              <a:rPr lang="tr-TR" dirty="0" smtClean="0"/>
              <a:t> &lt;</a:t>
            </a:r>
            <a:r>
              <a:rPr lang="tr-TR" dirty="0" err="1" smtClean="0"/>
              <a:t>cstdlib</a:t>
            </a:r>
            <a:r>
              <a:rPr lang="tr-TR" dirty="0" smtClean="0"/>
              <a:t>&gt;</a:t>
            </a:r>
          </a:p>
          <a:p>
            <a:r>
              <a:rPr lang="tr-TR" dirty="0" smtClean="0"/>
              <a:t>#</a:t>
            </a:r>
            <a:r>
              <a:rPr lang="tr-TR" dirty="0" err="1" smtClean="0"/>
              <a:t>include</a:t>
            </a:r>
            <a:r>
              <a:rPr lang="tr-TR" dirty="0" smtClean="0"/>
              <a:t> &lt;</a:t>
            </a:r>
            <a:r>
              <a:rPr lang="tr-TR" dirty="0" err="1" smtClean="0"/>
              <a:t>iostream</a:t>
            </a:r>
            <a:r>
              <a:rPr lang="tr-TR" dirty="0" smtClean="0"/>
              <a:t>&gt;</a:t>
            </a:r>
          </a:p>
          <a:p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namespace</a:t>
            </a:r>
            <a:r>
              <a:rPr lang="tr-TR" dirty="0" smtClean="0"/>
              <a:t> </a:t>
            </a:r>
            <a:r>
              <a:rPr lang="tr-TR" dirty="0" err="1" smtClean="0"/>
              <a:t>std</a:t>
            </a:r>
            <a:r>
              <a:rPr lang="tr-TR" dirty="0" smtClean="0"/>
              <a:t>;</a:t>
            </a:r>
          </a:p>
          <a:p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sayac</a:t>
            </a:r>
            <a:r>
              <a:rPr lang="tr-TR" dirty="0" smtClean="0"/>
              <a:t> 	//sınıf tanımla</a:t>
            </a:r>
          </a:p>
          <a:p>
            <a:r>
              <a:rPr lang="tr-TR" dirty="0" smtClean="0"/>
              <a:t>	{ 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private</a:t>
            </a:r>
            <a:r>
              <a:rPr lang="tr-TR" dirty="0" smtClean="0"/>
              <a:t>: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unsigned</a:t>
            </a:r>
            <a:r>
              <a:rPr lang="tr-TR" dirty="0" smtClean="0"/>
              <a:t>  </a:t>
            </a:r>
            <a:r>
              <a:rPr lang="tr-TR" dirty="0" err="1" smtClean="0"/>
              <a:t>int</a:t>
            </a:r>
            <a:r>
              <a:rPr lang="tr-TR" dirty="0" smtClean="0"/>
              <a:t>  </a:t>
            </a:r>
            <a:r>
              <a:rPr lang="tr-TR" dirty="0" err="1" smtClean="0"/>
              <a:t>sayici</a:t>
            </a:r>
            <a:r>
              <a:rPr lang="tr-TR" dirty="0" smtClean="0"/>
              <a:t>; 	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public</a:t>
            </a:r>
            <a:r>
              <a:rPr lang="tr-TR" dirty="0" smtClean="0"/>
              <a:t>: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sayac</a:t>
            </a:r>
            <a:r>
              <a:rPr lang="tr-TR" dirty="0" smtClean="0"/>
              <a:t>():</a:t>
            </a:r>
            <a:r>
              <a:rPr lang="tr-TR" dirty="0" err="1" smtClean="0"/>
              <a:t>sayici</a:t>
            </a:r>
            <a:r>
              <a:rPr lang="tr-TR" dirty="0" smtClean="0"/>
              <a:t>(0)		// kurucu </a:t>
            </a:r>
            <a:r>
              <a:rPr lang="tr-TR" dirty="0" err="1" smtClean="0"/>
              <a:t>fonsiyon</a:t>
            </a:r>
            <a:endParaRPr lang="tr-TR" dirty="0" smtClean="0"/>
          </a:p>
          <a:p>
            <a:r>
              <a:rPr lang="tr-TR" dirty="0" smtClean="0"/>
              <a:t>		{ /*  boş gövde  */}</a:t>
            </a:r>
          </a:p>
          <a:p>
            <a:r>
              <a:rPr lang="tr-TR" dirty="0" smtClean="0"/>
              <a:t>		</a:t>
            </a:r>
            <a:r>
              <a:rPr lang="tr-TR" dirty="0" err="1" smtClean="0"/>
              <a:t>sayac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c): </a:t>
            </a:r>
            <a:r>
              <a:rPr lang="tr-TR" dirty="0" err="1" smtClean="0"/>
              <a:t>sayici</a:t>
            </a:r>
            <a:r>
              <a:rPr lang="tr-TR" dirty="0" smtClean="0"/>
              <a:t>(c)</a:t>
            </a:r>
          </a:p>
          <a:p>
            <a:r>
              <a:rPr lang="tr-TR" dirty="0" smtClean="0"/>
              <a:t>		{}</a:t>
            </a:r>
          </a:p>
          <a:p>
            <a:r>
              <a:rPr lang="tr-TR" dirty="0" smtClean="0"/>
              <a:t>	 </a:t>
            </a:r>
            <a:r>
              <a:rPr lang="tr-TR" dirty="0" err="1" smtClean="0"/>
              <a:t>sayac</a:t>
            </a:r>
            <a:r>
              <a:rPr lang="tr-TR" dirty="0" smtClean="0"/>
              <a:t> </a:t>
            </a:r>
            <a:r>
              <a:rPr lang="tr-TR" dirty="0" err="1" smtClean="0"/>
              <a:t>operator</a:t>
            </a:r>
            <a:r>
              <a:rPr lang="tr-TR" dirty="0" smtClean="0"/>
              <a:t> ++()		// sayacı bir artır(ön ek)</a:t>
            </a:r>
          </a:p>
          <a:p>
            <a:r>
              <a:rPr lang="tr-TR" dirty="0" smtClean="0"/>
              <a:t>		{</a:t>
            </a:r>
          </a:p>
          <a:p>
            <a:r>
              <a:rPr lang="tr-TR" dirty="0" smtClean="0"/>
              <a:t>                  </a:t>
            </a:r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sayac</a:t>
            </a:r>
            <a:r>
              <a:rPr lang="tr-TR" dirty="0" smtClean="0"/>
              <a:t>(++</a:t>
            </a:r>
            <a:r>
              <a:rPr lang="tr-TR" dirty="0" err="1" smtClean="0"/>
              <a:t>sayici</a:t>
            </a:r>
            <a:r>
              <a:rPr lang="tr-TR" dirty="0" smtClean="0"/>
              <a:t>);</a:t>
            </a:r>
          </a:p>
          <a:p>
            <a:r>
              <a:rPr lang="tr-TR" dirty="0" smtClean="0"/>
              <a:t>         }</a:t>
            </a:r>
          </a:p>
          <a:p>
            <a:r>
              <a:rPr lang="tr-TR" dirty="0" smtClean="0"/>
              <a:t>      </a:t>
            </a:r>
            <a:r>
              <a:rPr lang="tr-TR" dirty="0" err="1" smtClean="0"/>
              <a:t>sayac</a:t>
            </a:r>
            <a:r>
              <a:rPr lang="tr-TR" dirty="0" smtClean="0"/>
              <a:t> </a:t>
            </a:r>
            <a:r>
              <a:rPr lang="tr-TR" dirty="0" err="1" smtClean="0"/>
              <a:t>operator</a:t>
            </a:r>
            <a:r>
              <a:rPr lang="tr-TR" dirty="0" smtClean="0"/>
              <a:t> ++(</a:t>
            </a:r>
            <a:r>
              <a:rPr lang="tr-TR" dirty="0" err="1" smtClean="0"/>
              <a:t>int</a:t>
            </a:r>
            <a:r>
              <a:rPr lang="tr-TR" dirty="0" smtClean="0"/>
              <a:t>)		// sayacı bir artır (son ek)</a:t>
            </a:r>
          </a:p>
          <a:p>
            <a:r>
              <a:rPr lang="tr-TR" dirty="0" smtClean="0"/>
              <a:t>		{</a:t>
            </a:r>
          </a:p>
          <a:p>
            <a:r>
              <a:rPr lang="tr-TR" dirty="0" smtClean="0"/>
              <a:t>                  </a:t>
            </a:r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sayac</a:t>
            </a:r>
            <a:r>
              <a:rPr lang="tr-TR" dirty="0" smtClean="0"/>
              <a:t>(</a:t>
            </a:r>
            <a:r>
              <a:rPr lang="tr-TR" dirty="0" err="1" smtClean="0"/>
              <a:t>sayici</a:t>
            </a:r>
            <a:r>
              <a:rPr lang="tr-TR" dirty="0" smtClean="0"/>
              <a:t>++);</a:t>
            </a:r>
          </a:p>
          <a:p>
            <a:r>
              <a:rPr lang="tr-TR" dirty="0" smtClean="0"/>
              <a:t>         }</a:t>
            </a:r>
          </a:p>
          <a:p>
            <a:r>
              <a:rPr lang="tr-TR" dirty="0" smtClean="0"/>
              <a:t>   	 </a:t>
            </a:r>
            <a:r>
              <a:rPr lang="tr-TR" dirty="0" err="1" smtClean="0"/>
              <a:t>unsigned</a:t>
            </a:r>
            <a:r>
              <a:rPr lang="tr-TR" dirty="0" smtClean="0"/>
              <a:t>  </a:t>
            </a:r>
            <a:r>
              <a:rPr lang="tr-TR" dirty="0" err="1" smtClean="0"/>
              <a:t>int</a:t>
            </a:r>
            <a:r>
              <a:rPr lang="tr-TR" dirty="0" smtClean="0"/>
              <a:t> al_</a:t>
            </a:r>
            <a:r>
              <a:rPr lang="tr-TR" dirty="0" err="1" smtClean="0"/>
              <a:t>sayici</a:t>
            </a:r>
            <a:r>
              <a:rPr lang="tr-TR" dirty="0" smtClean="0"/>
              <a:t>()		//</a:t>
            </a:r>
            <a:r>
              <a:rPr lang="tr-TR" dirty="0" err="1" smtClean="0"/>
              <a:t>sayac</a:t>
            </a:r>
            <a:r>
              <a:rPr lang="tr-TR" dirty="0" smtClean="0"/>
              <a:t> değerini göster</a:t>
            </a:r>
          </a:p>
          <a:p>
            <a:r>
              <a:rPr lang="tr-TR" dirty="0" smtClean="0"/>
              <a:t>		{</a:t>
            </a:r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sayici</a:t>
            </a:r>
            <a:r>
              <a:rPr lang="tr-TR" dirty="0" smtClean="0"/>
              <a:t>;}</a:t>
            </a:r>
          </a:p>
          <a:p>
            <a:r>
              <a:rPr lang="tr-TR" dirty="0" smtClean="0"/>
              <a:t>	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226953" y="325395"/>
            <a:ext cx="86535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sayac</a:t>
            </a:r>
            <a:r>
              <a:rPr lang="en-US" dirty="0" smtClean="0"/>
              <a:t>  s1,s2;		//</a:t>
            </a:r>
            <a:r>
              <a:rPr lang="en-US" dirty="0" err="1" smtClean="0"/>
              <a:t>iki</a:t>
            </a:r>
            <a:r>
              <a:rPr lang="en-US" dirty="0" smtClean="0"/>
              <a:t> </a:t>
            </a:r>
            <a:r>
              <a:rPr lang="en-US" dirty="0" err="1" smtClean="0"/>
              <a:t>obje</a:t>
            </a:r>
            <a:r>
              <a:rPr lang="en-US" dirty="0" smtClean="0"/>
              <a:t> </a:t>
            </a:r>
            <a:r>
              <a:rPr lang="en-US" dirty="0" err="1" smtClean="0"/>
              <a:t>tanımla</a:t>
            </a:r>
            <a:endParaRPr lang="en-US" dirty="0" smtClean="0"/>
          </a:p>
          <a:p>
            <a:r>
              <a:rPr lang="en-US" dirty="0" smtClean="0"/>
              <a:t>	 </a:t>
            </a:r>
            <a:r>
              <a:rPr lang="en-US" dirty="0" err="1" smtClean="0"/>
              <a:t>cout</a:t>
            </a:r>
            <a:r>
              <a:rPr lang="en-US" dirty="0" smtClean="0"/>
              <a:t>&lt;&lt;"\n s1 </a:t>
            </a:r>
            <a:r>
              <a:rPr lang="en-US" dirty="0" err="1" smtClean="0"/>
              <a:t>değeri</a:t>
            </a:r>
            <a:r>
              <a:rPr lang="en-US" dirty="0" smtClean="0"/>
              <a:t> "&lt;&lt; s1.al_sayici(); // s1 </a:t>
            </a:r>
            <a:r>
              <a:rPr lang="en-US" dirty="0" err="1" smtClean="0"/>
              <a:t>objesine</a:t>
            </a:r>
            <a:r>
              <a:rPr lang="en-US" dirty="0" smtClean="0"/>
              <a:t> </a:t>
            </a:r>
            <a:r>
              <a:rPr lang="en-US" dirty="0" err="1" smtClean="0"/>
              <a:t>değerini</a:t>
            </a:r>
            <a:r>
              <a:rPr lang="en-US" dirty="0" smtClean="0"/>
              <a:t> </a:t>
            </a:r>
            <a:r>
              <a:rPr lang="en-US" dirty="0" err="1" smtClean="0"/>
              <a:t>göster</a:t>
            </a:r>
            <a:endParaRPr lang="en-US" dirty="0" smtClean="0"/>
          </a:p>
          <a:p>
            <a:r>
              <a:rPr lang="en-US" dirty="0" smtClean="0"/>
              <a:t>	 </a:t>
            </a:r>
            <a:r>
              <a:rPr lang="en-US" dirty="0" err="1" smtClean="0"/>
              <a:t>cout</a:t>
            </a:r>
            <a:r>
              <a:rPr lang="en-US" dirty="0" smtClean="0"/>
              <a:t>&lt;&lt;"\n s2 </a:t>
            </a:r>
            <a:r>
              <a:rPr lang="en-US" dirty="0" err="1" smtClean="0"/>
              <a:t>değeri</a:t>
            </a:r>
            <a:r>
              <a:rPr lang="en-US" dirty="0" smtClean="0"/>
              <a:t> "&lt;&lt;s2.al_sayici(); // s2 </a:t>
            </a:r>
            <a:r>
              <a:rPr lang="en-US" dirty="0" err="1" smtClean="0"/>
              <a:t>objesine</a:t>
            </a:r>
            <a:r>
              <a:rPr lang="en-US" dirty="0" smtClean="0"/>
              <a:t> </a:t>
            </a:r>
            <a:r>
              <a:rPr lang="en-US" dirty="0" err="1" smtClean="0"/>
              <a:t>değerini</a:t>
            </a:r>
            <a:r>
              <a:rPr lang="en-US" dirty="0" smtClean="0"/>
              <a:t> </a:t>
            </a:r>
            <a:r>
              <a:rPr lang="en-US" dirty="0" err="1" smtClean="0"/>
              <a:t>göster</a:t>
            </a:r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++s1;  // s1 </a:t>
            </a:r>
            <a:r>
              <a:rPr lang="en-US" dirty="0" err="1" smtClean="0"/>
              <a:t>nesnesini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artır</a:t>
            </a:r>
            <a:endParaRPr lang="en-US" dirty="0" smtClean="0"/>
          </a:p>
          <a:p>
            <a:r>
              <a:rPr lang="en-US" dirty="0" smtClean="0"/>
              <a:t>	s2=++s1;  // s1=2, s2=2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&lt;&lt;"\n s1 </a:t>
            </a:r>
            <a:r>
              <a:rPr lang="en-US" dirty="0" err="1" smtClean="0"/>
              <a:t>değeri</a:t>
            </a:r>
            <a:r>
              <a:rPr lang="en-US" dirty="0" smtClean="0"/>
              <a:t> "&lt;&lt; s1.al_sayici(); // s1 </a:t>
            </a:r>
            <a:r>
              <a:rPr lang="en-US" dirty="0" err="1" smtClean="0"/>
              <a:t>objesine</a:t>
            </a:r>
            <a:r>
              <a:rPr lang="en-US" dirty="0" smtClean="0"/>
              <a:t> </a:t>
            </a:r>
            <a:r>
              <a:rPr lang="en-US" dirty="0" err="1" smtClean="0"/>
              <a:t>değerini</a:t>
            </a:r>
            <a:r>
              <a:rPr lang="en-US" dirty="0" smtClean="0"/>
              <a:t> </a:t>
            </a:r>
            <a:r>
              <a:rPr lang="en-US" dirty="0" err="1" smtClean="0"/>
              <a:t>göster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&lt;&lt;"\n s2 </a:t>
            </a:r>
            <a:r>
              <a:rPr lang="en-US" dirty="0" err="1" smtClean="0"/>
              <a:t>değeri</a:t>
            </a:r>
            <a:r>
              <a:rPr lang="en-US" dirty="0" smtClean="0"/>
              <a:t> "&lt;&lt;s2.al_sayici(); // s2 </a:t>
            </a:r>
            <a:r>
              <a:rPr lang="en-US" dirty="0" err="1" smtClean="0"/>
              <a:t>objesine</a:t>
            </a:r>
            <a:r>
              <a:rPr lang="en-US" dirty="0" smtClean="0"/>
              <a:t> </a:t>
            </a:r>
            <a:r>
              <a:rPr lang="en-US" dirty="0" err="1" smtClean="0"/>
              <a:t>değerini</a:t>
            </a:r>
            <a:r>
              <a:rPr lang="en-US" dirty="0" smtClean="0"/>
              <a:t> </a:t>
            </a:r>
            <a:r>
              <a:rPr lang="en-US" dirty="0" err="1" smtClean="0"/>
              <a:t>göster</a:t>
            </a:r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s2=s1++;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&lt;&lt;"\n s1 </a:t>
            </a:r>
            <a:r>
              <a:rPr lang="en-US" dirty="0" err="1" smtClean="0"/>
              <a:t>değeri</a:t>
            </a:r>
            <a:r>
              <a:rPr lang="en-US" dirty="0" smtClean="0"/>
              <a:t> "&lt;&lt; s1.al_sayici(); // s1 </a:t>
            </a:r>
            <a:r>
              <a:rPr lang="en-US" dirty="0" err="1" smtClean="0"/>
              <a:t>objesine</a:t>
            </a:r>
            <a:r>
              <a:rPr lang="en-US" dirty="0" smtClean="0"/>
              <a:t> </a:t>
            </a:r>
            <a:r>
              <a:rPr lang="en-US" dirty="0" err="1" smtClean="0"/>
              <a:t>değerini</a:t>
            </a:r>
            <a:r>
              <a:rPr lang="en-US" dirty="0" smtClean="0"/>
              <a:t> </a:t>
            </a:r>
            <a:r>
              <a:rPr lang="en-US" dirty="0" err="1" smtClean="0"/>
              <a:t>göster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&lt;&lt;"\n s2 </a:t>
            </a:r>
            <a:r>
              <a:rPr lang="en-US" dirty="0" err="1" smtClean="0"/>
              <a:t>değeri</a:t>
            </a:r>
            <a:r>
              <a:rPr lang="en-US" dirty="0" smtClean="0"/>
              <a:t> "&lt;&lt;s2.al_sayici(); // s2 </a:t>
            </a:r>
            <a:r>
              <a:rPr lang="en-US" dirty="0" err="1" smtClean="0"/>
              <a:t>objesine</a:t>
            </a:r>
            <a:r>
              <a:rPr lang="en-US" dirty="0" smtClean="0"/>
              <a:t> </a:t>
            </a:r>
            <a:r>
              <a:rPr lang="en-US" dirty="0" err="1" smtClean="0"/>
              <a:t>değerini</a:t>
            </a:r>
            <a:r>
              <a:rPr lang="en-US" dirty="0" smtClean="0"/>
              <a:t> </a:t>
            </a:r>
            <a:r>
              <a:rPr lang="en-US" dirty="0" err="1" smtClean="0"/>
              <a:t>göster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system("PAUSE");</a:t>
            </a:r>
          </a:p>
          <a:p>
            <a:r>
              <a:rPr lang="en-US" dirty="0" smtClean="0"/>
              <a:t>    return EXIT_SUCCESS;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0156" y="4853007"/>
            <a:ext cx="38576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373005" y="325395"/>
            <a:ext cx="825193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rgbClr val="FFC000"/>
                </a:solidFill>
              </a:rPr>
              <a:t>İkili operatörlerin Aşırı yüklenmesi</a:t>
            </a:r>
          </a:p>
          <a:p>
            <a:endParaRPr lang="tr-TR" dirty="0" smtClean="0"/>
          </a:p>
          <a:p>
            <a:r>
              <a:rPr lang="tr-TR" dirty="0" smtClean="0"/>
              <a:t>İkili operatörlerin aşırı yüklenmesi, tıpkı tekli operatörlerin aşırı yüklenmesi kadar kolaydır.</a:t>
            </a:r>
          </a:p>
          <a:p>
            <a:endParaRPr lang="tr-TR" dirty="0" smtClean="0"/>
          </a:p>
          <a:p>
            <a:r>
              <a:rPr lang="tr-TR" dirty="0" smtClean="0"/>
              <a:t>Mesafe </a:t>
            </a:r>
            <a:r>
              <a:rPr lang="tr-TR" dirty="0" err="1" smtClean="0"/>
              <a:t>nesnesnin</a:t>
            </a:r>
            <a:r>
              <a:rPr lang="tr-TR" dirty="0" smtClean="0"/>
              <a:t> yazımında mesafe toplamak için </a:t>
            </a:r>
          </a:p>
          <a:p>
            <a:endParaRPr lang="tr-TR" dirty="0" smtClean="0"/>
          </a:p>
          <a:p>
            <a:r>
              <a:rPr lang="tr-TR" dirty="0" err="1" smtClean="0">
                <a:solidFill>
                  <a:srgbClr val="FFC000"/>
                </a:solidFill>
              </a:rPr>
              <a:t>void</a:t>
            </a:r>
            <a:r>
              <a:rPr lang="tr-TR" dirty="0" smtClean="0">
                <a:solidFill>
                  <a:srgbClr val="FFC000"/>
                </a:solidFill>
              </a:rPr>
              <a:t> mesafe::</a:t>
            </a:r>
            <a:r>
              <a:rPr lang="tr-TR" dirty="0" err="1" smtClean="0">
                <a:solidFill>
                  <a:srgbClr val="FFC000"/>
                </a:solidFill>
              </a:rPr>
              <a:t>toplauzun</a:t>
            </a:r>
            <a:r>
              <a:rPr lang="tr-TR" dirty="0" smtClean="0">
                <a:solidFill>
                  <a:srgbClr val="FFC000"/>
                </a:solidFill>
              </a:rPr>
              <a:t>(mesafe  m2,mesafe m3)</a:t>
            </a:r>
          </a:p>
          <a:p>
            <a:r>
              <a:rPr lang="tr-TR" dirty="0" smtClean="0">
                <a:solidFill>
                  <a:srgbClr val="FFC000"/>
                </a:solidFill>
              </a:rPr>
              <a:t>	{</a:t>
            </a:r>
          </a:p>
          <a:p>
            <a:r>
              <a:rPr lang="tr-TR" dirty="0" smtClean="0">
                <a:solidFill>
                  <a:srgbClr val="FFC000"/>
                </a:solidFill>
              </a:rPr>
              <a:t>	cm=m2.cm +m3.cm;</a:t>
            </a:r>
          </a:p>
          <a:p>
            <a:r>
              <a:rPr lang="tr-TR" dirty="0" smtClean="0">
                <a:solidFill>
                  <a:srgbClr val="FFC000"/>
                </a:solidFill>
              </a:rPr>
              <a:t>	metre=0	;</a:t>
            </a:r>
          </a:p>
          <a:p>
            <a:r>
              <a:rPr lang="tr-TR" dirty="0" smtClean="0">
                <a:solidFill>
                  <a:srgbClr val="FFC000"/>
                </a:solidFill>
              </a:rPr>
              <a:t>	</a:t>
            </a:r>
            <a:r>
              <a:rPr lang="tr-TR" dirty="0" err="1" smtClean="0">
                <a:solidFill>
                  <a:srgbClr val="FFC000"/>
                </a:solidFill>
              </a:rPr>
              <a:t>if</a:t>
            </a:r>
            <a:r>
              <a:rPr lang="tr-TR" dirty="0" smtClean="0">
                <a:solidFill>
                  <a:srgbClr val="FFC000"/>
                </a:solidFill>
              </a:rPr>
              <a:t>(cm&gt;=100.0)</a:t>
            </a:r>
          </a:p>
          <a:p>
            <a:r>
              <a:rPr lang="tr-TR" dirty="0" smtClean="0">
                <a:solidFill>
                  <a:srgbClr val="FFC000"/>
                </a:solidFill>
              </a:rPr>
              <a:t>		{</a:t>
            </a:r>
          </a:p>
          <a:p>
            <a:r>
              <a:rPr lang="tr-TR" dirty="0" smtClean="0">
                <a:solidFill>
                  <a:srgbClr val="FFC000"/>
                </a:solidFill>
              </a:rPr>
              <a:t>		cm-=100.0;</a:t>
            </a:r>
          </a:p>
          <a:p>
            <a:r>
              <a:rPr lang="tr-TR" dirty="0" smtClean="0">
                <a:solidFill>
                  <a:srgbClr val="FFC000"/>
                </a:solidFill>
              </a:rPr>
              <a:t>		metre++;</a:t>
            </a:r>
          </a:p>
          <a:p>
            <a:r>
              <a:rPr lang="tr-TR" dirty="0" smtClean="0">
                <a:solidFill>
                  <a:srgbClr val="FFC000"/>
                </a:solidFill>
              </a:rPr>
              <a:t>		}</a:t>
            </a:r>
          </a:p>
          <a:p>
            <a:r>
              <a:rPr lang="tr-TR" dirty="0" smtClean="0">
                <a:solidFill>
                  <a:srgbClr val="FFC000"/>
                </a:solidFill>
              </a:rPr>
              <a:t>	metre+=m2.metre+m3.metre;</a:t>
            </a:r>
          </a:p>
          <a:p>
            <a:r>
              <a:rPr lang="tr-TR" dirty="0" smtClean="0">
                <a:solidFill>
                  <a:srgbClr val="FFC000"/>
                </a:solidFill>
              </a:rPr>
              <a:t>    }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tr-TR" dirty="0" smtClean="0"/>
              <a:t> fonksiyonunu yazmış ve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mesafe3.toplauzun(mesafe1,mesafe2);</a:t>
            </a:r>
            <a:endParaRPr lang="tr-TR" dirty="0" smtClean="0">
              <a:solidFill>
                <a:srgbClr val="FFC000"/>
              </a:solidFill>
            </a:endParaRPr>
          </a:p>
          <a:p>
            <a:endParaRPr lang="tr-TR" dirty="0" smtClean="0"/>
          </a:p>
          <a:p>
            <a:r>
              <a:rPr lang="tr-TR" dirty="0" err="1" smtClean="0"/>
              <a:t>Toplauzun</a:t>
            </a:r>
            <a:r>
              <a:rPr lang="tr-TR" dirty="0" smtClean="0"/>
              <a:t>() üye fonksiyonu ile toplamıştık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0" y="288882"/>
            <a:ext cx="914400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Halbuki</a:t>
            </a:r>
          </a:p>
          <a:p>
            <a:r>
              <a:rPr lang="tr-TR" dirty="0" smtClean="0">
                <a:solidFill>
                  <a:srgbClr val="FFC000"/>
                </a:solidFill>
              </a:rPr>
              <a:t>mesafe3=mesafe1+mesafe2</a:t>
            </a:r>
            <a:r>
              <a:rPr lang="tr-TR" dirty="0" smtClean="0"/>
              <a:t>;</a:t>
            </a:r>
          </a:p>
          <a:p>
            <a:r>
              <a:rPr lang="tr-TR" dirty="0" smtClean="0"/>
              <a:t>Şeklinde gerçekleştirebiliriz</a:t>
            </a:r>
          </a:p>
          <a:p>
            <a:r>
              <a:rPr lang="tr-TR" sz="1600" dirty="0" smtClean="0"/>
              <a:t>#</a:t>
            </a:r>
            <a:r>
              <a:rPr lang="tr-TR" sz="1600" dirty="0" err="1" smtClean="0"/>
              <a:t>include</a:t>
            </a:r>
            <a:r>
              <a:rPr lang="tr-TR" sz="1600" dirty="0" smtClean="0"/>
              <a:t> &lt;</a:t>
            </a:r>
            <a:r>
              <a:rPr lang="tr-TR" sz="1600" dirty="0" err="1" smtClean="0"/>
              <a:t>cstdlib</a:t>
            </a:r>
            <a:r>
              <a:rPr lang="tr-TR" sz="1600" dirty="0" smtClean="0"/>
              <a:t>&gt;</a:t>
            </a:r>
          </a:p>
          <a:p>
            <a:r>
              <a:rPr lang="tr-TR" sz="1600" dirty="0" smtClean="0"/>
              <a:t>#</a:t>
            </a:r>
            <a:r>
              <a:rPr lang="tr-TR" sz="1600" dirty="0" err="1" smtClean="0"/>
              <a:t>include</a:t>
            </a:r>
            <a:r>
              <a:rPr lang="tr-TR" sz="1600" dirty="0" smtClean="0"/>
              <a:t> &lt;</a:t>
            </a:r>
            <a:r>
              <a:rPr lang="tr-TR" sz="1600" dirty="0" err="1" smtClean="0"/>
              <a:t>iostream</a:t>
            </a:r>
            <a:r>
              <a:rPr lang="tr-TR" sz="1600" dirty="0" smtClean="0"/>
              <a:t>&gt;</a:t>
            </a:r>
          </a:p>
          <a:p>
            <a:r>
              <a:rPr lang="tr-TR" sz="1600" dirty="0" err="1" smtClean="0"/>
              <a:t>using</a:t>
            </a:r>
            <a:r>
              <a:rPr lang="tr-TR" sz="1600" dirty="0" smtClean="0"/>
              <a:t> </a:t>
            </a:r>
            <a:r>
              <a:rPr lang="tr-TR" sz="1600" dirty="0" err="1" smtClean="0"/>
              <a:t>namespace</a:t>
            </a:r>
            <a:r>
              <a:rPr lang="tr-TR" sz="1600" dirty="0" smtClean="0"/>
              <a:t> </a:t>
            </a:r>
            <a:r>
              <a:rPr lang="tr-TR" sz="1600" dirty="0" err="1" smtClean="0"/>
              <a:t>std</a:t>
            </a:r>
            <a:r>
              <a:rPr lang="tr-TR" sz="1600" dirty="0" smtClean="0"/>
              <a:t>;</a:t>
            </a:r>
          </a:p>
          <a:p>
            <a:r>
              <a:rPr lang="tr-TR" sz="1600" dirty="0" err="1" smtClean="0"/>
              <a:t>class</a:t>
            </a:r>
            <a:r>
              <a:rPr lang="tr-TR" sz="1600" dirty="0" smtClean="0"/>
              <a:t> mesafe 	</a:t>
            </a:r>
            <a:r>
              <a:rPr lang="tr-TR" sz="1600" dirty="0" smtClean="0"/>
              <a:t>//sınıf tanımla</a:t>
            </a:r>
            <a:endParaRPr lang="tr-TR" sz="1600" dirty="0" smtClean="0"/>
          </a:p>
          <a:p>
            <a:r>
              <a:rPr lang="tr-TR" sz="1600" dirty="0" smtClean="0"/>
              <a:t>	{ </a:t>
            </a:r>
          </a:p>
          <a:p>
            <a:r>
              <a:rPr lang="tr-TR" sz="1600" dirty="0" smtClean="0"/>
              <a:t>	</a:t>
            </a:r>
            <a:r>
              <a:rPr lang="tr-TR" sz="1600" dirty="0" err="1" smtClean="0"/>
              <a:t>private</a:t>
            </a:r>
            <a:r>
              <a:rPr lang="tr-TR" sz="1600" dirty="0" smtClean="0"/>
              <a:t>:</a:t>
            </a:r>
          </a:p>
          <a:p>
            <a:r>
              <a:rPr lang="tr-TR" sz="1600" dirty="0" smtClean="0"/>
              <a:t>	</a:t>
            </a:r>
            <a:r>
              <a:rPr lang="tr-TR" sz="1600" dirty="0" err="1" smtClean="0"/>
              <a:t>int</a:t>
            </a:r>
            <a:r>
              <a:rPr lang="tr-TR" sz="1600" dirty="0" smtClean="0"/>
              <a:t> metre; 	</a:t>
            </a:r>
          </a:p>
          <a:p>
            <a:r>
              <a:rPr lang="tr-TR" sz="1600" dirty="0" smtClean="0"/>
              <a:t>	</a:t>
            </a:r>
            <a:r>
              <a:rPr lang="tr-TR" sz="1600" dirty="0" err="1" smtClean="0"/>
              <a:t>float</a:t>
            </a:r>
            <a:r>
              <a:rPr lang="tr-TR" sz="1600" dirty="0" smtClean="0"/>
              <a:t> cm; </a:t>
            </a:r>
          </a:p>
          <a:p>
            <a:r>
              <a:rPr lang="tr-TR" sz="1600" dirty="0" smtClean="0"/>
              <a:t>	</a:t>
            </a:r>
            <a:r>
              <a:rPr lang="tr-TR" sz="1600" dirty="0" err="1" smtClean="0"/>
              <a:t>public</a:t>
            </a:r>
            <a:r>
              <a:rPr lang="tr-TR" sz="1600" dirty="0" smtClean="0"/>
              <a:t>:</a:t>
            </a:r>
          </a:p>
          <a:p>
            <a:r>
              <a:rPr lang="tr-TR" sz="1600" dirty="0" smtClean="0"/>
              <a:t>	mesafe():metre(0),cm(0.0)</a:t>
            </a:r>
          </a:p>
          <a:p>
            <a:r>
              <a:rPr lang="tr-TR" sz="1600" dirty="0" smtClean="0"/>
              <a:t>		{   }</a:t>
            </a:r>
          </a:p>
          <a:p>
            <a:r>
              <a:rPr lang="tr-TR" sz="1600" dirty="0" smtClean="0"/>
              <a:t>	mesafe(</a:t>
            </a:r>
            <a:r>
              <a:rPr lang="tr-TR" sz="1600" dirty="0" err="1" smtClean="0"/>
              <a:t>int</a:t>
            </a:r>
            <a:r>
              <a:rPr lang="tr-TR" sz="1600" dirty="0" smtClean="0"/>
              <a:t> met, </a:t>
            </a:r>
            <a:r>
              <a:rPr lang="tr-TR" sz="1600" dirty="0" err="1" smtClean="0"/>
              <a:t>float</a:t>
            </a:r>
            <a:r>
              <a:rPr lang="tr-TR" sz="1600" dirty="0" smtClean="0"/>
              <a:t> </a:t>
            </a:r>
            <a:r>
              <a:rPr lang="tr-TR" sz="1600" dirty="0" err="1" smtClean="0"/>
              <a:t>sant</a:t>
            </a:r>
            <a:r>
              <a:rPr lang="tr-TR" sz="1600" dirty="0" smtClean="0"/>
              <a:t>): metre(met), cm(</a:t>
            </a:r>
            <a:r>
              <a:rPr lang="tr-TR" sz="1600" dirty="0" err="1" smtClean="0"/>
              <a:t>sant</a:t>
            </a:r>
            <a:r>
              <a:rPr lang="tr-TR" sz="1600" dirty="0" smtClean="0"/>
              <a:t>)</a:t>
            </a:r>
          </a:p>
          <a:p>
            <a:r>
              <a:rPr lang="tr-TR" sz="1600" dirty="0" smtClean="0"/>
              <a:t>		{   }</a:t>
            </a:r>
          </a:p>
          <a:p>
            <a:endParaRPr lang="tr-TR" sz="1600" dirty="0" smtClean="0"/>
          </a:p>
          <a:p>
            <a:r>
              <a:rPr lang="tr-TR" sz="1600" dirty="0" smtClean="0"/>
              <a:t>	 </a:t>
            </a:r>
            <a:r>
              <a:rPr lang="tr-TR" sz="1600" dirty="0" err="1" smtClean="0"/>
              <a:t>void</a:t>
            </a:r>
            <a:r>
              <a:rPr lang="tr-TR" sz="1600" dirty="0" smtClean="0"/>
              <a:t> </a:t>
            </a:r>
            <a:r>
              <a:rPr lang="tr-TR" sz="1600" dirty="0" err="1" smtClean="0"/>
              <a:t>degeral</a:t>
            </a:r>
            <a:r>
              <a:rPr lang="tr-TR" sz="1600" dirty="0" smtClean="0"/>
              <a:t> ()</a:t>
            </a:r>
          </a:p>
          <a:p>
            <a:r>
              <a:rPr lang="tr-TR" sz="1600" dirty="0" smtClean="0"/>
              <a:t>		{</a:t>
            </a:r>
          </a:p>
          <a:p>
            <a:r>
              <a:rPr lang="tr-TR" sz="1600" dirty="0" smtClean="0"/>
              <a:t>		</a:t>
            </a:r>
            <a:r>
              <a:rPr lang="tr-TR" sz="1600" dirty="0" err="1" smtClean="0"/>
              <a:t>cout</a:t>
            </a:r>
            <a:r>
              <a:rPr lang="tr-TR" sz="1600" dirty="0" smtClean="0"/>
              <a:t> &lt;&lt;"\n metre gir    ";cin&gt;&gt;metre;</a:t>
            </a:r>
          </a:p>
          <a:p>
            <a:r>
              <a:rPr lang="tr-TR" sz="1600" dirty="0" smtClean="0"/>
              <a:t>		</a:t>
            </a:r>
            <a:r>
              <a:rPr lang="tr-TR" sz="1600" dirty="0" err="1" smtClean="0"/>
              <a:t>cout</a:t>
            </a:r>
            <a:r>
              <a:rPr lang="tr-TR" sz="1600" dirty="0" smtClean="0"/>
              <a:t>&lt;&lt;" cm gir    ";cin&gt;&gt;cm;</a:t>
            </a:r>
          </a:p>
          <a:p>
            <a:r>
              <a:rPr lang="tr-TR" sz="1600" dirty="0" smtClean="0"/>
              <a:t>		 }</a:t>
            </a:r>
          </a:p>
          <a:p>
            <a:r>
              <a:rPr lang="tr-TR" sz="1600" dirty="0" smtClean="0"/>
              <a:t>	</a:t>
            </a:r>
            <a:r>
              <a:rPr lang="tr-TR" sz="1600" dirty="0" err="1" smtClean="0"/>
              <a:t>void</a:t>
            </a:r>
            <a:r>
              <a:rPr lang="tr-TR" sz="1600" dirty="0" smtClean="0"/>
              <a:t> </a:t>
            </a:r>
            <a:r>
              <a:rPr lang="tr-TR" sz="1600" dirty="0" err="1" smtClean="0"/>
              <a:t>goster</a:t>
            </a:r>
            <a:r>
              <a:rPr lang="tr-TR" sz="1600" dirty="0" smtClean="0"/>
              <a:t>()</a:t>
            </a:r>
          </a:p>
          <a:p>
            <a:r>
              <a:rPr lang="tr-TR" sz="1600" dirty="0" smtClean="0"/>
              <a:t>		{</a:t>
            </a:r>
            <a:r>
              <a:rPr lang="tr-TR" sz="1600" dirty="0" err="1" smtClean="0"/>
              <a:t>cout</a:t>
            </a:r>
            <a:r>
              <a:rPr lang="tr-TR" sz="1600" dirty="0" smtClean="0"/>
              <a:t>&lt;&lt; metre &lt;&lt; "  metre  " &lt;&lt; cm &lt;&lt; " cm </a:t>
            </a:r>
            <a:r>
              <a:rPr lang="tr-TR" sz="1600" dirty="0" err="1" smtClean="0"/>
              <a:t>dir</a:t>
            </a:r>
            <a:r>
              <a:rPr lang="tr-TR" sz="1600" dirty="0" smtClean="0"/>
              <a:t>";}</a:t>
            </a:r>
          </a:p>
          <a:p>
            <a:r>
              <a:rPr lang="tr-TR" sz="1600" dirty="0" smtClean="0"/>
              <a:t>	mesafe </a:t>
            </a:r>
            <a:r>
              <a:rPr lang="tr-TR" sz="1600" dirty="0" err="1" smtClean="0"/>
              <a:t>operator</a:t>
            </a:r>
            <a:r>
              <a:rPr lang="tr-TR" sz="1600" dirty="0" smtClean="0"/>
              <a:t> + (mesafe);  //</a:t>
            </a:r>
            <a:r>
              <a:rPr lang="tr-TR" sz="1600" dirty="0" err="1" smtClean="0"/>
              <a:t>deklerasyon</a:t>
            </a:r>
            <a:endParaRPr lang="tr-TR" sz="1600" dirty="0" smtClean="0"/>
          </a:p>
          <a:p>
            <a:r>
              <a:rPr lang="tr-TR" sz="1600" dirty="0" smtClean="0"/>
              <a:t>	};</a:t>
            </a:r>
          </a:p>
          <a:p>
            <a:endParaRPr lang="tr-T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299979" y="361908"/>
            <a:ext cx="86170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mesafe</a:t>
            </a:r>
            <a:r>
              <a:rPr lang="en-US" dirty="0" smtClean="0"/>
              <a:t> </a:t>
            </a:r>
            <a:r>
              <a:rPr lang="en-US" dirty="0" err="1" smtClean="0"/>
              <a:t>mesafe</a:t>
            </a:r>
            <a:r>
              <a:rPr lang="en-US" dirty="0" smtClean="0"/>
              <a:t>::operator + (</a:t>
            </a:r>
            <a:r>
              <a:rPr lang="en-US" dirty="0" err="1" smtClean="0"/>
              <a:t>mesafe</a:t>
            </a:r>
            <a:r>
              <a:rPr lang="en-US" dirty="0" smtClean="0"/>
              <a:t> mm) 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m=</a:t>
            </a:r>
            <a:r>
              <a:rPr lang="en-US" dirty="0" err="1" smtClean="0"/>
              <a:t>metre+mm.metre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float c=</a:t>
            </a:r>
            <a:r>
              <a:rPr lang="en-US" dirty="0" err="1" smtClean="0"/>
              <a:t>cm+mm.cm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if(c&gt;=100.0)</a:t>
            </a:r>
          </a:p>
          <a:p>
            <a:r>
              <a:rPr lang="en-US" dirty="0" smtClean="0"/>
              <a:t>		{</a:t>
            </a:r>
          </a:p>
          <a:p>
            <a:r>
              <a:rPr lang="en-US" dirty="0" smtClean="0"/>
              <a:t>		c-=100.0;</a:t>
            </a:r>
          </a:p>
          <a:p>
            <a:r>
              <a:rPr lang="en-US" dirty="0" smtClean="0"/>
              <a:t>		m++;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return </a:t>
            </a:r>
            <a:r>
              <a:rPr lang="en-US" dirty="0" err="1" smtClean="0"/>
              <a:t>mesafe</a:t>
            </a:r>
            <a:r>
              <a:rPr lang="en-US" dirty="0" smtClean="0"/>
              <a:t>(</a:t>
            </a:r>
            <a:r>
              <a:rPr lang="en-US" dirty="0" err="1" smtClean="0"/>
              <a:t>m,c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5" name="4 Metin kutusu"/>
          <p:cNvSpPr txBox="1"/>
          <p:nvPr/>
        </p:nvSpPr>
        <p:spPr>
          <a:xfrm>
            <a:off x="190440" y="325395"/>
            <a:ext cx="861706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Operatörlerin aşırı yüklenmesi nesneye dayalı programlama dilinde önemli bir konudur.  Biraz güç birazda gizemli görünür. Ama programlamaya heyecan katar.</a:t>
            </a:r>
          </a:p>
          <a:p>
            <a:endParaRPr lang="tr-TR" dirty="0" smtClean="0"/>
          </a:p>
          <a:p>
            <a:r>
              <a:rPr lang="tr-TR" dirty="0" smtClean="0"/>
              <a:t>Operatörleri aşırı yüklemek, normal c++ operatörlerine (+, *, &lt;, +=)  ek anlamlar yüklemek gerekir.</a:t>
            </a:r>
          </a:p>
          <a:p>
            <a:endParaRPr lang="tr-TR" dirty="0" smtClean="0"/>
          </a:p>
          <a:p>
            <a:r>
              <a:rPr lang="tr-TR" dirty="0" smtClean="0"/>
              <a:t>Örneğin</a:t>
            </a:r>
          </a:p>
          <a:p>
            <a:r>
              <a:rPr lang="tr-TR" dirty="0" smtClean="0">
                <a:solidFill>
                  <a:srgbClr val="FFC000"/>
                </a:solidFill>
              </a:rPr>
              <a:t>X=a+b;</a:t>
            </a:r>
          </a:p>
          <a:p>
            <a:r>
              <a:rPr lang="tr-TR" dirty="0" smtClean="0"/>
              <a:t>İfadesi temel veri tipleri (</a:t>
            </a:r>
            <a:r>
              <a:rPr lang="tr-TR" dirty="0" err="1" smtClean="0"/>
              <a:t>int</a:t>
            </a:r>
            <a:r>
              <a:rPr lang="tr-TR" dirty="0" smtClean="0"/>
              <a:t> ve </a:t>
            </a:r>
            <a:r>
              <a:rPr lang="tr-TR" dirty="0" err="1" smtClean="0"/>
              <a:t>float</a:t>
            </a:r>
            <a:r>
              <a:rPr lang="tr-TR" dirty="0" smtClean="0"/>
              <a:t> ) üzerinde çalışır x,a ve b kullanıcı tarafından tanımlanmıştır.</a:t>
            </a:r>
          </a:p>
          <a:p>
            <a:endParaRPr lang="tr-TR" dirty="0" smtClean="0"/>
          </a:p>
          <a:p>
            <a:r>
              <a:rPr lang="tr-TR" dirty="0" err="1" smtClean="0"/>
              <a:t>Oberatörlerin</a:t>
            </a:r>
            <a:r>
              <a:rPr lang="tr-TR" dirty="0" smtClean="0"/>
              <a:t> aşırı yüklenmesi ile nesne üye fonksiyonları üzerinde yapılan temel işlemler</a:t>
            </a:r>
          </a:p>
          <a:p>
            <a:endParaRPr lang="tr-TR" dirty="0" smtClean="0"/>
          </a:p>
          <a:p>
            <a:r>
              <a:rPr lang="tr-TR" dirty="0" smtClean="0">
                <a:solidFill>
                  <a:srgbClr val="FFC000"/>
                </a:solidFill>
              </a:rPr>
              <a:t>mesafe3.</a:t>
            </a:r>
            <a:r>
              <a:rPr lang="tr-TR" dirty="0" err="1" smtClean="0">
                <a:solidFill>
                  <a:srgbClr val="FFC000"/>
                </a:solidFill>
              </a:rPr>
              <a:t>toplanesne</a:t>
            </a:r>
            <a:r>
              <a:rPr lang="tr-TR" dirty="0" smtClean="0">
                <a:solidFill>
                  <a:srgbClr val="FFC000"/>
                </a:solidFill>
              </a:rPr>
              <a:t>(mesafe2+mesafe1);</a:t>
            </a:r>
          </a:p>
          <a:p>
            <a:r>
              <a:rPr lang="tr-TR" dirty="0" smtClean="0"/>
              <a:t>Veya</a:t>
            </a:r>
          </a:p>
          <a:p>
            <a:r>
              <a:rPr lang="tr-TR" dirty="0" smtClean="0">
                <a:solidFill>
                  <a:srgbClr val="FFC000"/>
                </a:solidFill>
              </a:rPr>
              <a:t>mesafe3= mesafe1.</a:t>
            </a:r>
            <a:r>
              <a:rPr lang="tr-TR" dirty="0" err="1" smtClean="0">
                <a:solidFill>
                  <a:srgbClr val="FFC000"/>
                </a:solidFill>
              </a:rPr>
              <a:t>toplanesne</a:t>
            </a:r>
            <a:r>
              <a:rPr lang="tr-TR" dirty="0" smtClean="0">
                <a:solidFill>
                  <a:srgbClr val="FFC000"/>
                </a:solidFill>
              </a:rPr>
              <a:t>(mesafe2);</a:t>
            </a:r>
          </a:p>
          <a:p>
            <a:endParaRPr lang="tr-TR" dirty="0" smtClean="0"/>
          </a:p>
          <a:p>
            <a:r>
              <a:rPr lang="tr-TR" dirty="0" smtClean="0"/>
              <a:t>Anlaşılması güç işlemleri operatörleri aşırı yükleyerek</a:t>
            </a:r>
          </a:p>
          <a:p>
            <a:endParaRPr lang="tr-TR" dirty="0" smtClean="0"/>
          </a:p>
          <a:p>
            <a:r>
              <a:rPr lang="tr-TR" dirty="0" smtClean="0">
                <a:solidFill>
                  <a:srgbClr val="FFC000"/>
                </a:solidFill>
              </a:rPr>
              <a:t>mesafe3=mesafe2+mesafe1;</a:t>
            </a:r>
          </a:p>
          <a:p>
            <a:r>
              <a:rPr lang="tr-TR" dirty="0" smtClean="0"/>
              <a:t>İfade edebiliriz</a:t>
            </a:r>
          </a:p>
          <a:p>
            <a:endParaRPr lang="tr-T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8775" y="4779981"/>
            <a:ext cx="37052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Metin kutusu"/>
          <p:cNvSpPr txBox="1"/>
          <p:nvPr/>
        </p:nvSpPr>
        <p:spPr>
          <a:xfrm>
            <a:off x="336492" y="325395"/>
            <a:ext cx="82154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mesafe</a:t>
            </a:r>
            <a:r>
              <a:rPr lang="en-US" dirty="0" smtClean="0"/>
              <a:t> mesafe1,mesafe3, mesafe4;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mesafe</a:t>
            </a:r>
            <a:r>
              <a:rPr lang="en-US" dirty="0" smtClean="0"/>
              <a:t> mesafe2(5,4.3);</a:t>
            </a:r>
          </a:p>
          <a:p>
            <a:r>
              <a:rPr lang="en-US" dirty="0" smtClean="0"/>
              <a:t>    mesafe1.degeral();</a:t>
            </a:r>
          </a:p>
          <a:p>
            <a:r>
              <a:rPr lang="en-US" dirty="0" smtClean="0"/>
              <a:t>    mesafe3=mesafe1 +mesafe2;</a:t>
            </a:r>
          </a:p>
          <a:p>
            <a:r>
              <a:rPr lang="en-US" dirty="0" smtClean="0"/>
              <a:t>    mesafe4=mesafe1+mesafe2+mesafe3;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 \n mesafe1= ";mesafe1.goster();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 "\n mesafe2= "; mesafe2.goster();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 "\n mesafe3= "; mesafe3.goster();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 "\n mesafe4= "; mesafe4.goster();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system("PAUSE");</a:t>
            </a:r>
          </a:p>
          <a:p>
            <a:r>
              <a:rPr lang="en-US" dirty="0" smtClean="0"/>
              <a:t>    return EXIT_SUCCESS;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336492" y="288882"/>
            <a:ext cx="839799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rgbClr val="FFC000"/>
                </a:solidFill>
              </a:rPr>
              <a:t>Tekli (</a:t>
            </a:r>
            <a:r>
              <a:rPr lang="tr-TR" sz="2400" dirty="0" err="1" smtClean="0">
                <a:solidFill>
                  <a:srgbClr val="FFC000"/>
                </a:solidFill>
              </a:rPr>
              <a:t>Unary</a:t>
            </a:r>
            <a:r>
              <a:rPr lang="tr-TR" sz="2400" dirty="0" smtClean="0">
                <a:solidFill>
                  <a:srgbClr val="FFC000"/>
                </a:solidFill>
              </a:rPr>
              <a:t>) operatörlerin aşırı yüklenmesi</a:t>
            </a:r>
          </a:p>
          <a:p>
            <a:endParaRPr lang="tr-TR" dirty="0" smtClean="0"/>
          </a:p>
          <a:p>
            <a:r>
              <a:rPr lang="tr-TR" sz="2400" dirty="0" smtClean="0"/>
              <a:t>Bilindiği üzere, tekli operatörler yalnızca bir </a:t>
            </a:r>
            <a:r>
              <a:rPr lang="tr-TR" sz="2400" dirty="0" err="1" smtClean="0"/>
              <a:t>operant</a:t>
            </a:r>
            <a:r>
              <a:rPr lang="tr-TR" sz="2400" dirty="0" smtClean="0"/>
              <a:t> üzerinde işlem yapardı. </a:t>
            </a:r>
          </a:p>
          <a:p>
            <a:r>
              <a:rPr lang="tr-TR" sz="2400" dirty="0" smtClean="0"/>
              <a:t>Artırma operatörü (++), eksiltme operatörü (- -) </a:t>
            </a:r>
          </a:p>
          <a:p>
            <a:endParaRPr lang="tr-TR" sz="2400" dirty="0" smtClean="0"/>
          </a:p>
          <a:p>
            <a:r>
              <a:rPr lang="tr-TR" sz="2400" dirty="0" smtClean="0"/>
              <a:t>Yine nesne kısmında sayıcı gerçekleştirmiştik. Bu sayıcıyı da sayaç nesnesinin değeri üye fonksiyon çağrılarak gerçekleştiriliyordu</a:t>
            </a:r>
          </a:p>
          <a:p>
            <a:endParaRPr lang="tr-TR" sz="2400" dirty="0" smtClean="0"/>
          </a:p>
          <a:p>
            <a:r>
              <a:rPr lang="tr-TR" sz="2400" dirty="0" smtClean="0">
                <a:solidFill>
                  <a:srgbClr val="FFC000"/>
                </a:solidFill>
              </a:rPr>
              <a:t>s1.</a:t>
            </a:r>
            <a:r>
              <a:rPr lang="tr-TR" sz="2400" dirty="0" err="1" smtClean="0">
                <a:solidFill>
                  <a:srgbClr val="FFC000"/>
                </a:solidFill>
              </a:rPr>
              <a:t>artir</a:t>
            </a:r>
            <a:r>
              <a:rPr lang="tr-TR" sz="2400" dirty="0" smtClean="0">
                <a:solidFill>
                  <a:srgbClr val="FFC000"/>
                </a:solidFill>
              </a:rPr>
              <a:t>_</a:t>
            </a:r>
            <a:r>
              <a:rPr lang="tr-TR" sz="2400" dirty="0" err="1" smtClean="0">
                <a:solidFill>
                  <a:srgbClr val="FFC000"/>
                </a:solidFill>
              </a:rPr>
              <a:t>sayici</a:t>
            </a:r>
            <a:r>
              <a:rPr lang="tr-TR" sz="2400" dirty="0" smtClean="0">
                <a:solidFill>
                  <a:srgbClr val="FFC000"/>
                </a:solidFill>
              </a:rPr>
              <a:t>();</a:t>
            </a:r>
          </a:p>
          <a:p>
            <a:r>
              <a:rPr lang="tr-TR" sz="2400" dirty="0" smtClean="0"/>
              <a:t>Bu gayette kullanışlı bir işlemdir ve çalışmaktadır. </a:t>
            </a:r>
          </a:p>
          <a:p>
            <a:endParaRPr lang="tr-TR" sz="2400" dirty="0" smtClean="0"/>
          </a:p>
          <a:p>
            <a:r>
              <a:rPr lang="tr-TR" sz="2400" dirty="0" smtClean="0"/>
              <a:t>Ancak artırma operatörü (++) kullanılarak yapılamaz mı?</a:t>
            </a:r>
          </a:p>
          <a:p>
            <a:r>
              <a:rPr lang="tr-TR" sz="2400" dirty="0" smtClean="0"/>
              <a:t>Elbette yapılabilir gayette şık olur.</a:t>
            </a:r>
          </a:p>
          <a:p>
            <a:r>
              <a:rPr lang="tr-TR" sz="2400" dirty="0" smtClean="0">
                <a:solidFill>
                  <a:srgbClr val="FFC000"/>
                </a:solidFill>
              </a:rPr>
              <a:t>++s1;</a:t>
            </a:r>
          </a:p>
          <a:p>
            <a:r>
              <a:rPr lang="tr-TR" sz="2400" dirty="0" smtClean="0"/>
              <a:t>Gibi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263466" y="325395"/>
            <a:ext cx="843450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rgbClr val="FFC000"/>
                </a:solidFill>
              </a:rPr>
              <a:t>Operatör anahtar kelimesi</a:t>
            </a:r>
          </a:p>
          <a:p>
            <a:endParaRPr lang="tr-TR" dirty="0" smtClean="0"/>
          </a:p>
          <a:p>
            <a:r>
              <a:rPr lang="tr-TR" dirty="0" err="1" smtClean="0"/>
              <a:t>Operator</a:t>
            </a:r>
            <a:r>
              <a:rPr lang="tr-TR" dirty="0" smtClean="0"/>
              <a:t> anahtar kelimesi, operatörleri aşırı yüklemek için kullanılır.</a:t>
            </a:r>
          </a:p>
          <a:p>
            <a:endParaRPr lang="tr-TR" dirty="0" smtClean="0"/>
          </a:p>
          <a:p>
            <a:r>
              <a:rPr lang="tr-TR" dirty="0" smtClean="0"/>
              <a:t>Önce dönüş değeri, sonra </a:t>
            </a:r>
            <a:r>
              <a:rPr lang="tr-TR" dirty="0" err="1" smtClean="0"/>
              <a:t>operator</a:t>
            </a:r>
            <a:r>
              <a:rPr lang="tr-TR" dirty="0" smtClean="0"/>
              <a:t> anahtar kelimesi, sonrada operatörün kendisi kullanılır ve parantezler içerisinde argümanlar verilir. </a:t>
            </a:r>
          </a:p>
          <a:p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void operator ++()</a:t>
            </a:r>
            <a:endParaRPr lang="tr-TR" dirty="0" smtClean="0">
              <a:solidFill>
                <a:srgbClr val="FFC000"/>
              </a:solidFill>
            </a:endParaRPr>
          </a:p>
          <a:p>
            <a:endParaRPr lang="tr-TR" dirty="0" smtClean="0"/>
          </a:p>
          <a:p>
            <a:r>
              <a:rPr lang="tr-TR" dirty="0" smtClean="0"/>
              <a:t>Derleyici </a:t>
            </a:r>
            <a:r>
              <a:rPr lang="tr-TR" dirty="0" err="1" smtClean="0"/>
              <a:t>nezaman</a:t>
            </a:r>
            <a:r>
              <a:rPr lang="tr-TR" dirty="0" smtClean="0"/>
              <a:t> ++ </a:t>
            </a:r>
            <a:r>
              <a:rPr lang="tr-TR" dirty="0" err="1" smtClean="0"/>
              <a:t>opeartörü</a:t>
            </a:r>
            <a:r>
              <a:rPr lang="tr-TR" dirty="0" smtClean="0"/>
              <a:t> ile karşılaşsa,  </a:t>
            </a:r>
            <a:r>
              <a:rPr lang="tr-TR" dirty="0" err="1" smtClean="0"/>
              <a:t>sayac</a:t>
            </a:r>
            <a:r>
              <a:rPr lang="tr-TR" dirty="0" smtClean="0"/>
              <a:t> nesnesi ise bu üye fonksiyonu çağıracaktır.</a:t>
            </a:r>
          </a:p>
          <a:p>
            <a:endParaRPr lang="tr-TR" dirty="0" smtClean="0"/>
          </a:p>
          <a:p>
            <a:r>
              <a:rPr lang="tr-TR" dirty="0" smtClean="0"/>
              <a:t>Temel bir veri tipi ile birlikte kullanıldığı görüldüğünde c++ hazır işlevlerini yürütecektir.</a:t>
            </a:r>
          </a:p>
          <a:p>
            <a:endParaRPr lang="tr-TR" dirty="0" smtClean="0"/>
          </a:p>
          <a:p>
            <a:r>
              <a:rPr lang="tr-TR" dirty="0" err="1" smtClean="0"/>
              <a:t>int</a:t>
            </a:r>
            <a:r>
              <a:rPr lang="tr-TR" dirty="0" smtClean="0"/>
              <a:t> x;</a:t>
            </a:r>
          </a:p>
          <a:p>
            <a:r>
              <a:rPr lang="tr-TR" dirty="0" smtClean="0"/>
              <a:t>++x;</a:t>
            </a:r>
          </a:p>
          <a:p>
            <a:endParaRPr lang="tr-TR" dirty="0" smtClean="0"/>
          </a:p>
          <a:p>
            <a:r>
              <a:rPr lang="tr-TR" dirty="0" smtClean="0"/>
              <a:t>Gibi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263466" y="288882"/>
            <a:ext cx="85440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cstdlib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sayac</a:t>
            </a:r>
            <a:r>
              <a:rPr lang="en-US" dirty="0" smtClean="0"/>
              <a:t> 	//</a:t>
            </a:r>
            <a:r>
              <a:rPr lang="en-US" dirty="0" err="1" smtClean="0"/>
              <a:t>sınıf</a:t>
            </a:r>
            <a:r>
              <a:rPr lang="en-US" dirty="0" smtClean="0"/>
              <a:t> </a:t>
            </a:r>
            <a:r>
              <a:rPr lang="en-US" dirty="0" err="1" smtClean="0"/>
              <a:t>tanımla</a:t>
            </a:r>
            <a:endParaRPr lang="en-US" dirty="0" smtClean="0"/>
          </a:p>
          <a:p>
            <a:r>
              <a:rPr lang="en-US" dirty="0" smtClean="0"/>
              <a:t>	{ </a:t>
            </a:r>
          </a:p>
          <a:p>
            <a:r>
              <a:rPr lang="en-US" dirty="0" smtClean="0"/>
              <a:t>	private:</a:t>
            </a:r>
          </a:p>
          <a:p>
            <a:r>
              <a:rPr lang="en-US" dirty="0" smtClean="0"/>
              <a:t>	unsigned 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sayici</a:t>
            </a:r>
            <a:r>
              <a:rPr lang="en-US" dirty="0" smtClean="0"/>
              <a:t>; 	</a:t>
            </a:r>
          </a:p>
          <a:p>
            <a:r>
              <a:rPr lang="en-US" dirty="0" smtClean="0"/>
              <a:t>	public: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sayac</a:t>
            </a:r>
            <a:r>
              <a:rPr lang="en-US" dirty="0" smtClean="0"/>
              <a:t>():</a:t>
            </a:r>
            <a:r>
              <a:rPr lang="en-US" dirty="0" err="1" smtClean="0"/>
              <a:t>sayici</a:t>
            </a:r>
            <a:r>
              <a:rPr lang="en-US" dirty="0" smtClean="0"/>
              <a:t>(0)		// </a:t>
            </a:r>
            <a:r>
              <a:rPr lang="en-US" dirty="0" err="1" smtClean="0"/>
              <a:t>kurucu</a:t>
            </a:r>
            <a:r>
              <a:rPr lang="en-US" dirty="0" smtClean="0"/>
              <a:t> </a:t>
            </a:r>
            <a:r>
              <a:rPr lang="en-US" dirty="0" err="1" smtClean="0"/>
              <a:t>fonsiyon</a:t>
            </a:r>
            <a:endParaRPr lang="en-US" dirty="0" smtClean="0"/>
          </a:p>
          <a:p>
            <a:r>
              <a:rPr lang="en-US" dirty="0" smtClean="0"/>
              <a:t>		{ /*  </a:t>
            </a:r>
            <a:r>
              <a:rPr lang="en-US" dirty="0" err="1" smtClean="0"/>
              <a:t>boş</a:t>
            </a:r>
            <a:r>
              <a:rPr lang="en-US" dirty="0" smtClean="0"/>
              <a:t> </a:t>
            </a:r>
            <a:r>
              <a:rPr lang="en-US" dirty="0" err="1" smtClean="0"/>
              <a:t>gövde</a:t>
            </a:r>
            <a:r>
              <a:rPr lang="en-US" dirty="0" smtClean="0"/>
              <a:t>  */}</a:t>
            </a:r>
          </a:p>
          <a:p>
            <a:r>
              <a:rPr lang="en-US" dirty="0" smtClean="0"/>
              <a:t>	 void operator ++()		// </a:t>
            </a:r>
            <a:r>
              <a:rPr lang="en-US" dirty="0" err="1" smtClean="0"/>
              <a:t>sayacı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artır</a:t>
            </a:r>
            <a:endParaRPr lang="en-US" dirty="0" smtClean="0"/>
          </a:p>
          <a:p>
            <a:r>
              <a:rPr lang="en-US" dirty="0" smtClean="0"/>
              <a:t>		{++</a:t>
            </a:r>
            <a:r>
              <a:rPr lang="en-US" dirty="0" err="1" smtClean="0"/>
              <a:t>sayici</a:t>
            </a:r>
            <a:r>
              <a:rPr lang="en-US" dirty="0" smtClean="0"/>
              <a:t>;}</a:t>
            </a:r>
          </a:p>
          <a:p>
            <a:r>
              <a:rPr lang="en-US" dirty="0" smtClean="0"/>
              <a:t>   </a:t>
            </a:r>
            <a:r>
              <a:rPr lang="tr-TR" dirty="0" smtClean="0"/>
              <a:t>	</a:t>
            </a:r>
            <a:r>
              <a:rPr lang="en-US" dirty="0" smtClean="0"/>
              <a:t> unsigned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al_sayici</a:t>
            </a:r>
            <a:r>
              <a:rPr lang="en-US" dirty="0" smtClean="0"/>
              <a:t>()		//</a:t>
            </a:r>
            <a:r>
              <a:rPr lang="en-US" dirty="0" err="1" smtClean="0"/>
              <a:t>sayac</a:t>
            </a:r>
            <a:r>
              <a:rPr lang="en-US" dirty="0" smtClean="0"/>
              <a:t> </a:t>
            </a:r>
            <a:r>
              <a:rPr lang="en-US" dirty="0" err="1" smtClean="0"/>
              <a:t>değerini</a:t>
            </a:r>
            <a:r>
              <a:rPr lang="en-US" dirty="0" smtClean="0"/>
              <a:t> </a:t>
            </a:r>
            <a:r>
              <a:rPr lang="en-US" dirty="0" err="1" smtClean="0"/>
              <a:t>göster</a:t>
            </a:r>
            <a:endParaRPr lang="en-US" dirty="0" smtClean="0"/>
          </a:p>
          <a:p>
            <a:r>
              <a:rPr lang="en-US" dirty="0" smtClean="0"/>
              <a:t>		{return </a:t>
            </a:r>
            <a:r>
              <a:rPr lang="en-US" dirty="0" err="1" smtClean="0"/>
              <a:t>sayici</a:t>
            </a:r>
            <a:r>
              <a:rPr lang="en-US" dirty="0" smtClean="0"/>
              <a:t>;}</a:t>
            </a:r>
          </a:p>
          <a:p>
            <a:r>
              <a:rPr lang="en-US" dirty="0" smtClean="0"/>
              <a:t>	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336492" y="215856"/>
            <a:ext cx="83249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argc</a:t>
            </a:r>
            <a:r>
              <a:rPr lang="tr-TR" dirty="0" smtClean="0"/>
              <a:t>, </a:t>
            </a:r>
            <a:r>
              <a:rPr lang="tr-TR" dirty="0" err="1" smtClean="0"/>
              <a:t>char</a:t>
            </a:r>
            <a:r>
              <a:rPr lang="tr-TR" dirty="0" smtClean="0"/>
              <a:t> *</a:t>
            </a:r>
            <a:r>
              <a:rPr lang="tr-TR" dirty="0" err="1" smtClean="0"/>
              <a:t>argv</a:t>
            </a:r>
            <a:r>
              <a:rPr lang="tr-TR" dirty="0" smtClean="0"/>
              <a:t>[])</a:t>
            </a:r>
          </a:p>
          <a:p>
            <a:r>
              <a:rPr lang="tr-TR" dirty="0" smtClean="0"/>
              <a:t>{</a:t>
            </a:r>
          </a:p>
          <a:p>
            <a:r>
              <a:rPr lang="tr-TR" dirty="0" smtClean="0"/>
              <a:t>    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sayac</a:t>
            </a:r>
            <a:r>
              <a:rPr lang="tr-TR" dirty="0" smtClean="0"/>
              <a:t>  s1,s2;		//iki obje tanımla</a:t>
            </a:r>
          </a:p>
          <a:p>
            <a:r>
              <a:rPr lang="tr-TR" dirty="0" smtClean="0"/>
              <a:t>	 </a:t>
            </a:r>
            <a:r>
              <a:rPr lang="tr-TR" dirty="0" err="1" smtClean="0"/>
              <a:t>cout</a:t>
            </a:r>
            <a:r>
              <a:rPr lang="tr-TR" dirty="0" smtClean="0"/>
              <a:t>&lt;&lt;"\n s1 değeri "&lt;&lt; s1.al_</a:t>
            </a:r>
            <a:r>
              <a:rPr lang="tr-TR" dirty="0" err="1" smtClean="0"/>
              <a:t>sayici</a:t>
            </a:r>
            <a:r>
              <a:rPr lang="tr-TR" dirty="0" smtClean="0"/>
              <a:t>(); // s1 objesine değerini göster</a:t>
            </a:r>
          </a:p>
          <a:p>
            <a:r>
              <a:rPr lang="tr-TR" dirty="0" smtClean="0"/>
              <a:t>	 </a:t>
            </a:r>
            <a:r>
              <a:rPr lang="tr-TR" dirty="0" err="1" smtClean="0"/>
              <a:t>cout</a:t>
            </a:r>
            <a:r>
              <a:rPr lang="tr-TR" dirty="0" smtClean="0"/>
              <a:t>&lt;&lt;"\n s2 değeri "&lt;&lt;s2.al_</a:t>
            </a:r>
            <a:r>
              <a:rPr lang="tr-TR" dirty="0" err="1" smtClean="0"/>
              <a:t>sayici</a:t>
            </a:r>
            <a:r>
              <a:rPr lang="tr-TR" dirty="0" smtClean="0"/>
              <a:t>(); // s2 objesine değerini göster</a:t>
            </a:r>
          </a:p>
          <a:p>
            <a:r>
              <a:rPr lang="tr-TR" dirty="0" smtClean="0"/>
              <a:t>	</a:t>
            </a:r>
          </a:p>
          <a:p>
            <a:r>
              <a:rPr lang="tr-TR" dirty="0" smtClean="0"/>
              <a:t>	++s1;  // s1 nesnesini bir artır</a:t>
            </a:r>
          </a:p>
          <a:p>
            <a:r>
              <a:rPr lang="tr-TR" dirty="0" smtClean="0"/>
              <a:t>	++s2;  // s2 nesnesini bir artır</a:t>
            </a:r>
          </a:p>
          <a:p>
            <a:r>
              <a:rPr lang="tr-TR" dirty="0" smtClean="0"/>
              <a:t>	++s2;  // s2 nesnesini bir artır</a:t>
            </a:r>
          </a:p>
          <a:p>
            <a:r>
              <a:rPr lang="tr-TR" dirty="0" smtClean="0"/>
              <a:t>	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cout</a:t>
            </a:r>
            <a:r>
              <a:rPr lang="tr-TR" dirty="0" smtClean="0"/>
              <a:t>&lt;&lt;"\n s1 değeri "&lt;&lt; s1.al_</a:t>
            </a:r>
            <a:r>
              <a:rPr lang="tr-TR" dirty="0" err="1" smtClean="0"/>
              <a:t>sayici</a:t>
            </a:r>
            <a:r>
              <a:rPr lang="tr-TR" dirty="0" smtClean="0"/>
              <a:t>(); // s1 objesine değerini göster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cout</a:t>
            </a:r>
            <a:r>
              <a:rPr lang="tr-TR" dirty="0" smtClean="0"/>
              <a:t>&lt;&lt;"\n s2 değeri "&lt;&lt;s2.al_</a:t>
            </a:r>
            <a:r>
              <a:rPr lang="tr-TR" dirty="0" err="1" smtClean="0"/>
              <a:t>sayici</a:t>
            </a:r>
            <a:r>
              <a:rPr lang="tr-TR" dirty="0" smtClean="0"/>
              <a:t>(); // s2 objesine değerini göster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cout</a:t>
            </a:r>
            <a:r>
              <a:rPr lang="tr-TR" dirty="0" smtClean="0"/>
              <a:t>&lt;&lt;</a:t>
            </a:r>
            <a:r>
              <a:rPr lang="tr-TR" dirty="0" err="1" smtClean="0"/>
              <a:t>endl</a:t>
            </a:r>
            <a:r>
              <a:rPr lang="tr-TR" dirty="0" smtClean="0"/>
              <a:t>;</a:t>
            </a:r>
          </a:p>
          <a:p>
            <a:endParaRPr lang="tr-TR" dirty="0" smtClean="0"/>
          </a:p>
          <a:p>
            <a:r>
              <a:rPr lang="tr-TR" dirty="0" smtClean="0"/>
              <a:t>    </a:t>
            </a:r>
            <a:r>
              <a:rPr lang="tr-TR" dirty="0" err="1" smtClean="0"/>
              <a:t>system</a:t>
            </a:r>
            <a:r>
              <a:rPr lang="tr-TR" dirty="0" smtClean="0"/>
              <a:t>("PAUSE");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return</a:t>
            </a:r>
            <a:r>
              <a:rPr lang="tr-TR" dirty="0" smtClean="0"/>
              <a:t> EXIT_SUCCESS;</a:t>
            </a:r>
          </a:p>
          <a:p>
            <a:r>
              <a:rPr lang="tr-TR" dirty="0" smtClean="0"/>
              <a:t>}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43383" y="4706955"/>
            <a:ext cx="35528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4" name="3 Metin kutusu"/>
          <p:cNvSpPr txBox="1"/>
          <p:nvPr/>
        </p:nvSpPr>
        <p:spPr>
          <a:xfrm>
            <a:off x="0" y="215856"/>
            <a:ext cx="8726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++s1 ifadesinde görüldüğü gibi, </a:t>
            </a:r>
            <a:r>
              <a:rPr lang="tr-TR" dirty="0" err="1" smtClean="0"/>
              <a:t>main</a:t>
            </a:r>
            <a:r>
              <a:rPr lang="tr-TR" dirty="0" smtClean="0"/>
              <a:t> içerisinde ++ operatörü belirli bir nesneye uygulanır. Üstelik </a:t>
            </a:r>
            <a:r>
              <a:rPr lang="tr-TR" dirty="0" err="1" smtClean="0">
                <a:solidFill>
                  <a:srgbClr val="FFC000"/>
                </a:solidFill>
              </a:rPr>
              <a:t>opeartor</a:t>
            </a:r>
            <a:r>
              <a:rPr lang="tr-TR" dirty="0" smtClean="0">
                <a:solidFill>
                  <a:srgbClr val="FFC000"/>
                </a:solidFill>
              </a:rPr>
              <a:t> ++() </a:t>
            </a:r>
            <a:r>
              <a:rPr lang="tr-TR" dirty="0" smtClean="0"/>
              <a:t>argüman almaz. Kendisinin üyesi olduğu nesnenin </a:t>
            </a:r>
            <a:r>
              <a:rPr lang="tr-TR" dirty="0" err="1" smtClean="0"/>
              <a:t>sayac</a:t>
            </a:r>
            <a:r>
              <a:rPr lang="tr-TR" dirty="0" smtClean="0"/>
              <a:t> verisini artırır.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943064" y="2479662"/>
            <a:ext cx="4272021" cy="3213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Dikdörtgen"/>
          <p:cNvSpPr/>
          <p:nvPr/>
        </p:nvSpPr>
        <p:spPr>
          <a:xfrm>
            <a:off x="2709837" y="3246435"/>
            <a:ext cx="2701962" cy="54769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Metin kutusu"/>
          <p:cNvSpPr txBox="1"/>
          <p:nvPr/>
        </p:nvSpPr>
        <p:spPr>
          <a:xfrm>
            <a:off x="2709837" y="4159260"/>
            <a:ext cx="2774988" cy="92333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{</a:t>
            </a:r>
          </a:p>
          <a:p>
            <a:r>
              <a:rPr lang="tr-TR" dirty="0" smtClean="0"/>
              <a:t>++</a:t>
            </a:r>
            <a:r>
              <a:rPr lang="tr-TR" dirty="0" err="1" smtClean="0"/>
              <a:t>sayac</a:t>
            </a:r>
            <a:r>
              <a:rPr lang="tr-TR" dirty="0" smtClean="0"/>
              <a:t>;</a:t>
            </a:r>
          </a:p>
          <a:p>
            <a:r>
              <a:rPr lang="tr-TR" dirty="0" smtClean="0"/>
              <a:t>}</a:t>
            </a:r>
            <a:endParaRPr lang="en-US" dirty="0"/>
          </a:p>
        </p:txBody>
      </p:sp>
      <p:sp>
        <p:nvSpPr>
          <p:cNvPr id="10" name="9 Metin kutusu"/>
          <p:cNvSpPr txBox="1"/>
          <p:nvPr/>
        </p:nvSpPr>
        <p:spPr>
          <a:xfrm>
            <a:off x="2673324" y="2808279"/>
            <a:ext cx="306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sayac</a:t>
            </a:r>
            <a:endParaRPr lang="en-US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2673324" y="2041506"/>
            <a:ext cx="306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S1 nesnesi</a:t>
            </a:r>
            <a:endParaRPr lang="en-US" dirty="0"/>
          </a:p>
        </p:txBody>
      </p:sp>
      <p:sp>
        <p:nvSpPr>
          <p:cNvPr id="12" name="11 Metin kutusu"/>
          <p:cNvSpPr txBox="1"/>
          <p:nvPr/>
        </p:nvSpPr>
        <p:spPr>
          <a:xfrm>
            <a:off x="2636811" y="3757617"/>
            <a:ext cx="306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void operator ++()</a:t>
            </a:r>
            <a:endParaRPr lang="en-US" dirty="0"/>
          </a:p>
        </p:txBody>
      </p:sp>
      <p:sp>
        <p:nvSpPr>
          <p:cNvPr id="13" name="12 Metin kutusu"/>
          <p:cNvSpPr txBox="1"/>
          <p:nvPr/>
        </p:nvSpPr>
        <p:spPr>
          <a:xfrm>
            <a:off x="1797012" y="5692806"/>
            <a:ext cx="48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tr-TR" dirty="0" smtClean="0"/>
              <a:t>sekil aşırı yüklenmiş tekli operatör</a:t>
            </a:r>
            <a:endParaRPr lang="en-US" dirty="0"/>
          </a:p>
        </p:txBody>
      </p:sp>
      <p:sp>
        <p:nvSpPr>
          <p:cNvPr id="14" name="13 Metin kutusu"/>
          <p:cNvSpPr txBox="1"/>
          <p:nvPr/>
        </p:nvSpPr>
        <p:spPr>
          <a:xfrm>
            <a:off x="2563785" y="1384272"/>
            <a:ext cx="306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++s1;</a:t>
            </a:r>
            <a:endParaRPr lang="en-US" dirty="0"/>
          </a:p>
        </p:txBody>
      </p:sp>
      <p:sp>
        <p:nvSpPr>
          <p:cNvPr id="15" name="14 Metin kutusu"/>
          <p:cNvSpPr txBox="1"/>
          <p:nvPr/>
        </p:nvSpPr>
        <p:spPr>
          <a:xfrm>
            <a:off x="6799293" y="1347759"/>
            <a:ext cx="2117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İfadesinin sonucunda bu </a:t>
            </a:r>
            <a:r>
              <a:rPr lang="tr-TR" dirty="0" err="1" smtClean="0"/>
              <a:t>foksiyon</a:t>
            </a:r>
            <a:r>
              <a:rPr lang="tr-TR" dirty="0" smtClean="0"/>
              <a:t> sayacı artıracaktır</a:t>
            </a:r>
            <a:endParaRPr lang="en-US" dirty="0"/>
          </a:p>
        </p:txBody>
      </p:sp>
      <p:sp>
        <p:nvSpPr>
          <p:cNvPr id="16" name="15 Sağ Ayraç"/>
          <p:cNvSpPr/>
          <p:nvPr/>
        </p:nvSpPr>
        <p:spPr>
          <a:xfrm>
            <a:off x="5594364" y="4049721"/>
            <a:ext cx="401643" cy="1277955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17 Şekil"/>
          <p:cNvCxnSpPr>
            <a:stCxn id="16" idx="1"/>
            <a:endCxn id="15" idx="2"/>
          </p:cNvCxnSpPr>
          <p:nvPr/>
        </p:nvCxnSpPr>
        <p:spPr>
          <a:xfrm rot="10800000" flipH="1">
            <a:off x="5996006" y="2548089"/>
            <a:ext cx="1862163" cy="2140611"/>
          </a:xfrm>
          <a:prstGeom prst="bentConnector4">
            <a:avLst>
              <a:gd name="adj1" fmla="val 99716"/>
              <a:gd name="adj2" fmla="val 64925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Düz Ok Bağlayıcısı"/>
          <p:cNvCxnSpPr/>
          <p:nvPr/>
        </p:nvCxnSpPr>
        <p:spPr>
          <a:xfrm rot="10800000" flipV="1">
            <a:off x="5302260" y="2260584"/>
            <a:ext cx="1387494" cy="102236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Düz Ok Bağlayıcısı"/>
          <p:cNvCxnSpPr/>
          <p:nvPr/>
        </p:nvCxnSpPr>
        <p:spPr>
          <a:xfrm rot="10800000" flipV="1">
            <a:off x="4133844" y="1639863"/>
            <a:ext cx="2738475" cy="420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263466" y="288882"/>
            <a:ext cx="850752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rgbClr val="FFC000"/>
                </a:solidFill>
              </a:rPr>
              <a:t>Operatörlerin döndürdükleri değerler</a:t>
            </a:r>
          </a:p>
          <a:p>
            <a:endParaRPr lang="tr-TR" dirty="0" smtClean="0"/>
          </a:p>
          <a:p>
            <a:r>
              <a:rPr lang="tr-TR" dirty="0" smtClean="0"/>
              <a:t> geliştirilen programda </a:t>
            </a:r>
            <a:r>
              <a:rPr lang="tr-TR" dirty="0" err="1" smtClean="0"/>
              <a:t>opeartor</a:t>
            </a:r>
            <a:r>
              <a:rPr lang="tr-TR" dirty="0" smtClean="0"/>
              <a:t> ++() fonksiyonunun bir </a:t>
            </a:r>
            <a:r>
              <a:rPr lang="tr-TR" dirty="0" err="1" smtClean="0"/>
              <a:t>bug</a:t>
            </a:r>
            <a:r>
              <a:rPr lang="tr-TR" dirty="0" smtClean="0"/>
              <a:t>(kusur) vardır. Bu kusur </a:t>
            </a:r>
          </a:p>
          <a:p>
            <a:endParaRPr lang="tr-TR" dirty="0" smtClean="0"/>
          </a:p>
          <a:p>
            <a:r>
              <a:rPr lang="tr-TR" dirty="0" smtClean="0">
                <a:solidFill>
                  <a:srgbClr val="FFC000"/>
                </a:solidFill>
              </a:rPr>
              <a:t>s1=++s2;</a:t>
            </a:r>
          </a:p>
          <a:p>
            <a:endParaRPr lang="tr-TR" dirty="0" smtClean="0"/>
          </a:p>
          <a:p>
            <a:r>
              <a:rPr lang="tr-TR" dirty="0" smtClean="0"/>
              <a:t>Gibi bir ifadede ortaya çıkabilir.  </a:t>
            </a:r>
            <a:r>
              <a:rPr lang="tr-TR" dirty="0" err="1" smtClean="0"/>
              <a:t>Operator</a:t>
            </a:r>
            <a:r>
              <a:rPr lang="tr-TR" dirty="0" smtClean="0"/>
              <a:t>++() fonksiyonunda ++ operatörü, dönüş tipi </a:t>
            </a:r>
            <a:r>
              <a:rPr lang="tr-TR" dirty="0" err="1" smtClean="0"/>
              <a:t>void</a:t>
            </a:r>
            <a:r>
              <a:rPr lang="tr-TR" dirty="0" smtClean="0"/>
              <a:t> olacak şekilde tanımlandı.  Halbuki, atama ifadesinde bu operatörün </a:t>
            </a:r>
            <a:r>
              <a:rPr lang="tr-TR" dirty="0" err="1" smtClean="0"/>
              <a:t>Sayac</a:t>
            </a:r>
            <a:r>
              <a:rPr lang="tr-TR" dirty="0" smtClean="0"/>
              <a:t> tipinde bir değer döndürmesi beklenir. </a:t>
            </a:r>
          </a:p>
          <a:p>
            <a:endParaRPr lang="tr-TR" dirty="0" smtClean="0"/>
          </a:p>
          <a:p>
            <a:r>
              <a:rPr lang="tr-TR" dirty="0" err="1" smtClean="0"/>
              <a:t>Opeartor</a:t>
            </a:r>
            <a:r>
              <a:rPr lang="tr-TR" dirty="0" smtClean="0"/>
              <a:t>++() fonksiyonu atama deyimlerinde kullanımını sağlamak için fonksiyonun bir değer döndürmesini sağlamalıyız. </a:t>
            </a:r>
          </a:p>
          <a:p>
            <a:endParaRPr lang="tr-TR" dirty="0" smtClean="0"/>
          </a:p>
          <a:p>
            <a:r>
              <a:rPr lang="tr-TR" dirty="0" err="1" smtClean="0">
                <a:solidFill>
                  <a:srgbClr val="FFC000"/>
                </a:solidFill>
              </a:rPr>
              <a:t>sayac</a:t>
            </a:r>
            <a:r>
              <a:rPr lang="tr-TR" dirty="0" smtClean="0">
                <a:solidFill>
                  <a:srgbClr val="FFC000"/>
                </a:solidFill>
              </a:rPr>
              <a:t> </a:t>
            </a:r>
            <a:r>
              <a:rPr lang="tr-TR" dirty="0" err="1" smtClean="0">
                <a:solidFill>
                  <a:srgbClr val="FFC000"/>
                </a:solidFill>
              </a:rPr>
              <a:t>operator</a:t>
            </a:r>
            <a:r>
              <a:rPr lang="tr-TR" dirty="0" smtClean="0">
                <a:solidFill>
                  <a:srgbClr val="FFC000"/>
                </a:solidFill>
              </a:rPr>
              <a:t> ++()		// sayacı bir artır</a:t>
            </a:r>
          </a:p>
          <a:p>
            <a:r>
              <a:rPr lang="tr-TR" dirty="0" smtClean="0">
                <a:solidFill>
                  <a:srgbClr val="FFC000"/>
                </a:solidFill>
              </a:rPr>
              <a:t>	{</a:t>
            </a:r>
          </a:p>
          <a:p>
            <a:r>
              <a:rPr lang="tr-TR" dirty="0" smtClean="0">
                <a:solidFill>
                  <a:srgbClr val="FFC000"/>
                </a:solidFill>
              </a:rPr>
              <a:t>                    ++</a:t>
            </a:r>
            <a:r>
              <a:rPr lang="tr-TR" dirty="0" err="1" smtClean="0">
                <a:solidFill>
                  <a:srgbClr val="FFC000"/>
                </a:solidFill>
              </a:rPr>
              <a:t>sayici</a:t>
            </a:r>
            <a:r>
              <a:rPr lang="tr-TR" dirty="0" smtClean="0">
                <a:solidFill>
                  <a:srgbClr val="FFC000"/>
                </a:solidFill>
              </a:rPr>
              <a:t>;</a:t>
            </a:r>
          </a:p>
          <a:p>
            <a:r>
              <a:rPr lang="tr-TR" dirty="0" smtClean="0">
                <a:solidFill>
                  <a:srgbClr val="FFC000"/>
                </a:solidFill>
              </a:rPr>
              <a:t>                    </a:t>
            </a:r>
            <a:r>
              <a:rPr lang="tr-TR" dirty="0" err="1" smtClean="0">
                <a:solidFill>
                  <a:srgbClr val="FFC000"/>
                </a:solidFill>
              </a:rPr>
              <a:t>sayac</a:t>
            </a:r>
            <a:r>
              <a:rPr lang="tr-TR" dirty="0" smtClean="0">
                <a:solidFill>
                  <a:srgbClr val="FFC000"/>
                </a:solidFill>
              </a:rPr>
              <a:t> </a:t>
            </a:r>
            <a:r>
              <a:rPr lang="tr-TR" dirty="0" err="1" smtClean="0">
                <a:solidFill>
                  <a:srgbClr val="FFC000"/>
                </a:solidFill>
              </a:rPr>
              <a:t>temp</a:t>
            </a:r>
            <a:r>
              <a:rPr lang="tr-TR" dirty="0" smtClean="0">
                <a:solidFill>
                  <a:srgbClr val="FFC000"/>
                </a:solidFill>
              </a:rPr>
              <a:t>;</a:t>
            </a:r>
          </a:p>
          <a:p>
            <a:r>
              <a:rPr lang="tr-TR" dirty="0" smtClean="0">
                <a:solidFill>
                  <a:srgbClr val="FFC000"/>
                </a:solidFill>
              </a:rPr>
              <a:t>                    </a:t>
            </a:r>
            <a:r>
              <a:rPr lang="tr-TR" dirty="0" err="1" smtClean="0">
                <a:solidFill>
                  <a:srgbClr val="FFC000"/>
                </a:solidFill>
              </a:rPr>
              <a:t>temp</a:t>
            </a:r>
            <a:r>
              <a:rPr lang="tr-TR" dirty="0" smtClean="0">
                <a:solidFill>
                  <a:srgbClr val="FFC000"/>
                </a:solidFill>
              </a:rPr>
              <a:t>.</a:t>
            </a:r>
            <a:r>
              <a:rPr lang="tr-TR" dirty="0" err="1" smtClean="0">
                <a:solidFill>
                  <a:srgbClr val="FFC000"/>
                </a:solidFill>
              </a:rPr>
              <a:t>sayici</a:t>
            </a:r>
            <a:r>
              <a:rPr lang="tr-TR" dirty="0" smtClean="0">
                <a:solidFill>
                  <a:srgbClr val="FFC000"/>
                </a:solidFill>
              </a:rPr>
              <a:t>=</a:t>
            </a:r>
            <a:r>
              <a:rPr lang="tr-TR" dirty="0" err="1" smtClean="0">
                <a:solidFill>
                  <a:srgbClr val="FFC000"/>
                </a:solidFill>
              </a:rPr>
              <a:t>sayici</a:t>
            </a:r>
            <a:r>
              <a:rPr lang="tr-TR" dirty="0" smtClean="0">
                <a:solidFill>
                  <a:srgbClr val="FFC000"/>
                </a:solidFill>
              </a:rPr>
              <a:t>;</a:t>
            </a:r>
          </a:p>
          <a:p>
            <a:r>
              <a:rPr lang="tr-TR" dirty="0" smtClean="0">
                <a:solidFill>
                  <a:srgbClr val="FFC000"/>
                </a:solidFill>
              </a:rPr>
              <a:t>                    </a:t>
            </a:r>
            <a:r>
              <a:rPr lang="tr-TR" dirty="0" err="1" smtClean="0">
                <a:solidFill>
                  <a:srgbClr val="FFC000"/>
                </a:solidFill>
              </a:rPr>
              <a:t>return</a:t>
            </a:r>
            <a:r>
              <a:rPr lang="tr-TR" dirty="0" smtClean="0">
                <a:solidFill>
                  <a:srgbClr val="FFC000"/>
                </a:solidFill>
              </a:rPr>
              <a:t> </a:t>
            </a:r>
            <a:r>
              <a:rPr lang="tr-TR" dirty="0" err="1" smtClean="0">
                <a:solidFill>
                  <a:srgbClr val="FFC000"/>
                </a:solidFill>
              </a:rPr>
              <a:t>temp</a:t>
            </a:r>
            <a:r>
              <a:rPr lang="tr-TR" dirty="0" smtClean="0">
                <a:solidFill>
                  <a:srgbClr val="FFC000"/>
                </a:solidFill>
              </a:rPr>
              <a:t>;</a:t>
            </a:r>
          </a:p>
          <a:p>
            <a:r>
              <a:rPr lang="tr-TR" dirty="0" smtClean="0">
                <a:solidFill>
                  <a:srgbClr val="FFC000"/>
                </a:solidFill>
              </a:rPr>
              <a:t>        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299979" y="325395"/>
            <a:ext cx="84710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cstdlib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sayac</a:t>
            </a:r>
            <a:r>
              <a:rPr lang="en-US" dirty="0" smtClean="0"/>
              <a:t> 	//</a:t>
            </a:r>
            <a:r>
              <a:rPr lang="en-US" dirty="0" err="1" smtClean="0"/>
              <a:t>sınıf</a:t>
            </a:r>
            <a:r>
              <a:rPr lang="en-US" dirty="0" smtClean="0"/>
              <a:t> </a:t>
            </a:r>
            <a:r>
              <a:rPr lang="en-US" dirty="0" err="1" smtClean="0"/>
              <a:t>tanımla</a:t>
            </a:r>
            <a:endParaRPr lang="en-US" dirty="0" smtClean="0"/>
          </a:p>
          <a:p>
            <a:r>
              <a:rPr lang="en-US" dirty="0" smtClean="0"/>
              <a:t>	{ </a:t>
            </a:r>
          </a:p>
          <a:p>
            <a:r>
              <a:rPr lang="en-US" dirty="0" smtClean="0"/>
              <a:t>	private:</a:t>
            </a:r>
          </a:p>
          <a:p>
            <a:r>
              <a:rPr lang="en-US" dirty="0" smtClean="0"/>
              <a:t>	unsigned 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sayici</a:t>
            </a:r>
            <a:r>
              <a:rPr lang="en-US" dirty="0" smtClean="0"/>
              <a:t>; 	</a:t>
            </a:r>
          </a:p>
          <a:p>
            <a:r>
              <a:rPr lang="en-US" dirty="0" smtClean="0"/>
              <a:t>	public: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sayac</a:t>
            </a:r>
            <a:r>
              <a:rPr lang="en-US" dirty="0" smtClean="0"/>
              <a:t>():</a:t>
            </a:r>
            <a:r>
              <a:rPr lang="en-US" dirty="0" err="1" smtClean="0"/>
              <a:t>sayici</a:t>
            </a:r>
            <a:r>
              <a:rPr lang="en-US" dirty="0" smtClean="0"/>
              <a:t>(0)		// </a:t>
            </a:r>
            <a:r>
              <a:rPr lang="en-US" dirty="0" err="1" smtClean="0"/>
              <a:t>kurucu</a:t>
            </a:r>
            <a:r>
              <a:rPr lang="en-US" dirty="0" smtClean="0"/>
              <a:t> </a:t>
            </a:r>
            <a:r>
              <a:rPr lang="en-US" dirty="0" err="1" smtClean="0"/>
              <a:t>fonsiyon</a:t>
            </a:r>
            <a:endParaRPr lang="en-US" dirty="0" smtClean="0"/>
          </a:p>
          <a:p>
            <a:r>
              <a:rPr lang="en-US" dirty="0" smtClean="0"/>
              <a:t>		{ /*  </a:t>
            </a:r>
            <a:r>
              <a:rPr lang="en-US" dirty="0" err="1" smtClean="0"/>
              <a:t>boş</a:t>
            </a:r>
            <a:r>
              <a:rPr lang="en-US" dirty="0" smtClean="0"/>
              <a:t> </a:t>
            </a:r>
            <a:r>
              <a:rPr lang="en-US" dirty="0" err="1" smtClean="0"/>
              <a:t>gövde</a:t>
            </a:r>
            <a:r>
              <a:rPr lang="en-US" dirty="0" smtClean="0"/>
              <a:t>  */}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sayac</a:t>
            </a:r>
            <a:r>
              <a:rPr lang="en-US" dirty="0" smtClean="0"/>
              <a:t> operator ++()		// </a:t>
            </a:r>
            <a:r>
              <a:rPr lang="en-US" dirty="0" err="1" smtClean="0"/>
              <a:t>sayacı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artır</a:t>
            </a:r>
            <a:endParaRPr lang="en-US" dirty="0" smtClean="0"/>
          </a:p>
          <a:p>
            <a:r>
              <a:rPr lang="en-US" dirty="0" smtClean="0"/>
              <a:t>		{</a:t>
            </a:r>
          </a:p>
          <a:p>
            <a:r>
              <a:rPr lang="en-US" dirty="0" smtClean="0"/>
              <a:t>                </a:t>
            </a:r>
            <a:r>
              <a:rPr lang="tr-TR" dirty="0" smtClean="0"/>
              <a:t>	</a:t>
            </a:r>
            <a:r>
              <a:rPr lang="en-US" dirty="0" smtClean="0"/>
              <a:t>  ++</a:t>
            </a:r>
            <a:r>
              <a:rPr lang="en-US" dirty="0" err="1" smtClean="0"/>
              <a:t>sayici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</a:t>
            </a:r>
            <a:r>
              <a:rPr lang="tr-TR" dirty="0" smtClean="0"/>
              <a:t>	</a:t>
            </a:r>
            <a:r>
              <a:rPr lang="en-US" dirty="0" smtClean="0"/>
              <a:t>  </a:t>
            </a:r>
            <a:r>
              <a:rPr lang="en-US" dirty="0" err="1" smtClean="0"/>
              <a:t>sayac</a:t>
            </a:r>
            <a:r>
              <a:rPr lang="en-US" dirty="0" smtClean="0"/>
              <a:t> temp;</a:t>
            </a:r>
          </a:p>
          <a:p>
            <a:r>
              <a:rPr lang="en-US" dirty="0" smtClean="0"/>
              <a:t>              </a:t>
            </a:r>
            <a:r>
              <a:rPr lang="tr-TR" dirty="0" smtClean="0"/>
              <a:t>		</a:t>
            </a:r>
            <a:r>
              <a:rPr lang="en-US" dirty="0" smtClean="0"/>
              <a:t>  </a:t>
            </a:r>
            <a:r>
              <a:rPr lang="en-US" dirty="0" err="1" smtClean="0"/>
              <a:t>temp.sayici</a:t>
            </a:r>
            <a:r>
              <a:rPr lang="en-US" dirty="0" smtClean="0"/>
              <a:t>=</a:t>
            </a:r>
            <a:r>
              <a:rPr lang="en-US" dirty="0" err="1" smtClean="0"/>
              <a:t>sayici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  </a:t>
            </a:r>
            <a:r>
              <a:rPr lang="tr-TR" dirty="0" smtClean="0"/>
              <a:t>	</a:t>
            </a:r>
            <a:r>
              <a:rPr lang="en-US" dirty="0" smtClean="0"/>
              <a:t>  return temp;</a:t>
            </a:r>
          </a:p>
          <a:p>
            <a:r>
              <a:rPr lang="en-US" dirty="0" smtClean="0"/>
              <a:t>        </a:t>
            </a:r>
            <a:r>
              <a:rPr lang="tr-TR" dirty="0" smtClean="0"/>
              <a:t>		</a:t>
            </a:r>
            <a:r>
              <a:rPr lang="en-US" dirty="0" smtClean="0"/>
              <a:t> }</a:t>
            </a:r>
          </a:p>
          <a:p>
            <a:r>
              <a:rPr lang="en-US" dirty="0" smtClean="0"/>
              <a:t>   	 unsigned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al_sayici</a:t>
            </a:r>
            <a:r>
              <a:rPr lang="en-US" dirty="0" smtClean="0"/>
              <a:t>()		//</a:t>
            </a:r>
            <a:r>
              <a:rPr lang="en-US" dirty="0" err="1" smtClean="0"/>
              <a:t>sayac</a:t>
            </a:r>
            <a:r>
              <a:rPr lang="en-US" dirty="0" smtClean="0"/>
              <a:t> </a:t>
            </a:r>
            <a:r>
              <a:rPr lang="en-US" dirty="0" err="1" smtClean="0"/>
              <a:t>değerini</a:t>
            </a:r>
            <a:r>
              <a:rPr lang="en-US" dirty="0" smtClean="0"/>
              <a:t> </a:t>
            </a:r>
            <a:r>
              <a:rPr lang="en-US" dirty="0" err="1" smtClean="0"/>
              <a:t>göster</a:t>
            </a:r>
            <a:endParaRPr lang="en-US" dirty="0" smtClean="0"/>
          </a:p>
          <a:p>
            <a:r>
              <a:rPr lang="en-US" dirty="0" smtClean="0"/>
              <a:t>		{return </a:t>
            </a:r>
            <a:r>
              <a:rPr lang="en-US" dirty="0" err="1" smtClean="0"/>
              <a:t>sayici</a:t>
            </a:r>
            <a:r>
              <a:rPr lang="en-US" dirty="0" smtClean="0"/>
              <a:t>;}</a:t>
            </a:r>
          </a:p>
          <a:p>
            <a:r>
              <a:rPr lang="en-US" dirty="0" smtClean="0"/>
              <a:t>	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knik">
  <a:themeElements>
    <a:clrScheme name="Teknik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knik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knik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2431</TotalTime>
  <Words>876</Words>
  <Application>Microsoft Office PowerPoint</Application>
  <PresentationFormat>Ekran Gösterisi (4:3)</PresentationFormat>
  <Paragraphs>347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1" baseType="lpstr">
      <vt:lpstr>Teknik</vt:lpstr>
      <vt:lpstr>Algoritmalar ve Programlama II Ders 10: Operatörlerin aşırı Yüklenmesi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  <vt:lpstr>Slayt 18</vt:lpstr>
      <vt:lpstr>Slayt 19</vt:lpstr>
      <vt:lpstr>Slayt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Algoritmalar ve Programlama I Ders 2: Akış Diyagramları</dc:title>
  <dc:creator>CemilOz</dc:creator>
  <cp:lastModifiedBy>CemilOz</cp:lastModifiedBy>
  <cp:revision>161</cp:revision>
  <dcterms:created xsi:type="dcterms:W3CDTF">2008-10-01T05:32:08Z</dcterms:created>
  <dcterms:modified xsi:type="dcterms:W3CDTF">2009-03-15T14:42:20Z</dcterms:modified>
</cp:coreProperties>
</file>