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57" r:id="rId2"/>
    <p:sldId id="270" r:id="rId3"/>
    <p:sldId id="271" r:id="rId4"/>
    <p:sldId id="272" r:id="rId5"/>
    <p:sldId id="273" r:id="rId6"/>
    <p:sldId id="274" r:id="rId7"/>
    <p:sldId id="284" r:id="rId8"/>
    <p:sldId id="277" r:id="rId9"/>
    <p:sldId id="278" r:id="rId10"/>
    <p:sldId id="279" r:id="rId11"/>
    <p:sldId id="280" r:id="rId12"/>
    <p:sldId id="281" r:id="rId13"/>
    <p:sldId id="282" r:id="rId14"/>
    <p:sldId id="283" r:id="rId15"/>
    <p:sldId id="286" r:id="rId16"/>
    <p:sldId id="295" r:id="rId17"/>
    <p:sldId id="296" r:id="rId18"/>
    <p:sldId id="297" r:id="rId19"/>
    <p:sldId id="299" r:id="rId20"/>
    <p:sldId id="301" r:id="rId21"/>
    <p:sldId id="302" r:id="rId22"/>
    <p:sldId id="303" r:id="rId23"/>
    <p:sldId id="305" r:id="rId24"/>
    <p:sldId id="306" r:id="rId25"/>
    <p:sldId id="307"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34" autoAdjust="0"/>
  </p:normalViewPr>
  <p:slideViewPr>
    <p:cSldViewPr>
      <p:cViewPr>
        <p:scale>
          <a:sx n="93" d="100"/>
          <a:sy n="93" d="100"/>
        </p:scale>
        <p:origin x="-1338" y="-4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321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453376-11FE-4C79-9403-D6DF4F1326E8}" type="datetimeFigureOut">
              <a:rPr lang="tr-TR" smtClean="0"/>
              <a:pPr/>
              <a:t>27.04.2009</a:t>
            </a:fld>
            <a:endParaRPr lang="en-US"/>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D5297-53BD-4363-9A0D-22E5511FAD2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0D9AB-731B-4814-ABDE-24E85F981417}" type="datetimeFigureOut">
              <a:rPr lang="tr-TR" smtClean="0"/>
              <a:pPr/>
              <a:t>27.04.2009</a:t>
            </a:fld>
            <a:endParaRPr lang="en-US"/>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3C0E7-0796-4F7D-9815-E80D4687F0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143000" y="685800"/>
            <a:ext cx="4572000" cy="3429000"/>
          </a:xfrm>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BE1B4FAC-A04D-4694-941E-8F3582A1FAA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FF274-8F7F-4D94-81BD-2436158826DD}" type="slidenum">
              <a:rPr lang="en-US"/>
              <a:pPr/>
              <a:t>10</a:t>
            </a:fld>
            <a:endParaRPr lang="en-US"/>
          </a:p>
        </p:txBody>
      </p:sp>
      <p:sp>
        <p:nvSpPr>
          <p:cNvPr id="94210" name="Rectangle 2"/>
          <p:cNvSpPr>
            <a:spLocks noGrp="1" noRot="1" noChangeAspect="1" noChangeArrowheads="1" noTextEdit="1"/>
          </p:cNvSpPr>
          <p:nvPr>
            <p:ph type="sldImg"/>
          </p:nvPr>
        </p:nvSpPr>
        <p:spPr>
          <a:xfrm>
            <a:off x="1143000" y="685800"/>
            <a:ext cx="4572000" cy="3429000"/>
          </a:xfrm>
          <a:ln/>
        </p:spPr>
      </p:sp>
      <p:sp>
        <p:nvSpPr>
          <p:cNvPr id="942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71A35-6387-4F40-B016-58C37C99688F}" type="slidenum">
              <a:rPr lang="en-US"/>
              <a:pPr/>
              <a:t>11</a:t>
            </a:fld>
            <a:endParaRPr lang="en-US"/>
          </a:p>
        </p:txBody>
      </p:sp>
      <p:sp>
        <p:nvSpPr>
          <p:cNvPr id="96258" name="Rectangle 2"/>
          <p:cNvSpPr>
            <a:spLocks noGrp="1" noRot="1" noChangeAspect="1" noChangeArrowheads="1" noTextEdit="1"/>
          </p:cNvSpPr>
          <p:nvPr>
            <p:ph type="sldImg"/>
          </p:nvPr>
        </p:nvSpPr>
        <p:spPr>
          <a:xfrm>
            <a:off x="1143000" y="685800"/>
            <a:ext cx="4572000" cy="3429000"/>
          </a:xfrm>
          <a:ln/>
        </p:spPr>
      </p:sp>
      <p:sp>
        <p:nvSpPr>
          <p:cNvPr id="962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167D-FB44-4722-A011-E51AB4B9E1A2}" type="slidenum">
              <a:rPr lang="en-US"/>
              <a:pPr/>
              <a:t>12</a:t>
            </a:fld>
            <a:endParaRPr lang="en-US"/>
          </a:p>
        </p:txBody>
      </p:sp>
      <p:sp>
        <p:nvSpPr>
          <p:cNvPr id="98306" name="Rectangle 2"/>
          <p:cNvSpPr>
            <a:spLocks noGrp="1" noRot="1" noChangeAspect="1" noChangeArrowheads="1" noTextEdit="1"/>
          </p:cNvSpPr>
          <p:nvPr>
            <p:ph type="sldImg"/>
          </p:nvPr>
        </p:nvSpPr>
        <p:spPr>
          <a:xfrm>
            <a:off x="1143000" y="685800"/>
            <a:ext cx="4572000" cy="3429000"/>
          </a:xfrm>
          <a:ln/>
        </p:spPr>
      </p:sp>
      <p:sp>
        <p:nvSpPr>
          <p:cNvPr id="983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CFED5-C930-4612-9905-CB04BEAF4AB9}" type="slidenum">
              <a:rPr lang="en-US"/>
              <a:pPr/>
              <a:t>13</a:t>
            </a:fld>
            <a:endParaRPr lang="en-US"/>
          </a:p>
        </p:txBody>
      </p:sp>
      <p:sp>
        <p:nvSpPr>
          <p:cNvPr id="100354" name="Rectangle 2"/>
          <p:cNvSpPr>
            <a:spLocks noGrp="1" noRot="1" noChangeAspect="1" noChangeArrowheads="1" noTextEdit="1"/>
          </p:cNvSpPr>
          <p:nvPr>
            <p:ph type="sldImg"/>
          </p:nvPr>
        </p:nvSpPr>
        <p:spPr>
          <a:xfrm>
            <a:off x="1143000" y="685800"/>
            <a:ext cx="4572000" cy="3429000"/>
          </a:xfrm>
          <a:ln/>
        </p:spPr>
      </p:sp>
      <p:sp>
        <p:nvSpPr>
          <p:cNvPr id="1003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83211-F863-4614-9E0F-B7F33332752A}" type="slidenum">
              <a:rPr lang="en-US"/>
              <a:pPr/>
              <a:t>14</a:t>
            </a:fld>
            <a:endParaRPr lang="en-US"/>
          </a:p>
        </p:txBody>
      </p:sp>
      <p:sp>
        <p:nvSpPr>
          <p:cNvPr id="102402" name="Rectangle 2"/>
          <p:cNvSpPr>
            <a:spLocks noGrp="1" noRot="1" noChangeAspect="1" noChangeArrowheads="1" noTextEdit="1"/>
          </p:cNvSpPr>
          <p:nvPr>
            <p:ph type="sldImg"/>
          </p:nvPr>
        </p:nvSpPr>
        <p:spPr>
          <a:xfrm>
            <a:off x="1143000" y="685800"/>
            <a:ext cx="4572000" cy="3429000"/>
          </a:xfrm>
          <a:ln/>
        </p:spPr>
      </p:sp>
      <p:sp>
        <p:nvSpPr>
          <p:cNvPr id="1024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143000" y="685800"/>
            <a:ext cx="4572000" cy="3429000"/>
          </a:xfrm>
        </p:spPr>
      </p:sp>
      <p:sp>
        <p:nvSpPr>
          <p:cNvPr id="3" name="2 Not Yer Tutucusu"/>
          <p:cNvSpPr>
            <a:spLocks noGrp="1"/>
          </p:cNvSpPr>
          <p:nvPr>
            <p:ph type="body" idx="1"/>
          </p:nvPr>
        </p:nvSpPr>
        <p:spPr/>
        <p:txBody>
          <a:bodyPr>
            <a:normAutofit/>
          </a:bodyPr>
          <a:lstStyle/>
          <a:p>
            <a:endParaRPr lang="en-US" dirty="0"/>
          </a:p>
        </p:txBody>
      </p:sp>
      <p:sp>
        <p:nvSpPr>
          <p:cNvPr id="4" name="3 Slayt Numarası Yer Tutucusu"/>
          <p:cNvSpPr>
            <a:spLocks noGrp="1"/>
          </p:cNvSpPr>
          <p:nvPr>
            <p:ph type="sldNum" sz="quarter" idx="10"/>
          </p:nvPr>
        </p:nvSpPr>
        <p:spPr/>
        <p:txBody>
          <a:bodyPr/>
          <a:lstStyle/>
          <a:p>
            <a:fld id="{C543C0E7-0796-4F7D-9815-E80D4687F00E}"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167CC-BE74-421D-A32E-4AEFAB33A49D}" type="slidenum">
              <a:rPr lang="en-US"/>
              <a:pPr/>
              <a:t>2</a:t>
            </a:fld>
            <a:endParaRPr lang="en-US"/>
          </a:p>
        </p:txBody>
      </p:sp>
      <p:sp>
        <p:nvSpPr>
          <p:cNvPr id="80898" name="Rectangle 2"/>
          <p:cNvSpPr>
            <a:spLocks noGrp="1" noRot="1" noChangeAspect="1" noChangeArrowheads="1" noTextEdit="1"/>
          </p:cNvSpPr>
          <p:nvPr>
            <p:ph type="sldImg"/>
          </p:nvPr>
        </p:nvSpPr>
        <p:spPr>
          <a:xfrm>
            <a:off x="1143000" y="685800"/>
            <a:ext cx="4572000" cy="3429000"/>
          </a:xfrm>
          <a:ln/>
        </p:spPr>
      </p:sp>
      <p:sp>
        <p:nvSpPr>
          <p:cNvPr id="80899" name="Rectangle 3"/>
          <p:cNvSpPr>
            <a:spLocks noGrp="1" noChangeArrowheads="1"/>
          </p:cNvSpPr>
          <p:nvPr>
            <p:ph type="body" idx="1"/>
          </p:nvPr>
        </p:nvSpPr>
        <p:spPr/>
        <p:txBody>
          <a:bodyPr/>
          <a:lstStyle/>
          <a:p>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A2952-6BBB-4CC3-A352-EA5DE83F8C39}" type="slidenum">
              <a:rPr lang="en-US"/>
              <a:pPr/>
              <a:t>3</a:t>
            </a:fld>
            <a:endParaRPr lang="en-US"/>
          </a:p>
        </p:txBody>
      </p:sp>
      <p:sp>
        <p:nvSpPr>
          <p:cNvPr id="81922" name="Rectangle 2"/>
          <p:cNvSpPr>
            <a:spLocks noGrp="1" noRot="1" noChangeAspect="1" noChangeArrowheads="1" noTextEdit="1"/>
          </p:cNvSpPr>
          <p:nvPr>
            <p:ph type="sldImg"/>
          </p:nvPr>
        </p:nvSpPr>
        <p:spPr>
          <a:xfrm>
            <a:off x="1143000" y="685800"/>
            <a:ext cx="4572000" cy="3429000"/>
          </a:xfrm>
          <a:ln/>
        </p:spPr>
      </p:sp>
      <p:sp>
        <p:nvSpPr>
          <p:cNvPr id="81923" name="Rectangle 3"/>
          <p:cNvSpPr>
            <a:spLocks noGrp="1" noChangeArrowheads="1"/>
          </p:cNvSpPr>
          <p:nvPr>
            <p:ph type="body" idx="1"/>
          </p:nvPr>
        </p:nvSpPr>
        <p:spPr/>
        <p:txBody>
          <a:bodyPr/>
          <a:lstStyle/>
          <a:p>
            <a:r>
              <a:rPr lang="tr-TR" dirty="0" smtClean="0"/>
              <a:t> </a:t>
            </a:r>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135336-3854-491C-A992-69FDE1FE83D0}" type="slidenum">
              <a:rPr lang="en-US"/>
              <a:pPr/>
              <a:t>4</a:t>
            </a:fld>
            <a:endParaRPr lang="en-US"/>
          </a:p>
        </p:txBody>
      </p:sp>
      <p:sp>
        <p:nvSpPr>
          <p:cNvPr id="82946" name="Rectangle 2"/>
          <p:cNvSpPr>
            <a:spLocks noGrp="1" noRot="1" noChangeAspect="1" noChangeArrowheads="1" noTextEdit="1"/>
          </p:cNvSpPr>
          <p:nvPr>
            <p:ph type="sldImg"/>
          </p:nvPr>
        </p:nvSpPr>
        <p:spPr>
          <a:xfrm>
            <a:off x="1143000" y="685800"/>
            <a:ext cx="4572000" cy="3429000"/>
          </a:xfrm>
          <a:ln/>
        </p:spPr>
      </p:sp>
      <p:sp>
        <p:nvSpPr>
          <p:cNvPr id="8294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44E1E-11A6-4E57-9863-9B81DB7C70CE}" type="slidenum">
              <a:rPr lang="en-US"/>
              <a:pPr/>
              <a:t>5</a:t>
            </a:fld>
            <a:endParaRPr lang="en-US"/>
          </a:p>
        </p:txBody>
      </p:sp>
      <p:sp>
        <p:nvSpPr>
          <p:cNvPr id="83970" name="Rectangle 2"/>
          <p:cNvSpPr>
            <a:spLocks noGrp="1" noRot="1" noChangeAspect="1" noChangeArrowheads="1" noTextEdit="1"/>
          </p:cNvSpPr>
          <p:nvPr>
            <p:ph type="sldImg"/>
          </p:nvPr>
        </p:nvSpPr>
        <p:spPr>
          <a:xfrm>
            <a:off x="1143000" y="685800"/>
            <a:ext cx="4572000" cy="3429000"/>
          </a:xfrm>
          <a:ln/>
        </p:spPr>
      </p:sp>
      <p:sp>
        <p:nvSpPr>
          <p:cNvPr id="839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45696-6961-457C-900D-6C7BB73B4B5E}" type="slidenum">
              <a:rPr lang="en-US"/>
              <a:pPr/>
              <a:t>6</a:t>
            </a:fld>
            <a:endParaRPr lang="en-US"/>
          </a:p>
        </p:txBody>
      </p:sp>
      <p:sp>
        <p:nvSpPr>
          <p:cNvPr id="84994" name="Rectangle 2"/>
          <p:cNvSpPr>
            <a:spLocks noGrp="1" noRot="1" noChangeAspect="1" noChangeArrowheads="1" noTextEdit="1"/>
          </p:cNvSpPr>
          <p:nvPr>
            <p:ph type="sldImg"/>
          </p:nvPr>
        </p:nvSpPr>
        <p:spPr>
          <a:xfrm>
            <a:off x="1143000" y="685800"/>
            <a:ext cx="4572000" cy="3429000"/>
          </a:xfrm>
          <a:ln/>
        </p:spPr>
      </p:sp>
      <p:sp>
        <p:nvSpPr>
          <p:cNvPr id="849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a:xfrm>
            <a:off x="1143000" y="685800"/>
            <a:ext cx="4572000" cy="3429000"/>
          </a:xfrm>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C543C0E7-0796-4F7D-9815-E80D4687F00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CEDDE-EA2B-4A49-9D33-5096E5299A64}" type="slidenum">
              <a:rPr lang="en-US"/>
              <a:pPr/>
              <a:t>8</a:t>
            </a:fld>
            <a:endParaRPr lang="en-US"/>
          </a:p>
        </p:txBody>
      </p:sp>
      <p:sp>
        <p:nvSpPr>
          <p:cNvPr id="90114" name="Rectangle 2"/>
          <p:cNvSpPr>
            <a:spLocks noGrp="1" noRot="1" noChangeAspect="1" noChangeArrowheads="1" noTextEdit="1"/>
          </p:cNvSpPr>
          <p:nvPr>
            <p:ph type="sldImg"/>
          </p:nvPr>
        </p:nvSpPr>
        <p:spPr>
          <a:xfrm>
            <a:off x="1143000" y="685800"/>
            <a:ext cx="4572000" cy="3429000"/>
          </a:xfrm>
          <a:ln/>
        </p:spPr>
      </p:sp>
      <p:sp>
        <p:nvSpPr>
          <p:cNvPr id="9011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59CAC-0AC2-4624-B56E-4A713F5CCA78}" type="slidenum">
              <a:rPr lang="en-US"/>
              <a:pPr/>
              <a:t>9</a:t>
            </a:fld>
            <a:endParaRPr lang="en-US"/>
          </a:p>
        </p:txBody>
      </p:sp>
      <p:sp>
        <p:nvSpPr>
          <p:cNvPr id="92162" name="Rectangle 2"/>
          <p:cNvSpPr>
            <a:spLocks noGrp="1" noRot="1" noChangeAspect="1" noChangeArrowheads="1" noTextEdit="1"/>
          </p:cNvSpPr>
          <p:nvPr>
            <p:ph type="sldImg"/>
          </p:nvPr>
        </p:nvSpPr>
        <p:spPr>
          <a:xfrm>
            <a:off x="1143000" y="685800"/>
            <a:ext cx="4572000" cy="3429000"/>
          </a:xfrm>
          <a:ln/>
        </p:spPr>
      </p:sp>
      <p:sp>
        <p:nvSpPr>
          <p:cNvPr id="92163" name="Rectangle 3"/>
          <p:cNvSpPr>
            <a:spLocks noGrp="1" noChangeArrowheads="1"/>
          </p:cNvSpPr>
          <p:nvPr>
            <p:ph type="body"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1"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19" name="18 Altbilgi Yer Tutucusu"/>
          <p:cNvSpPr>
            <a:spLocks noGrp="1"/>
          </p:cNvSpPr>
          <p:nvPr>
            <p:ph type="ftr" sz="quarter" idx="11"/>
          </p:nvPr>
        </p:nvSpPr>
        <p:spPr/>
        <p:txBody>
          <a:bodyPr/>
          <a:lstStyle/>
          <a:p>
            <a:endParaRPr lang="en-US"/>
          </a:p>
        </p:txBody>
      </p:sp>
      <p:sp>
        <p:nvSpPr>
          <p:cNvPr id="27" name="2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9"/>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8" name="7 Slayt Numarası Yer Tutucusu"/>
          <p:cNvSpPr>
            <a:spLocks noGrp="1"/>
          </p:cNvSpPr>
          <p:nvPr>
            <p:ph type="sldNum" sz="quarter" idx="11"/>
          </p:nvPr>
        </p:nvSpPr>
        <p:spPr/>
        <p:txBody>
          <a:bodyPr/>
          <a:lstStyle/>
          <a:p>
            <a:fld id="{583A5473-B7E2-4064-90C8-8CDD97F93B60}" type="slidenum">
              <a:rPr lang="en-US" smtClean="0"/>
              <a:pPr/>
              <a:t>‹#›</a:t>
            </a:fld>
            <a:endParaRPr lang="en-US"/>
          </a:p>
        </p:txBody>
      </p:sp>
      <p:sp>
        <p:nvSpPr>
          <p:cNvPr id="9" name="8 Altbilgi Yer Tutucusu"/>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8"/>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1"/>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1"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6"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1"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6"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8" name="7 Slayt Numarası Yer Tutucusu"/>
          <p:cNvSpPr>
            <a:spLocks noGrp="1"/>
          </p:cNvSpPr>
          <p:nvPr>
            <p:ph type="sldNum" sz="quarter" idx="11"/>
          </p:nvPr>
        </p:nvSpPr>
        <p:spPr/>
        <p:txBody>
          <a:bodyPr/>
          <a:lstStyle/>
          <a:p>
            <a:fld id="{583A5473-B7E2-4064-90C8-8CDD97F93B60}" type="slidenum">
              <a:rPr lang="en-US" smtClean="0"/>
              <a:pPr/>
              <a:t>‹#›</a:t>
            </a:fld>
            <a:endParaRPr lang="en-US"/>
          </a:p>
        </p:txBody>
      </p:sp>
      <p:sp>
        <p:nvSpPr>
          <p:cNvPr id="9" name="8 Altbilgi Yer Tutucusu"/>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9"/>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27F879A2-9368-4A7E-90EF-616A8DD83D35}" type="datetimeFigureOut">
              <a:rPr lang="tr-TR" smtClean="0"/>
              <a:pPr/>
              <a:t>27.04.2009</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a:xfrm>
            <a:off x="8156448" y="6422065"/>
            <a:ext cx="762000" cy="365125"/>
          </a:xfrm>
        </p:spPr>
        <p:txBody>
          <a:bodyPr/>
          <a:lstStyle/>
          <a:p>
            <a:fld id="{583A5473-B7E2-4064-90C8-8CDD97F93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3"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3" y="2998766"/>
            <a:ext cx="3053867"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5"/>
            <a:ext cx="2133600" cy="365125"/>
          </a:xfrm>
        </p:spPr>
        <p:txBody>
          <a:bodyPr/>
          <a:lstStyle/>
          <a:p>
            <a:fld id="{27F879A2-9368-4A7E-90EF-616A8DD83D35}" type="datetimeFigureOut">
              <a:rPr lang="tr-TR" smtClean="0"/>
              <a:pPr/>
              <a:t>27.04.2009</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1"/>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5"/>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7F879A2-9368-4A7E-90EF-616A8DD83D35}" type="datetimeFigureOut">
              <a:rPr lang="tr-TR" smtClean="0"/>
              <a:pPr/>
              <a:t>27.04.2009</a:t>
            </a:fld>
            <a:endParaRPr lang="en-US"/>
          </a:p>
        </p:txBody>
      </p:sp>
      <p:sp>
        <p:nvSpPr>
          <p:cNvPr id="22" name="21 Altbilgi Yer Tutucusu"/>
          <p:cNvSpPr>
            <a:spLocks noGrp="1"/>
          </p:cNvSpPr>
          <p:nvPr>
            <p:ph type="ftr" sz="quarter" idx="3"/>
          </p:nvPr>
        </p:nvSpPr>
        <p:spPr>
          <a:xfrm>
            <a:off x="3124200" y="6422065"/>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17 Slayt Numarası Yer Tutucusu"/>
          <p:cNvSpPr>
            <a:spLocks noGrp="1"/>
          </p:cNvSpPr>
          <p:nvPr>
            <p:ph type="sldNum" sz="quarter" idx="4"/>
          </p:nvPr>
        </p:nvSpPr>
        <p:spPr>
          <a:xfrm>
            <a:off x="8153400" y="6422065"/>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83A5473-B7E2-4064-90C8-8CDD97F93B6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tr-TR" sz="4800" cap="none" dirty="0" smtClean="0">
                <a:ln>
                  <a:noFill/>
                </a:ln>
                <a:solidFill>
                  <a:schemeClr val="tx1"/>
                </a:solidFill>
                <a:effectLst/>
                <a:latin typeface="Arial" pitchFamily="34" charset="0"/>
                <a:ea typeface="Times New Roman" pitchFamily="18" charset="0"/>
                <a:cs typeface="Arial" pitchFamily="34" charset="0"/>
              </a:rPr>
              <a:t>Algoritmalar ve Programlama </a:t>
            </a:r>
            <a:r>
              <a:rPr lang="tr-TR" sz="4800" cap="none" dirty="0" smtClean="0">
                <a:ln>
                  <a:noFill/>
                </a:ln>
                <a:solidFill>
                  <a:schemeClr val="tx1"/>
                </a:solidFill>
                <a:effectLst/>
                <a:latin typeface="Arial" pitchFamily="34" charset="0"/>
                <a:ea typeface="Times New Roman" pitchFamily="18" charset="0"/>
                <a:cs typeface="Arial" pitchFamily="34" charset="0"/>
              </a:rPr>
              <a:t>II</a:t>
            </a:r>
            <a:r>
              <a:rPr lang="tr-TR" sz="4800" cap="none" dirty="0" smtClean="0">
                <a:ln>
                  <a:noFill/>
                </a:ln>
                <a:solidFill>
                  <a:schemeClr val="tx1"/>
                </a:solidFill>
                <a:effectLst/>
                <a:latin typeface="Arial" pitchFamily="34" charset="0"/>
                <a:ea typeface="Times New Roman" pitchFamily="18" charset="0"/>
                <a:cs typeface="Arial" pitchFamily="34" charset="0"/>
              </a:rPr>
              <a:t/>
            </a:r>
            <a:br>
              <a:rPr lang="tr-TR" sz="4800" cap="none" dirty="0" smtClean="0">
                <a:ln>
                  <a:noFill/>
                </a:ln>
                <a:solidFill>
                  <a:schemeClr val="tx1"/>
                </a:solidFill>
                <a:effectLst/>
                <a:latin typeface="Arial" pitchFamily="34" charset="0"/>
                <a:ea typeface="Times New Roman" pitchFamily="18" charset="0"/>
                <a:cs typeface="Arial" pitchFamily="34" charset="0"/>
              </a:rPr>
            </a:br>
            <a:r>
              <a:rPr lang="tr-TR" sz="3600" cap="none" dirty="0" smtClean="0">
                <a:ln>
                  <a:noFill/>
                </a:ln>
                <a:solidFill>
                  <a:srgbClr val="FFC000"/>
                </a:solidFill>
                <a:effectLst/>
                <a:latin typeface="Arial" pitchFamily="34" charset="0"/>
                <a:ea typeface="Times New Roman" pitchFamily="18" charset="0"/>
                <a:cs typeface="Arial" pitchFamily="34" charset="0"/>
              </a:rPr>
              <a:t>Ders 12: Dosyalar</a:t>
            </a:r>
            <a:r>
              <a:rPr lang="tr-TR" sz="3200" dirty="0" smtClean="0"/>
              <a:t/>
            </a:r>
            <a:br>
              <a:rPr lang="tr-TR" sz="3200" dirty="0" smtClean="0"/>
            </a:br>
            <a:r>
              <a:rPr lang="tr-TR" sz="3200" dirty="0" smtClean="0"/>
              <a:t/>
            </a:r>
            <a:br>
              <a:rPr lang="tr-TR" sz="3200" dirty="0" smtClean="0"/>
            </a:br>
            <a:r>
              <a:rPr lang="tr-TR" sz="6000" b="0" cap="none" dirty="0" smtClean="0">
                <a:ln>
                  <a:noFill/>
                </a:ln>
                <a:solidFill>
                  <a:srgbClr val="FFFF00"/>
                </a:solidFill>
                <a:effectLst/>
                <a:latin typeface="Arial" pitchFamily="34" charset="0"/>
                <a:cs typeface="Arial" pitchFamily="34" charset="0"/>
              </a:rPr>
              <a:t/>
            </a:r>
            <a:br>
              <a:rPr lang="tr-TR" sz="6000" b="0" cap="none" dirty="0" smtClean="0">
                <a:ln>
                  <a:noFill/>
                </a:ln>
                <a:solidFill>
                  <a:srgbClr val="FFFF00"/>
                </a:solidFill>
                <a:effectLst/>
                <a:latin typeface="Arial" pitchFamily="34" charset="0"/>
                <a:cs typeface="Arial" pitchFamily="34" charset="0"/>
              </a:rPr>
            </a:br>
            <a:endParaRPr lang="en-US" dirty="0">
              <a:solidFill>
                <a:srgbClr val="FFFF00"/>
              </a:solidFill>
            </a:endParaRPr>
          </a:p>
        </p:txBody>
      </p:sp>
      <p:sp>
        <p:nvSpPr>
          <p:cNvPr id="3" name="2 Alt Başlık"/>
          <p:cNvSpPr>
            <a:spLocks noGrp="1"/>
          </p:cNvSpPr>
          <p:nvPr>
            <p:ph type="subTitle" idx="1"/>
          </p:nvPr>
        </p:nvSpPr>
        <p:spPr/>
        <p:txBody>
          <a:bodyPr/>
          <a:lstStyle/>
          <a:p>
            <a:r>
              <a:rPr lang="tr-TR" smtClean="0"/>
              <a:t>Doç</a:t>
            </a:r>
            <a:r>
              <a:rPr lang="tr-TR" dirty="0" smtClean="0"/>
              <a:t>. Dr. Cemil Öz</a:t>
            </a:r>
            <a:endParaRPr lang="en-US" dirty="0"/>
          </a:p>
        </p:txBody>
      </p:sp>
      <p:pic>
        <p:nvPicPr>
          <p:cNvPr id="1026" name="Picture 2" descr="amblem"/>
          <p:cNvPicPr>
            <a:picLocks noChangeAspect="1" noChangeArrowheads="1"/>
          </p:cNvPicPr>
          <p:nvPr/>
        </p:nvPicPr>
        <p:blipFill>
          <a:blip r:embed="rId3"/>
          <a:srcRect/>
          <a:stretch>
            <a:fillRect/>
          </a:stretch>
        </p:blipFill>
        <p:spPr bwMode="auto">
          <a:xfrm>
            <a:off x="8501091" y="6072206"/>
            <a:ext cx="485775" cy="597480"/>
          </a:xfrm>
          <a:prstGeom prst="rect">
            <a:avLst/>
          </a:prstGeom>
          <a:noFill/>
          <a:ln w="9525">
            <a:noFill/>
            <a:miter lim="800000"/>
            <a:headEnd/>
            <a:tailEnd/>
          </a:ln>
        </p:spPr>
      </p:pic>
      <p:sp>
        <p:nvSpPr>
          <p:cNvPr id="7" name="6 Altbilgi Yer Tutucusu"/>
          <p:cNvSpPr>
            <a:spLocks noGrp="1"/>
          </p:cNvSpPr>
          <p:nvPr>
            <p:ph type="ftr" sz="quarter" idx="11"/>
          </p:nvPr>
        </p:nvSpPr>
        <p:spPr/>
        <p:txBody>
          <a:bodyPr/>
          <a:lstStyle/>
          <a:p>
            <a:r>
              <a:rPr lang="en-US" dirty="0" smtClean="0"/>
              <a:t>SAÜ </a:t>
            </a:r>
            <a:r>
              <a:rPr lang="en-US" dirty="0" err="1" smtClean="0"/>
              <a:t>Bilgisayar</a:t>
            </a:r>
            <a:r>
              <a:rPr lang="en-US" dirty="0" smtClean="0"/>
              <a:t> </a:t>
            </a:r>
            <a:r>
              <a:rPr lang="en-US" dirty="0" err="1" smtClean="0"/>
              <a:t>Mühendisliği</a:t>
            </a:r>
            <a:r>
              <a:rPr lang="en-US" dirty="0" smtClean="0"/>
              <a:t> Dr. </a:t>
            </a:r>
            <a:r>
              <a:rPr lang="en-US" dirty="0" err="1" smtClean="0"/>
              <a:t>Cemil</a:t>
            </a:r>
            <a:r>
              <a:rPr lang="en-US" dirty="0" smtClean="0"/>
              <a:t> </a:t>
            </a:r>
            <a:r>
              <a:rPr lang="en-US" dirty="0" err="1" smtClean="0"/>
              <a:t>Öz</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685800" y="1219200"/>
            <a:ext cx="2438400" cy="369332"/>
          </a:xfrm>
          <a:prstGeom prst="rect">
            <a:avLst/>
          </a:prstGeom>
          <a:noFill/>
          <a:ln w="9525">
            <a:noFill/>
            <a:miter lim="800000"/>
            <a:headEnd/>
            <a:tailEnd/>
          </a:ln>
          <a:effectLst/>
        </p:spPr>
        <p:txBody>
          <a:bodyPr>
            <a:spAutoFit/>
          </a:bodyPr>
          <a:lstStyle/>
          <a:p>
            <a:pPr>
              <a:spcBef>
                <a:spcPct val="50000"/>
              </a:spcBef>
            </a:pPr>
            <a:endParaRPr lang="tr-TR"/>
          </a:p>
        </p:txBody>
      </p:sp>
      <p:sp>
        <p:nvSpPr>
          <p:cNvPr id="93188" name="Text Box 4"/>
          <p:cNvSpPr txBox="1">
            <a:spLocks noChangeArrowheads="1"/>
          </p:cNvSpPr>
          <p:nvPr/>
        </p:nvSpPr>
        <p:spPr bwMode="auto">
          <a:xfrm>
            <a:off x="0" y="914401"/>
            <a:ext cx="9144000" cy="4508927"/>
          </a:xfrm>
          <a:prstGeom prst="rect">
            <a:avLst/>
          </a:prstGeom>
          <a:noFill/>
          <a:ln w="9525">
            <a:noFill/>
            <a:miter lim="800000"/>
            <a:headEnd/>
            <a:tailEnd/>
          </a:ln>
          <a:effectLst/>
        </p:spPr>
        <p:txBody>
          <a:bodyPr>
            <a:spAutoFit/>
          </a:bodyPr>
          <a:lstStyle/>
          <a:p>
            <a:pPr>
              <a:spcBef>
                <a:spcPct val="50000"/>
              </a:spcBef>
            </a:pPr>
            <a:r>
              <a:rPr lang="tr-TR" sz="1400" dirty="0" smtClean="0"/>
              <a:t>// kayıt düzeltme</a:t>
            </a:r>
          </a:p>
          <a:p>
            <a:pPr>
              <a:spcBef>
                <a:spcPct val="50000"/>
              </a:spcBef>
            </a:pPr>
            <a:r>
              <a:rPr lang="tr-TR" sz="1400" dirty="0" err="1" smtClean="0"/>
              <a:t>edit</a:t>
            </a:r>
            <a:r>
              <a:rPr lang="tr-TR" sz="1400" dirty="0"/>
              <a:t>()</a:t>
            </a:r>
          </a:p>
          <a:p>
            <a:pPr>
              <a:spcBef>
                <a:spcPct val="50000"/>
              </a:spcBef>
            </a:pPr>
            <a:r>
              <a:rPr lang="tr-TR" sz="1400" dirty="0"/>
              <a:t>{</a:t>
            </a:r>
          </a:p>
          <a:p>
            <a:pPr>
              <a:spcBef>
                <a:spcPct val="50000"/>
              </a:spcBef>
            </a:pPr>
            <a:r>
              <a:rPr lang="tr-TR" sz="1400" dirty="0" err="1"/>
              <a:t>printf</a:t>
            </a:r>
            <a:r>
              <a:rPr lang="tr-TR" sz="1400" dirty="0"/>
              <a:t>( “\n </a:t>
            </a:r>
            <a:r>
              <a:rPr lang="tr-TR" sz="1400" dirty="0" smtClean="0"/>
              <a:t>Dosyadan kayıt düzeltme ”);</a:t>
            </a:r>
            <a:endParaRPr lang="tr-TR" sz="1400" dirty="0"/>
          </a:p>
          <a:p>
            <a:pPr>
              <a:spcBef>
                <a:spcPct val="50000"/>
              </a:spcBef>
            </a:pPr>
            <a:r>
              <a:rPr lang="tr-TR" sz="1400" dirty="0" err="1"/>
              <a:t>printf</a:t>
            </a:r>
            <a:r>
              <a:rPr lang="tr-TR" sz="1400" dirty="0"/>
              <a:t>( “\n ---------------------------------------------”);</a:t>
            </a:r>
          </a:p>
          <a:p>
            <a:pPr>
              <a:spcBef>
                <a:spcPct val="50000"/>
              </a:spcBef>
            </a:pPr>
            <a:r>
              <a:rPr lang="tr-TR" sz="1400" dirty="0" err="1"/>
              <a:t>printf</a:t>
            </a:r>
            <a:r>
              <a:rPr lang="tr-TR" sz="1400" dirty="0"/>
              <a:t>( “\n </a:t>
            </a:r>
            <a:r>
              <a:rPr lang="tr-TR" sz="1400" dirty="0" err="1"/>
              <a:t>person</a:t>
            </a:r>
            <a:r>
              <a:rPr lang="tr-TR" sz="1400" dirty="0"/>
              <a:t>_</a:t>
            </a:r>
            <a:r>
              <a:rPr lang="tr-TR" sz="1400" dirty="0" err="1"/>
              <a:t>surname</a:t>
            </a:r>
            <a:r>
              <a:rPr lang="tr-TR" sz="1400" dirty="0"/>
              <a:t> :”);</a:t>
            </a:r>
            <a:r>
              <a:rPr lang="tr-TR" sz="1400" dirty="0" err="1"/>
              <a:t>scanf</a:t>
            </a:r>
            <a:r>
              <a:rPr lang="tr-TR" sz="1400" dirty="0"/>
              <a:t>(“%s “,</a:t>
            </a:r>
            <a:r>
              <a:rPr lang="tr-TR" sz="1400" dirty="0" err="1"/>
              <a:t>tmp</a:t>
            </a:r>
            <a:r>
              <a:rPr lang="tr-TR" sz="1400" dirty="0"/>
              <a:t>_</a:t>
            </a:r>
            <a:r>
              <a:rPr lang="tr-TR" sz="1400" dirty="0" err="1"/>
              <a:t>surname</a:t>
            </a:r>
            <a:r>
              <a:rPr lang="tr-TR" sz="1400" dirty="0"/>
              <a:t>);</a:t>
            </a:r>
          </a:p>
          <a:p>
            <a:pPr>
              <a:spcBef>
                <a:spcPct val="50000"/>
              </a:spcBef>
            </a:pPr>
            <a:r>
              <a:rPr lang="tr-TR" sz="1400" dirty="0" err="1"/>
              <a:t>if</a:t>
            </a:r>
            <a:r>
              <a:rPr lang="tr-TR" sz="1400" dirty="0"/>
              <a:t>((</a:t>
            </a:r>
            <a:r>
              <a:rPr lang="tr-TR" sz="1400" dirty="0" err="1"/>
              <a:t>filemain</a:t>
            </a:r>
            <a:r>
              <a:rPr lang="tr-TR" sz="1400" dirty="0"/>
              <a:t>= </a:t>
            </a:r>
            <a:r>
              <a:rPr lang="tr-TR" sz="1400" dirty="0" err="1"/>
              <a:t>fopen</a:t>
            </a:r>
            <a:r>
              <a:rPr lang="tr-TR" sz="1400" dirty="0"/>
              <a:t>(“</a:t>
            </a:r>
            <a:r>
              <a:rPr lang="tr-TR" sz="1400" dirty="0" err="1"/>
              <a:t>personal</a:t>
            </a:r>
            <a:r>
              <a:rPr lang="tr-TR" sz="1400" dirty="0"/>
              <a:t>.</a:t>
            </a:r>
            <a:r>
              <a:rPr lang="tr-TR" sz="1400" dirty="0" err="1"/>
              <a:t>dat</a:t>
            </a:r>
            <a:r>
              <a:rPr lang="tr-TR" sz="1400" dirty="0"/>
              <a:t>”,”r”))==NULL</a:t>
            </a:r>
            <a:r>
              <a:rPr lang="tr-TR" sz="1400" dirty="0" smtClean="0"/>
              <a:t>) // asıl dosya okuma </a:t>
            </a:r>
            <a:r>
              <a:rPr lang="tr-TR" sz="1400" dirty="0" err="1" smtClean="0"/>
              <a:t>modunda</a:t>
            </a:r>
            <a:r>
              <a:rPr lang="tr-TR" sz="1400" dirty="0" smtClean="0"/>
              <a:t> acılıyor</a:t>
            </a:r>
            <a:endParaRPr lang="tr-TR" sz="1400" dirty="0"/>
          </a:p>
          <a:p>
            <a:pPr>
              <a:spcBef>
                <a:spcPct val="50000"/>
              </a:spcBef>
            </a:pPr>
            <a:r>
              <a:rPr lang="tr-TR" sz="1400" dirty="0"/>
              <a:t>	{</a:t>
            </a:r>
            <a:r>
              <a:rPr lang="tr-TR" sz="1400" dirty="0" err="1"/>
              <a:t>printf</a:t>
            </a:r>
            <a:r>
              <a:rPr lang="tr-TR" sz="1400" dirty="0" smtClean="0"/>
              <a:t>(“Dosya açılamadı \n</a:t>
            </a:r>
            <a:r>
              <a:rPr lang="tr-TR" sz="1400" dirty="0"/>
              <a:t>”);</a:t>
            </a:r>
          </a:p>
          <a:p>
            <a:pPr>
              <a:spcBef>
                <a:spcPct val="50000"/>
              </a:spcBef>
            </a:pPr>
            <a:r>
              <a:rPr lang="tr-TR" sz="1400" dirty="0"/>
              <a:t>	</a:t>
            </a:r>
            <a:r>
              <a:rPr lang="tr-TR" sz="1400" dirty="0" err="1"/>
              <a:t>exit</a:t>
            </a:r>
            <a:r>
              <a:rPr lang="tr-TR" sz="1400" dirty="0"/>
              <a:t>(0); }</a:t>
            </a:r>
          </a:p>
          <a:p>
            <a:r>
              <a:rPr lang="tr-TR" sz="1400" dirty="0" err="1"/>
              <a:t>if</a:t>
            </a:r>
            <a:r>
              <a:rPr lang="tr-TR" sz="1400" dirty="0"/>
              <a:t>((</a:t>
            </a:r>
            <a:r>
              <a:rPr lang="tr-TR" sz="1400" dirty="0" err="1"/>
              <a:t>filetemp</a:t>
            </a:r>
            <a:r>
              <a:rPr lang="tr-TR" sz="1400" dirty="0"/>
              <a:t>= </a:t>
            </a:r>
            <a:r>
              <a:rPr lang="tr-TR" sz="1400" dirty="0" err="1"/>
              <a:t>fopen</a:t>
            </a:r>
            <a:r>
              <a:rPr lang="tr-TR" sz="1400" dirty="0"/>
              <a:t>(“</a:t>
            </a:r>
            <a:r>
              <a:rPr lang="tr-TR" sz="1400" dirty="0" err="1"/>
              <a:t>personal</a:t>
            </a:r>
            <a:r>
              <a:rPr lang="tr-TR" sz="1400" dirty="0"/>
              <a:t>.</a:t>
            </a:r>
            <a:r>
              <a:rPr lang="tr-TR" sz="1400" dirty="0" err="1"/>
              <a:t>tmp</a:t>
            </a:r>
            <a:r>
              <a:rPr lang="tr-TR" sz="1400" dirty="0"/>
              <a:t>”,”w”))==NULL</a:t>
            </a:r>
            <a:r>
              <a:rPr lang="tr-TR" sz="1400" dirty="0" smtClean="0"/>
              <a:t>)     // </a:t>
            </a:r>
            <a:r>
              <a:rPr lang="tr-TR" sz="1400" dirty="0" err="1" smtClean="0"/>
              <a:t>gecici</a:t>
            </a:r>
            <a:r>
              <a:rPr lang="tr-TR" sz="1400" dirty="0" smtClean="0"/>
              <a:t> dosya yazma </a:t>
            </a:r>
            <a:r>
              <a:rPr lang="tr-TR" sz="1400" dirty="0" err="1" smtClean="0"/>
              <a:t>modunda</a:t>
            </a:r>
            <a:r>
              <a:rPr lang="tr-TR" sz="1400" dirty="0" smtClean="0"/>
              <a:t> acılıyor</a:t>
            </a:r>
            <a:endParaRPr lang="tr-TR" sz="1400" dirty="0"/>
          </a:p>
          <a:p>
            <a:r>
              <a:rPr lang="tr-TR" sz="1400" dirty="0"/>
              <a:t>	{</a:t>
            </a:r>
            <a:r>
              <a:rPr lang="tr-TR" sz="1400" dirty="0" err="1"/>
              <a:t>printf</a:t>
            </a:r>
            <a:r>
              <a:rPr lang="tr-TR" sz="1400" dirty="0" smtClean="0"/>
              <a:t>(“ Dosya açılamadı  </a:t>
            </a:r>
            <a:r>
              <a:rPr lang="tr-TR" sz="1400" dirty="0"/>
              <a:t>\n”);</a:t>
            </a:r>
          </a:p>
          <a:p>
            <a:r>
              <a:rPr lang="tr-TR" sz="1400" dirty="0"/>
              <a:t>	</a:t>
            </a:r>
            <a:r>
              <a:rPr lang="tr-TR" sz="1400" dirty="0" err="1"/>
              <a:t>exit</a:t>
            </a:r>
            <a:r>
              <a:rPr lang="tr-TR" sz="1400" dirty="0"/>
              <a:t>(0); }</a:t>
            </a:r>
          </a:p>
          <a:p>
            <a:pPr>
              <a:spcBef>
                <a:spcPct val="50000"/>
              </a:spcBef>
            </a:pPr>
            <a:r>
              <a:rPr lang="tr-TR" sz="1400" dirty="0"/>
              <a:t>Do</a:t>
            </a:r>
          </a:p>
          <a:p>
            <a:pPr>
              <a:spcBef>
                <a:spcPct val="50000"/>
              </a:spcBef>
            </a:pPr>
            <a:r>
              <a:rPr lang="tr-TR" sz="1400" dirty="0"/>
              <a:t>{</a:t>
            </a:r>
          </a:p>
          <a:p>
            <a:pPr>
              <a:spcBef>
                <a:spcPct val="50000"/>
              </a:spcBef>
            </a:pPr>
            <a:r>
              <a:rPr lang="tr-TR" sz="1400" dirty="0" err="1"/>
              <a:t>fscanf</a:t>
            </a:r>
            <a:r>
              <a:rPr lang="tr-TR" sz="1400" dirty="0"/>
              <a:t>(</a:t>
            </a:r>
            <a:r>
              <a:rPr lang="tr-TR" sz="1400" dirty="0" err="1"/>
              <a:t>fileman</a:t>
            </a:r>
            <a:r>
              <a:rPr lang="tr-TR" sz="1400" dirty="0"/>
              <a:t>, “%s %s %d %f  \n“, </a:t>
            </a:r>
            <a:r>
              <a:rPr lang="tr-TR" sz="1400" dirty="0" err="1"/>
              <a:t>person</a:t>
            </a:r>
            <a:r>
              <a:rPr lang="tr-TR" sz="1400" dirty="0"/>
              <a:t>_name,</a:t>
            </a:r>
            <a:r>
              <a:rPr lang="tr-TR" sz="1400" dirty="0" err="1"/>
              <a:t>person</a:t>
            </a:r>
            <a:r>
              <a:rPr lang="tr-TR" sz="1400" dirty="0"/>
              <a:t>_</a:t>
            </a:r>
            <a:r>
              <a:rPr lang="tr-TR" sz="1400" dirty="0" err="1"/>
              <a:t>surname</a:t>
            </a:r>
            <a:r>
              <a:rPr lang="tr-TR" sz="1400" dirty="0"/>
              <a:t>,&amp;</a:t>
            </a:r>
            <a:r>
              <a:rPr lang="tr-TR" sz="1400" dirty="0" err="1"/>
              <a:t>person</a:t>
            </a:r>
            <a:r>
              <a:rPr lang="tr-TR" sz="1400" dirty="0"/>
              <a:t>_</a:t>
            </a:r>
            <a:r>
              <a:rPr lang="tr-TR" sz="1400" dirty="0" err="1"/>
              <a:t>age</a:t>
            </a:r>
            <a:r>
              <a:rPr lang="tr-TR" sz="1400" dirty="0"/>
              <a:t>, &amp;</a:t>
            </a:r>
            <a:r>
              <a:rPr lang="tr-TR" sz="1400" dirty="0" err="1"/>
              <a:t>person</a:t>
            </a:r>
            <a:r>
              <a:rPr lang="tr-TR" sz="1400" dirty="0"/>
              <a:t>_</a:t>
            </a:r>
            <a:r>
              <a:rPr lang="tr-TR" sz="1400" dirty="0" err="1"/>
              <a:t>salary</a:t>
            </a:r>
            <a:r>
              <a:rPr lang="tr-TR" sz="14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685800" y="1219200"/>
            <a:ext cx="2438400" cy="369332"/>
          </a:xfrm>
          <a:prstGeom prst="rect">
            <a:avLst/>
          </a:prstGeom>
          <a:noFill/>
          <a:ln w="9525">
            <a:noFill/>
            <a:miter lim="800000"/>
            <a:headEnd/>
            <a:tailEnd/>
          </a:ln>
          <a:effectLst/>
        </p:spPr>
        <p:txBody>
          <a:bodyPr>
            <a:spAutoFit/>
          </a:bodyPr>
          <a:lstStyle/>
          <a:p>
            <a:pPr>
              <a:spcBef>
                <a:spcPct val="50000"/>
              </a:spcBef>
            </a:pPr>
            <a:endParaRPr lang="tr-TR"/>
          </a:p>
        </p:txBody>
      </p:sp>
      <p:sp>
        <p:nvSpPr>
          <p:cNvPr id="95236" name="Text Box 4"/>
          <p:cNvSpPr txBox="1">
            <a:spLocks noChangeArrowheads="1"/>
          </p:cNvSpPr>
          <p:nvPr/>
        </p:nvSpPr>
        <p:spPr bwMode="auto">
          <a:xfrm>
            <a:off x="0" y="1"/>
            <a:ext cx="9144000" cy="7048083"/>
          </a:xfrm>
          <a:prstGeom prst="rect">
            <a:avLst/>
          </a:prstGeom>
          <a:noFill/>
          <a:ln w="9525">
            <a:noFill/>
            <a:miter lim="800000"/>
            <a:headEnd/>
            <a:tailEnd/>
          </a:ln>
          <a:effectLst/>
        </p:spPr>
        <p:txBody>
          <a:bodyPr>
            <a:spAutoFit/>
          </a:bodyPr>
          <a:lstStyle/>
          <a:p>
            <a:r>
              <a:rPr lang="tr-TR" dirty="0" err="1"/>
              <a:t>i</a:t>
            </a:r>
            <a:r>
              <a:rPr lang="tr-TR" dirty="0" err="1" smtClean="0"/>
              <a:t>f</a:t>
            </a:r>
            <a:r>
              <a:rPr lang="tr-TR" dirty="0" smtClean="0"/>
              <a:t>(</a:t>
            </a:r>
            <a:r>
              <a:rPr lang="tr-TR" dirty="0" err="1" smtClean="0"/>
              <a:t>tmp</a:t>
            </a:r>
            <a:r>
              <a:rPr lang="tr-TR" dirty="0" smtClean="0"/>
              <a:t>_</a:t>
            </a:r>
            <a:r>
              <a:rPr lang="tr-TR" dirty="0" err="1" smtClean="0"/>
              <a:t>surname</a:t>
            </a:r>
            <a:r>
              <a:rPr lang="tr-TR" dirty="0"/>
              <a:t>==</a:t>
            </a:r>
            <a:r>
              <a:rPr lang="tr-TR" dirty="0" err="1"/>
              <a:t>person</a:t>
            </a:r>
            <a:r>
              <a:rPr lang="tr-TR" dirty="0"/>
              <a:t>_</a:t>
            </a:r>
            <a:r>
              <a:rPr lang="tr-TR" dirty="0" err="1"/>
              <a:t>surname</a:t>
            </a:r>
            <a:r>
              <a:rPr lang="tr-TR" dirty="0"/>
              <a:t>)</a:t>
            </a:r>
          </a:p>
          <a:p>
            <a:r>
              <a:rPr lang="tr-TR" dirty="0"/>
              <a:t>{</a:t>
            </a:r>
          </a:p>
          <a:p>
            <a:r>
              <a:rPr lang="tr-TR" dirty="0"/>
              <a:t>	</a:t>
            </a:r>
            <a:r>
              <a:rPr lang="tr-TR" dirty="0" err="1"/>
              <a:t>printf</a:t>
            </a:r>
            <a:r>
              <a:rPr lang="tr-TR" dirty="0"/>
              <a:t>( “\n </a:t>
            </a:r>
            <a:r>
              <a:rPr lang="tr-TR" dirty="0" smtClean="0"/>
              <a:t>Kişi adı </a:t>
            </a:r>
            <a:r>
              <a:rPr lang="tr-TR" dirty="0"/>
              <a:t>:”,</a:t>
            </a:r>
            <a:r>
              <a:rPr lang="tr-TR" dirty="0" err="1"/>
              <a:t>person</a:t>
            </a:r>
            <a:r>
              <a:rPr lang="tr-TR" dirty="0"/>
              <a:t>_name);</a:t>
            </a:r>
          </a:p>
          <a:p>
            <a:r>
              <a:rPr lang="tr-TR" dirty="0"/>
              <a:t>	</a:t>
            </a:r>
            <a:r>
              <a:rPr lang="tr-TR" dirty="0" err="1"/>
              <a:t>printf</a:t>
            </a:r>
            <a:r>
              <a:rPr lang="tr-TR" dirty="0"/>
              <a:t>( “\n </a:t>
            </a:r>
            <a:r>
              <a:rPr lang="tr-TR" dirty="0" smtClean="0"/>
              <a:t>Kişi soyadı </a:t>
            </a:r>
            <a:r>
              <a:rPr lang="tr-TR" dirty="0"/>
              <a:t>:”,</a:t>
            </a:r>
            <a:r>
              <a:rPr lang="tr-TR" dirty="0" err="1"/>
              <a:t>person</a:t>
            </a:r>
            <a:r>
              <a:rPr lang="tr-TR" dirty="0"/>
              <a:t>_</a:t>
            </a:r>
            <a:r>
              <a:rPr lang="tr-TR" dirty="0" err="1"/>
              <a:t>surname</a:t>
            </a:r>
            <a:r>
              <a:rPr lang="tr-TR" dirty="0"/>
              <a:t>);</a:t>
            </a:r>
          </a:p>
          <a:p>
            <a:r>
              <a:rPr lang="tr-TR" dirty="0"/>
              <a:t>	</a:t>
            </a:r>
            <a:r>
              <a:rPr lang="tr-TR" dirty="0" err="1"/>
              <a:t>printf</a:t>
            </a:r>
            <a:r>
              <a:rPr lang="tr-TR" dirty="0"/>
              <a:t>( “\n </a:t>
            </a:r>
            <a:r>
              <a:rPr lang="tr-TR" dirty="0" smtClean="0"/>
              <a:t>Kişi yaşı </a:t>
            </a:r>
            <a:r>
              <a:rPr lang="tr-TR" dirty="0"/>
              <a:t>:”,</a:t>
            </a:r>
            <a:r>
              <a:rPr lang="tr-TR" dirty="0" err="1"/>
              <a:t>person</a:t>
            </a:r>
            <a:r>
              <a:rPr lang="tr-TR" dirty="0"/>
              <a:t>_</a:t>
            </a:r>
            <a:r>
              <a:rPr lang="tr-TR" dirty="0" err="1"/>
              <a:t>age</a:t>
            </a:r>
            <a:r>
              <a:rPr lang="tr-TR" dirty="0"/>
              <a:t>);</a:t>
            </a:r>
          </a:p>
          <a:p>
            <a:r>
              <a:rPr lang="tr-TR" dirty="0"/>
              <a:t>	</a:t>
            </a:r>
            <a:r>
              <a:rPr lang="tr-TR" dirty="0" err="1"/>
              <a:t>printf</a:t>
            </a:r>
            <a:r>
              <a:rPr lang="tr-TR" dirty="0"/>
              <a:t>( “\n </a:t>
            </a:r>
            <a:r>
              <a:rPr lang="tr-TR" dirty="0" smtClean="0"/>
              <a:t>Kişi maaşı </a:t>
            </a:r>
            <a:r>
              <a:rPr lang="tr-TR" dirty="0"/>
              <a:t>:”,</a:t>
            </a:r>
            <a:r>
              <a:rPr lang="tr-TR" dirty="0" err="1"/>
              <a:t>person</a:t>
            </a:r>
            <a:r>
              <a:rPr lang="tr-TR" dirty="0"/>
              <a:t>_</a:t>
            </a:r>
            <a:r>
              <a:rPr lang="tr-TR" dirty="0" err="1"/>
              <a:t>salary</a:t>
            </a:r>
            <a:r>
              <a:rPr lang="tr-TR" dirty="0"/>
              <a:t>);</a:t>
            </a:r>
          </a:p>
          <a:p>
            <a:r>
              <a:rPr lang="tr-TR" dirty="0"/>
              <a:t>	</a:t>
            </a:r>
            <a:r>
              <a:rPr lang="tr-TR" dirty="0" err="1"/>
              <a:t>pintf</a:t>
            </a:r>
            <a:r>
              <a:rPr lang="tr-TR" dirty="0"/>
              <a:t>(“ \n -------------------------------------------------------”);</a:t>
            </a:r>
          </a:p>
          <a:p>
            <a:r>
              <a:rPr lang="tr-TR" dirty="0"/>
              <a:t>	</a:t>
            </a:r>
            <a:r>
              <a:rPr lang="tr-TR" dirty="0" err="1"/>
              <a:t>printf</a:t>
            </a:r>
            <a:r>
              <a:rPr lang="tr-TR" dirty="0"/>
              <a:t>(“ \n ------      </a:t>
            </a:r>
            <a:r>
              <a:rPr lang="tr-TR" dirty="0" smtClean="0"/>
              <a:t>Kaydı düzeltme </a:t>
            </a:r>
            <a:r>
              <a:rPr lang="tr-TR" dirty="0"/>
              <a:t>------------------------”);</a:t>
            </a:r>
          </a:p>
          <a:p>
            <a:endParaRPr lang="tr-TR" dirty="0"/>
          </a:p>
          <a:p>
            <a:r>
              <a:rPr lang="tr-TR" dirty="0"/>
              <a:t>	</a:t>
            </a:r>
            <a:r>
              <a:rPr lang="tr-TR" dirty="0" err="1"/>
              <a:t>printf</a:t>
            </a:r>
            <a:r>
              <a:rPr lang="tr-TR" dirty="0"/>
              <a:t>( “\n </a:t>
            </a:r>
            <a:r>
              <a:rPr lang="tr-TR" dirty="0" smtClean="0"/>
              <a:t>Kişi adı </a:t>
            </a:r>
            <a:r>
              <a:rPr lang="tr-TR" dirty="0"/>
              <a:t>:”);</a:t>
            </a:r>
            <a:r>
              <a:rPr lang="tr-TR" dirty="0" err="1"/>
              <a:t>scanf</a:t>
            </a:r>
            <a:r>
              <a:rPr lang="tr-TR" dirty="0"/>
              <a:t>(“%s “,</a:t>
            </a:r>
            <a:r>
              <a:rPr lang="tr-TR" dirty="0" err="1"/>
              <a:t>person</a:t>
            </a:r>
            <a:r>
              <a:rPr lang="tr-TR" dirty="0"/>
              <a:t>_name);</a:t>
            </a:r>
          </a:p>
          <a:p>
            <a:r>
              <a:rPr lang="tr-TR" dirty="0"/>
              <a:t>	</a:t>
            </a:r>
            <a:r>
              <a:rPr lang="tr-TR" dirty="0" err="1"/>
              <a:t>printf</a:t>
            </a:r>
            <a:r>
              <a:rPr lang="tr-TR" dirty="0"/>
              <a:t>( “\n </a:t>
            </a:r>
            <a:r>
              <a:rPr lang="tr-TR" dirty="0" smtClean="0"/>
              <a:t>Kişi soyadı  </a:t>
            </a:r>
            <a:r>
              <a:rPr lang="tr-TR" dirty="0"/>
              <a:t>:”);</a:t>
            </a:r>
            <a:r>
              <a:rPr lang="tr-TR" dirty="0" err="1"/>
              <a:t>scanf</a:t>
            </a:r>
            <a:r>
              <a:rPr lang="tr-TR" dirty="0"/>
              <a:t>(“%s “,</a:t>
            </a:r>
            <a:r>
              <a:rPr lang="tr-TR" dirty="0" err="1"/>
              <a:t>person</a:t>
            </a:r>
            <a:r>
              <a:rPr lang="tr-TR" dirty="0"/>
              <a:t>_</a:t>
            </a:r>
            <a:r>
              <a:rPr lang="tr-TR" dirty="0" err="1"/>
              <a:t>surname</a:t>
            </a:r>
            <a:r>
              <a:rPr lang="tr-TR" dirty="0"/>
              <a:t>);</a:t>
            </a:r>
          </a:p>
          <a:p>
            <a:r>
              <a:rPr lang="tr-TR" dirty="0"/>
              <a:t>	</a:t>
            </a:r>
            <a:r>
              <a:rPr lang="tr-TR" dirty="0" err="1"/>
              <a:t>printf</a:t>
            </a:r>
            <a:r>
              <a:rPr lang="tr-TR" dirty="0"/>
              <a:t>( “\n </a:t>
            </a:r>
            <a:r>
              <a:rPr lang="tr-TR" dirty="0" smtClean="0"/>
              <a:t>Kişi yaşı </a:t>
            </a:r>
            <a:r>
              <a:rPr lang="tr-TR" dirty="0"/>
              <a:t>:”);</a:t>
            </a:r>
            <a:r>
              <a:rPr lang="tr-TR" dirty="0" err="1"/>
              <a:t>scanf</a:t>
            </a:r>
            <a:r>
              <a:rPr lang="tr-TR" dirty="0"/>
              <a:t>(“%d “,&amp;</a:t>
            </a:r>
            <a:r>
              <a:rPr lang="tr-TR" dirty="0" err="1"/>
              <a:t>person</a:t>
            </a:r>
            <a:r>
              <a:rPr lang="tr-TR" dirty="0"/>
              <a:t>_</a:t>
            </a:r>
            <a:r>
              <a:rPr lang="tr-TR" dirty="0" err="1"/>
              <a:t>age</a:t>
            </a:r>
            <a:r>
              <a:rPr lang="tr-TR" dirty="0"/>
              <a:t>);</a:t>
            </a:r>
          </a:p>
          <a:p>
            <a:r>
              <a:rPr lang="tr-TR" dirty="0"/>
              <a:t>	</a:t>
            </a:r>
            <a:r>
              <a:rPr lang="tr-TR" dirty="0" err="1"/>
              <a:t>printf</a:t>
            </a:r>
            <a:r>
              <a:rPr lang="tr-TR" dirty="0"/>
              <a:t>( “\n </a:t>
            </a:r>
            <a:r>
              <a:rPr lang="tr-TR" dirty="0" smtClean="0"/>
              <a:t>Kişi maaşı </a:t>
            </a:r>
            <a:r>
              <a:rPr lang="tr-TR" dirty="0"/>
              <a:t>:”);</a:t>
            </a:r>
            <a:r>
              <a:rPr lang="tr-TR" dirty="0" err="1"/>
              <a:t>scanf</a:t>
            </a:r>
            <a:r>
              <a:rPr lang="tr-TR" dirty="0"/>
              <a:t>(“%d “,&amp;</a:t>
            </a:r>
            <a:r>
              <a:rPr lang="tr-TR" dirty="0" err="1"/>
              <a:t>person</a:t>
            </a:r>
            <a:r>
              <a:rPr lang="tr-TR" dirty="0"/>
              <a:t>_</a:t>
            </a:r>
            <a:r>
              <a:rPr lang="tr-TR" dirty="0" err="1"/>
              <a:t>salary</a:t>
            </a:r>
            <a:r>
              <a:rPr lang="tr-TR" dirty="0"/>
              <a:t>);</a:t>
            </a:r>
          </a:p>
          <a:p>
            <a:r>
              <a:rPr lang="tr-TR" dirty="0"/>
              <a:t>	</a:t>
            </a:r>
            <a:r>
              <a:rPr lang="tr-TR" dirty="0" err="1"/>
              <a:t>printf</a:t>
            </a:r>
            <a:r>
              <a:rPr lang="tr-TR" dirty="0"/>
              <a:t>( </a:t>
            </a:r>
            <a:r>
              <a:rPr lang="tr-TR" dirty="0" smtClean="0"/>
              <a:t>“</a:t>
            </a:r>
            <a:r>
              <a:rPr lang="tr-TR" sz="1400" dirty="0" smtClean="0"/>
              <a:t>Yapılan değişiklikleri kaydetmek </a:t>
            </a:r>
            <a:r>
              <a:rPr lang="tr-TR" sz="1400" dirty="0" err="1" smtClean="0"/>
              <a:t>istiyormusunuz</a:t>
            </a:r>
            <a:r>
              <a:rPr lang="tr-TR" sz="1400" dirty="0" smtClean="0"/>
              <a:t> </a:t>
            </a:r>
            <a:r>
              <a:rPr lang="tr-TR" sz="1400" dirty="0"/>
              <a:t>(y) </a:t>
            </a:r>
            <a:r>
              <a:rPr lang="tr-TR" sz="1400" dirty="0" err="1"/>
              <a:t>yes</a:t>
            </a:r>
            <a:r>
              <a:rPr lang="tr-TR" sz="1400" dirty="0"/>
              <a:t> (n) no</a:t>
            </a:r>
            <a:r>
              <a:rPr lang="tr-TR" dirty="0"/>
              <a:t>”);</a:t>
            </a:r>
            <a:r>
              <a:rPr lang="tr-TR" dirty="0" err="1"/>
              <a:t>scanf</a:t>
            </a:r>
            <a:r>
              <a:rPr lang="tr-TR" dirty="0"/>
              <a:t>(“%s”,&amp;</a:t>
            </a:r>
            <a:r>
              <a:rPr lang="tr-TR" dirty="0" err="1"/>
              <a:t>pass</a:t>
            </a:r>
            <a:r>
              <a:rPr lang="tr-TR" dirty="0"/>
              <a:t>);</a:t>
            </a:r>
          </a:p>
          <a:p>
            <a:r>
              <a:rPr lang="tr-TR" dirty="0"/>
              <a:t>	</a:t>
            </a:r>
            <a:r>
              <a:rPr lang="tr-TR" dirty="0" err="1"/>
              <a:t>if</a:t>
            </a:r>
            <a:r>
              <a:rPr lang="tr-TR" dirty="0"/>
              <a:t>( </a:t>
            </a:r>
            <a:r>
              <a:rPr lang="tr-TR" dirty="0" err="1"/>
              <a:t>pass</a:t>
            </a:r>
            <a:r>
              <a:rPr lang="tr-TR" dirty="0"/>
              <a:t>!=‘y’ || </a:t>
            </a:r>
            <a:r>
              <a:rPr lang="tr-TR" dirty="0" err="1"/>
              <a:t>pass</a:t>
            </a:r>
            <a:r>
              <a:rPr lang="tr-TR" dirty="0"/>
              <a:t>!=‘Y’)</a:t>
            </a:r>
          </a:p>
          <a:p>
            <a:r>
              <a:rPr lang="tr-TR" dirty="0"/>
              <a:t>	</a:t>
            </a:r>
            <a:r>
              <a:rPr lang="tr-TR" sz="1400" dirty="0" err="1" smtClean="0"/>
              <a:t>fprintf</a:t>
            </a:r>
            <a:r>
              <a:rPr lang="tr-TR" sz="1400" dirty="0" smtClean="0"/>
              <a:t>(</a:t>
            </a:r>
            <a:r>
              <a:rPr lang="tr-TR" sz="1400" dirty="0" err="1" smtClean="0"/>
              <a:t>filetemp</a:t>
            </a:r>
            <a:r>
              <a:rPr lang="tr-TR" sz="1400" dirty="0" smtClean="0"/>
              <a:t>, </a:t>
            </a:r>
            <a:r>
              <a:rPr lang="tr-TR" sz="1400" dirty="0"/>
              <a:t>“%s %s %d %f  \n“, </a:t>
            </a:r>
            <a:r>
              <a:rPr lang="tr-TR" sz="1400" dirty="0" err="1"/>
              <a:t>person</a:t>
            </a:r>
            <a:r>
              <a:rPr lang="tr-TR" sz="1400" dirty="0"/>
              <a:t>_name,</a:t>
            </a:r>
            <a:r>
              <a:rPr lang="tr-TR" sz="1400" dirty="0" err="1"/>
              <a:t>person</a:t>
            </a:r>
            <a:r>
              <a:rPr lang="tr-TR" sz="1400" dirty="0"/>
              <a:t>_</a:t>
            </a:r>
            <a:r>
              <a:rPr lang="tr-TR" sz="1400" dirty="0" err="1"/>
              <a:t>surname</a:t>
            </a:r>
            <a:r>
              <a:rPr lang="tr-TR" sz="1400" dirty="0"/>
              <a:t>, </a:t>
            </a:r>
            <a:r>
              <a:rPr lang="tr-TR" sz="1400" dirty="0" err="1"/>
              <a:t>person</a:t>
            </a:r>
            <a:r>
              <a:rPr lang="tr-TR" sz="1400" dirty="0"/>
              <a:t>_</a:t>
            </a:r>
            <a:r>
              <a:rPr lang="tr-TR" sz="1400" dirty="0" err="1"/>
              <a:t>age</a:t>
            </a:r>
            <a:r>
              <a:rPr lang="tr-TR" sz="1400" dirty="0"/>
              <a:t>, </a:t>
            </a:r>
            <a:r>
              <a:rPr lang="tr-TR" sz="1400" dirty="0" err="1"/>
              <a:t>person</a:t>
            </a:r>
            <a:r>
              <a:rPr lang="tr-TR" sz="1400" dirty="0"/>
              <a:t>_</a:t>
            </a:r>
            <a:r>
              <a:rPr lang="tr-TR" sz="1400" dirty="0" err="1"/>
              <a:t>salary</a:t>
            </a:r>
            <a:r>
              <a:rPr lang="tr-TR" sz="1400" dirty="0"/>
              <a:t>);</a:t>
            </a:r>
          </a:p>
          <a:p>
            <a:r>
              <a:rPr lang="tr-TR" sz="1400" dirty="0" smtClean="0"/>
              <a:t>}</a:t>
            </a:r>
          </a:p>
          <a:p>
            <a:r>
              <a:rPr lang="tr-TR" sz="1400" dirty="0" smtClean="0"/>
              <a:t>else</a:t>
            </a:r>
          </a:p>
          <a:p>
            <a:r>
              <a:rPr lang="tr-TR" sz="1400" dirty="0" smtClean="0"/>
              <a:t>	</a:t>
            </a:r>
            <a:r>
              <a:rPr lang="tr-TR" sz="1400" dirty="0" err="1" smtClean="0"/>
              <a:t>fprintf</a:t>
            </a:r>
            <a:r>
              <a:rPr lang="tr-TR" sz="1400" dirty="0" smtClean="0"/>
              <a:t>(</a:t>
            </a:r>
            <a:r>
              <a:rPr lang="tr-TR" sz="1400" dirty="0" err="1" smtClean="0"/>
              <a:t>filetemp</a:t>
            </a:r>
            <a:r>
              <a:rPr lang="tr-TR" sz="1400" dirty="0" smtClean="0"/>
              <a:t>, “%s %s %d %f  \n“, </a:t>
            </a:r>
            <a:r>
              <a:rPr lang="tr-TR" sz="1400" dirty="0" err="1" smtClean="0"/>
              <a:t>person</a:t>
            </a:r>
            <a:r>
              <a:rPr lang="tr-TR" sz="1400" dirty="0" smtClean="0"/>
              <a:t>_name,</a:t>
            </a:r>
            <a:r>
              <a:rPr lang="tr-TR" sz="1400" dirty="0" err="1" smtClean="0"/>
              <a:t>person</a:t>
            </a:r>
            <a:r>
              <a:rPr lang="tr-TR" sz="1400" dirty="0" smtClean="0"/>
              <a:t>_</a:t>
            </a:r>
            <a:r>
              <a:rPr lang="tr-TR" sz="1400" dirty="0" err="1" smtClean="0"/>
              <a:t>surname</a:t>
            </a:r>
            <a:r>
              <a:rPr lang="tr-TR" sz="1400" dirty="0" smtClean="0"/>
              <a:t>, </a:t>
            </a:r>
            <a:r>
              <a:rPr lang="tr-TR" sz="1400" dirty="0" err="1" smtClean="0"/>
              <a:t>person</a:t>
            </a:r>
            <a:r>
              <a:rPr lang="tr-TR" sz="1400" dirty="0" smtClean="0"/>
              <a:t>_</a:t>
            </a:r>
            <a:r>
              <a:rPr lang="tr-TR" sz="1400" dirty="0" err="1" smtClean="0"/>
              <a:t>age</a:t>
            </a:r>
            <a:r>
              <a:rPr lang="tr-TR" sz="1400" dirty="0" smtClean="0"/>
              <a:t>, </a:t>
            </a:r>
            <a:r>
              <a:rPr lang="tr-TR" sz="1400" dirty="0" err="1" smtClean="0"/>
              <a:t>person</a:t>
            </a:r>
            <a:r>
              <a:rPr lang="tr-TR" sz="1400" dirty="0" smtClean="0"/>
              <a:t>_</a:t>
            </a:r>
            <a:r>
              <a:rPr lang="tr-TR" sz="1400" dirty="0" err="1" smtClean="0"/>
              <a:t>salary</a:t>
            </a:r>
            <a:r>
              <a:rPr lang="tr-TR" sz="1400" dirty="0" smtClean="0"/>
              <a:t>);</a:t>
            </a:r>
          </a:p>
          <a:p>
            <a:r>
              <a:rPr lang="tr-TR" sz="1400" dirty="0" smtClean="0"/>
              <a:t>}</a:t>
            </a:r>
            <a:r>
              <a:rPr lang="tr-TR" sz="1400" dirty="0" err="1"/>
              <a:t>while</a:t>
            </a:r>
            <a:r>
              <a:rPr lang="tr-TR" sz="1400" dirty="0"/>
              <a:t>(!</a:t>
            </a:r>
            <a:r>
              <a:rPr lang="tr-TR" sz="1400" dirty="0" err="1"/>
              <a:t>feof</a:t>
            </a:r>
            <a:r>
              <a:rPr lang="tr-TR" sz="1400" dirty="0"/>
              <a:t>(</a:t>
            </a:r>
            <a:r>
              <a:rPr lang="tr-TR" sz="1400" dirty="0" err="1"/>
              <a:t>filemain</a:t>
            </a:r>
            <a:r>
              <a:rPr lang="tr-TR" sz="1400" dirty="0"/>
              <a:t>));</a:t>
            </a:r>
          </a:p>
          <a:p>
            <a:r>
              <a:rPr lang="tr-TR" dirty="0" err="1"/>
              <a:t>fclose</a:t>
            </a:r>
            <a:r>
              <a:rPr lang="tr-TR" dirty="0"/>
              <a:t>(</a:t>
            </a:r>
            <a:r>
              <a:rPr lang="tr-TR" dirty="0" err="1"/>
              <a:t>filemain</a:t>
            </a:r>
            <a:r>
              <a:rPr lang="tr-TR" dirty="0"/>
              <a:t>);</a:t>
            </a:r>
          </a:p>
          <a:p>
            <a:r>
              <a:rPr lang="tr-TR" dirty="0" err="1"/>
              <a:t>fclose</a:t>
            </a:r>
            <a:r>
              <a:rPr lang="tr-TR" dirty="0"/>
              <a:t>(</a:t>
            </a:r>
            <a:r>
              <a:rPr lang="tr-TR" dirty="0" err="1"/>
              <a:t>filetmp</a:t>
            </a:r>
            <a:r>
              <a:rPr lang="tr-TR" dirty="0"/>
              <a:t>);</a:t>
            </a:r>
          </a:p>
          <a:p>
            <a:r>
              <a:rPr lang="tr-TR" dirty="0" err="1"/>
              <a:t>Remove</a:t>
            </a:r>
            <a:r>
              <a:rPr lang="tr-TR" dirty="0"/>
              <a:t>(“</a:t>
            </a:r>
            <a:r>
              <a:rPr lang="tr-TR" dirty="0" err="1"/>
              <a:t>personal</a:t>
            </a:r>
            <a:r>
              <a:rPr lang="tr-TR" dirty="0"/>
              <a:t>.</a:t>
            </a:r>
            <a:r>
              <a:rPr lang="tr-TR" dirty="0" err="1"/>
              <a:t>dat</a:t>
            </a:r>
            <a:r>
              <a:rPr lang="tr-TR" dirty="0"/>
              <a:t>”);</a:t>
            </a:r>
          </a:p>
          <a:p>
            <a:r>
              <a:rPr lang="tr-TR" dirty="0" err="1"/>
              <a:t>Rename</a:t>
            </a:r>
            <a:r>
              <a:rPr lang="tr-TR" dirty="0"/>
              <a:t>(“</a:t>
            </a:r>
            <a:r>
              <a:rPr lang="tr-TR" dirty="0" err="1"/>
              <a:t>pesonal</a:t>
            </a:r>
            <a:r>
              <a:rPr lang="tr-TR" dirty="0"/>
              <a:t>.</a:t>
            </a:r>
            <a:r>
              <a:rPr lang="tr-TR" dirty="0" err="1"/>
              <a:t>tmp</a:t>
            </a:r>
            <a:r>
              <a:rPr lang="tr-TR" dirty="0"/>
              <a:t>”, “</a:t>
            </a:r>
            <a:r>
              <a:rPr lang="tr-TR" dirty="0" err="1"/>
              <a:t>personal</a:t>
            </a:r>
            <a:r>
              <a:rPr lang="tr-TR" dirty="0"/>
              <a:t>.</a:t>
            </a:r>
            <a:r>
              <a:rPr lang="tr-TR" dirty="0" err="1"/>
              <a:t>dat</a:t>
            </a:r>
            <a:r>
              <a:rPr lang="tr-TR" dirty="0"/>
              <a:t>”);</a:t>
            </a:r>
          </a:p>
          <a:p>
            <a:r>
              <a:rPr lang="tr-TR" dirty="0" err="1"/>
              <a:t>return</a:t>
            </a:r>
            <a:r>
              <a:rPr lang="tr-TR" dirty="0"/>
              <a:t>;</a:t>
            </a:r>
          </a:p>
          <a:p>
            <a:r>
              <a:rPr lang="tr-TR" dirty="0"/>
              <a:t>}</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685800" y="1219200"/>
            <a:ext cx="2438400" cy="369332"/>
          </a:xfrm>
          <a:prstGeom prst="rect">
            <a:avLst/>
          </a:prstGeom>
          <a:noFill/>
          <a:ln w="9525">
            <a:noFill/>
            <a:miter lim="800000"/>
            <a:headEnd/>
            <a:tailEnd/>
          </a:ln>
          <a:effectLst/>
        </p:spPr>
        <p:txBody>
          <a:bodyPr>
            <a:spAutoFit/>
          </a:bodyPr>
          <a:lstStyle/>
          <a:p>
            <a:pPr>
              <a:spcBef>
                <a:spcPct val="50000"/>
              </a:spcBef>
            </a:pPr>
            <a:endParaRPr lang="tr-TR"/>
          </a:p>
        </p:txBody>
      </p:sp>
      <p:sp>
        <p:nvSpPr>
          <p:cNvPr id="97284" name="Text Box 4"/>
          <p:cNvSpPr txBox="1">
            <a:spLocks noChangeArrowheads="1"/>
          </p:cNvSpPr>
          <p:nvPr/>
        </p:nvSpPr>
        <p:spPr bwMode="auto">
          <a:xfrm>
            <a:off x="142844" y="357166"/>
            <a:ext cx="9144000" cy="4508927"/>
          </a:xfrm>
          <a:prstGeom prst="rect">
            <a:avLst/>
          </a:prstGeom>
          <a:noFill/>
          <a:ln w="9525">
            <a:noFill/>
            <a:miter lim="800000"/>
            <a:headEnd/>
            <a:tailEnd/>
          </a:ln>
          <a:effectLst/>
        </p:spPr>
        <p:txBody>
          <a:bodyPr>
            <a:spAutoFit/>
          </a:bodyPr>
          <a:lstStyle/>
          <a:p>
            <a:pPr>
              <a:spcBef>
                <a:spcPct val="50000"/>
              </a:spcBef>
            </a:pPr>
            <a:r>
              <a:rPr lang="tr-TR" sz="1400" dirty="0" smtClean="0"/>
              <a:t>// kayıt silme</a:t>
            </a:r>
          </a:p>
          <a:p>
            <a:pPr>
              <a:spcBef>
                <a:spcPct val="50000"/>
              </a:spcBef>
            </a:pPr>
            <a:r>
              <a:rPr lang="tr-TR" sz="1400" dirty="0" err="1" smtClean="0"/>
              <a:t>delete</a:t>
            </a:r>
            <a:r>
              <a:rPr lang="tr-TR" sz="1400" dirty="0" smtClean="0"/>
              <a:t>()</a:t>
            </a:r>
            <a:endParaRPr lang="tr-TR" sz="1400" dirty="0"/>
          </a:p>
          <a:p>
            <a:pPr>
              <a:spcBef>
                <a:spcPct val="50000"/>
              </a:spcBef>
            </a:pPr>
            <a:r>
              <a:rPr lang="tr-TR" sz="1400" dirty="0"/>
              <a:t>{</a:t>
            </a:r>
          </a:p>
          <a:p>
            <a:pPr>
              <a:spcBef>
                <a:spcPct val="50000"/>
              </a:spcBef>
            </a:pPr>
            <a:r>
              <a:rPr lang="tr-TR" sz="1400" dirty="0" err="1"/>
              <a:t>printf</a:t>
            </a:r>
            <a:r>
              <a:rPr lang="tr-TR" sz="1400" dirty="0"/>
              <a:t>( “\n </a:t>
            </a:r>
            <a:r>
              <a:rPr lang="tr-TR" sz="1400" dirty="0" smtClean="0"/>
              <a:t> Uyarı dosyadan kayıt siliyorsunuz”);</a:t>
            </a:r>
            <a:endParaRPr lang="tr-TR" sz="1400" dirty="0"/>
          </a:p>
          <a:p>
            <a:pPr>
              <a:spcBef>
                <a:spcPct val="50000"/>
              </a:spcBef>
            </a:pPr>
            <a:r>
              <a:rPr lang="tr-TR" sz="1400" dirty="0" err="1"/>
              <a:t>printf</a:t>
            </a:r>
            <a:r>
              <a:rPr lang="tr-TR" sz="1400" dirty="0"/>
              <a:t>( “\n ---------------------------------------------”);</a:t>
            </a:r>
          </a:p>
          <a:p>
            <a:pPr>
              <a:spcBef>
                <a:spcPct val="50000"/>
              </a:spcBef>
            </a:pPr>
            <a:r>
              <a:rPr lang="tr-TR" sz="1400" dirty="0" err="1"/>
              <a:t>printf</a:t>
            </a:r>
            <a:r>
              <a:rPr lang="tr-TR" sz="1400" dirty="0"/>
              <a:t>( “\n </a:t>
            </a:r>
            <a:r>
              <a:rPr lang="tr-TR" sz="1400" dirty="0" smtClean="0"/>
              <a:t>Kişi adı :”);</a:t>
            </a:r>
            <a:r>
              <a:rPr lang="tr-TR" sz="1400" dirty="0" err="1"/>
              <a:t>scanf</a:t>
            </a:r>
            <a:r>
              <a:rPr lang="tr-TR" sz="1400" dirty="0"/>
              <a:t>(“%s “,</a:t>
            </a:r>
            <a:r>
              <a:rPr lang="tr-TR" sz="1400" dirty="0" err="1"/>
              <a:t>tmp</a:t>
            </a:r>
            <a:r>
              <a:rPr lang="tr-TR" sz="1400" dirty="0"/>
              <a:t>_</a:t>
            </a:r>
            <a:r>
              <a:rPr lang="tr-TR" sz="1400" dirty="0" err="1"/>
              <a:t>surname</a:t>
            </a:r>
            <a:r>
              <a:rPr lang="tr-TR" sz="1400" dirty="0"/>
              <a:t>);</a:t>
            </a:r>
          </a:p>
          <a:p>
            <a:pPr>
              <a:spcBef>
                <a:spcPct val="50000"/>
              </a:spcBef>
            </a:pPr>
            <a:r>
              <a:rPr lang="tr-TR" sz="1400" dirty="0" err="1"/>
              <a:t>if</a:t>
            </a:r>
            <a:r>
              <a:rPr lang="tr-TR" sz="1400" dirty="0"/>
              <a:t>((</a:t>
            </a:r>
            <a:r>
              <a:rPr lang="tr-TR" sz="1400" dirty="0" err="1"/>
              <a:t>filemain</a:t>
            </a:r>
            <a:r>
              <a:rPr lang="tr-TR" sz="1400" dirty="0"/>
              <a:t>= </a:t>
            </a:r>
            <a:r>
              <a:rPr lang="tr-TR" sz="1400" dirty="0" err="1"/>
              <a:t>fopen</a:t>
            </a:r>
            <a:r>
              <a:rPr lang="tr-TR" sz="1400" dirty="0"/>
              <a:t>(“</a:t>
            </a:r>
            <a:r>
              <a:rPr lang="tr-TR" sz="1400" dirty="0" err="1"/>
              <a:t>personal</a:t>
            </a:r>
            <a:r>
              <a:rPr lang="tr-TR" sz="1400" dirty="0"/>
              <a:t>.</a:t>
            </a:r>
            <a:r>
              <a:rPr lang="tr-TR" sz="1400" dirty="0" err="1"/>
              <a:t>dat</a:t>
            </a:r>
            <a:r>
              <a:rPr lang="tr-TR" sz="1400" dirty="0"/>
              <a:t>”,”r”))==NULL)</a:t>
            </a:r>
          </a:p>
          <a:p>
            <a:pPr>
              <a:spcBef>
                <a:spcPct val="50000"/>
              </a:spcBef>
            </a:pPr>
            <a:r>
              <a:rPr lang="tr-TR" sz="1400" dirty="0"/>
              <a:t>	{</a:t>
            </a:r>
            <a:r>
              <a:rPr lang="tr-TR" sz="1400" dirty="0" err="1"/>
              <a:t>printf</a:t>
            </a:r>
            <a:r>
              <a:rPr lang="tr-TR" sz="1400" dirty="0" smtClean="0"/>
              <a:t>(“dosya açılamadı \</a:t>
            </a:r>
            <a:r>
              <a:rPr lang="tr-TR" sz="1400" dirty="0"/>
              <a:t>n”);</a:t>
            </a:r>
          </a:p>
          <a:p>
            <a:pPr>
              <a:spcBef>
                <a:spcPct val="50000"/>
              </a:spcBef>
            </a:pPr>
            <a:r>
              <a:rPr lang="tr-TR" sz="1400" dirty="0"/>
              <a:t>	</a:t>
            </a:r>
            <a:r>
              <a:rPr lang="tr-TR" sz="1400" dirty="0" err="1"/>
              <a:t>exit</a:t>
            </a:r>
            <a:r>
              <a:rPr lang="tr-TR" sz="1400" dirty="0"/>
              <a:t>(0); }</a:t>
            </a:r>
          </a:p>
          <a:p>
            <a:r>
              <a:rPr lang="tr-TR" sz="1400" dirty="0" err="1"/>
              <a:t>if</a:t>
            </a:r>
            <a:r>
              <a:rPr lang="tr-TR" sz="1400" dirty="0"/>
              <a:t>((</a:t>
            </a:r>
            <a:r>
              <a:rPr lang="tr-TR" sz="1400" dirty="0" err="1"/>
              <a:t>filetemp</a:t>
            </a:r>
            <a:r>
              <a:rPr lang="tr-TR" sz="1400" dirty="0"/>
              <a:t>= </a:t>
            </a:r>
            <a:r>
              <a:rPr lang="tr-TR" sz="1400" dirty="0" err="1"/>
              <a:t>fopen</a:t>
            </a:r>
            <a:r>
              <a:rPr lang="tr-TR" sz="1400" dirty="0"/>
              <a:t>(“</a:t>
            </a:r>
            <a:r>
              <a:rPr lang="tr-TR" sz="1400" dirty="0" err="1"/>
              <a:t>personal</a:t>
            </a:r>
            <a:r>
              <a:rPr lang="tr-TR" sz="1400" dirty="0"/>
              <a:t>.</a:t>
            </a:r>
            <a:r>
              <a:rPr lang="tr-TR" sz="1400" dirty="0" err="1"/>
              <a:t>tmp</a:t>
            </a:r>
            <a:r>
              <a:rPr lang="tr-TR" sz="1400" dirty="0"/>
              <a:t>”,”w”))==NULL)</a:t>
            </a:r>
          </a:p>
          <a:p>
            <a:r>
              <a:rPr lang="tr-TR" sz="1400" dirty="0"/>
              <a:t>	{</a:t>
            </a:r>
            <a:r>
              <a:rPr lang="tr-TR" sz="1400" dirty="0" err="1"/>
              <a:t>printf</a:t>
            </a:r>
            <a:r>
              <a:rPr lang="tr-TR" sz="1400" dirty="0" smtClean="0"/>
              <a:t>(“dosya açılamadı \</a:t>
            </a:r>
            <a:r>
              <a:rPr lang="tr-TR" sz="1400" dirty="0"/>
              <a:t>n”);</a:t>
            </a:r>
          </a:p>
          <a:p>
            <a:r>
              <a:rPr lang="tr-TR" sz="1400" dirty="0"/>
              <a:t>	</a:t>
            </a:r>
            <a:r>
              <a:rPr lang="tr-TR" sz="1400" dirty="0" err="1"/>
              <a:t>exit</a:t>
            </a:r>
            <a:r>
              <a:rPr lang="tr-TR" sz="1400" dirty="0"/>
              <a:t>(0); }</a:t>
            </a:r>
          </a:p>
          <a:p>
            <a:pPr>
              <a:spcBef>
                <a:spcPct val="50000"/>
              </a:spcBef>
            </a:pPr>
            <a:r>
              <a:rPr lang="tr-TR" sz="1400" dirty="0"/>
              <a:t>Do</a:t>
            </a:r>
          </a:p>
          <a:p>
            <a:pPr>
              <a:spcBef>
                <a:spcPct val="50000"/>
              </a:spcBef>
            </a:pPr>
            <a:r>
              <a:rPr lang="tr-TR" sz="1400" dirty="0"/>
              <a:t>{</a:t>
            </a:r>
          </a:p>
          <a:p>
            <a:pPr>
              <a:spcBef>
                <a:spcPct val="50000"/>
              </a:spcBef>
            </a:pPr>
            <a:r>
              <a:rPr lang="tr-TR" sz="1400" dirty="0" err="1"/>
              <a:t>fscanf</a:t>
            </a:r>
            <a:r>
              <a:rPr lang="tr-TR" sz="1400" dirty="0"/>
              <a:t>(</a:t>
            </a:r>
            <a:r>
              <a:rPr lang="tr-TR" sz="1400" dirty="0" err="1"/>
              <a:t>fileman</a:t>
            </a:r>
            <a:r>
              <a:rPr lang="tr-TR" sz="1400" dirty="0"/>
              <a:t>, “%s %s %d %f  \n“, </a:t>
            </a:r>
            <a:r>
              <a:rPr lang="tr-TR" sz="1400" dirty="0" err="1"/>
              <a:t>person</a:t>
            </a:r>
            <a:r>
              <a:rPr lang="tr-TR" sz="1400" dirty="0"/>
              <a:t>_name,</a:t>
            </a:r>
            <a:r>
              <a:rPr lang="tr-TR" sz="1400" dirty="0" err="1"/>
              <a:t>person</a:t>
            </a:r>
            <a:r>
              <a:rPr lang="tr-TR" sz="1400" dirty="0"/>
              <a:t>_</a:t>
            </a:r>
            <a:r>
              <a:rPr lang="tr-TR" sz="1400" dirty="0" err="1"/>
              <a:t>surname</a:t>
            </a:r>
            <a:r>
              <a:rPr lang="tr-TR" sz="1400" dirty="0"/>
              <a:t>,&amp;</a:t>
            </a:r>
            <a:r>
              <a:rPr lang="tr-TR" sz="1400" dirty="0" err="1"/>
              <a:t>person</a:t>
            </a:r>
            <a:r>
              <a:rPr lang="tr-TR" sz="1400" dirty="0"/>
              <a:t>_</a:t>
            </a:r>
            <a:r>
              <a:rPr lang="tr-TR" sz="1400" dirty="0" err="1"/>
              <a:t>age</a:t>
            </a:r>
            <a:r>
              <a:rPr lang="tr-TR" sz="1400" dirty="0"/>
              <a:t>, &amp;</a:t>
            </a:r>
            <a:r>
              <a:rPr lang="tr-TR" sz="1400" dirty="0" err="1"/>
              <a:t>person</a:t>
            </a:r>
            <a:r>
              <a:rPr lang="tr-TR" sz="1400" dirty="0"/>
              <a:t>_</a:t>
            </a:r>
            <a:r>
              <a:rPr lang="tr-TR" sz="1400" dirty="0" err="1"/>
              <a:t>salary</a:t>
            </a:r>
            <a:r>
              <a:rPr lang="tr-TR" sz="1400"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685800" y="1219200"/>
            <a:ext cx="2438400" cy="369332"/>
          </a:xfrm>
          <a:prstGeom prst="rect">
            <a:avLst/>
          </a:prstGeom>
          <a:noFill/>
          <a:ln w="9525">
            <a:noFill/>
            <a:miter lim="800000"/>
            <a:headEnd/>
            <a:tailEnd/>
          </a:ln>
          <a:effectLst/>
        </p:spPr>
        <p:txBody>
          <a:bodyPr>
            <a:spAutoFit/>
          </a:bodyPr>
          <a:lstStyle/>
          <a:p>
            <a:pPr>
              <a:spcBef>
                <a:spcPct val="50000"/>
              </a:spcBef>
            </a:pPr>
            <a:endParaRPr lang="tr-TR"/>
          </a:p>
        </p:txBody>
      </p:sp>
      <p:sp>
        <p:nvSpPr>
          <p:cNvPr id="99331" name="Text Box 3"/>
          <p:cNvSpPr txBox="1">
            <a:spLocks noChangeArrowheads="1"/>
          </p:cNvSpPr>
          <p:nvPr/>
        </p:nvSpPr>
        <p:spPr bwMode="auto">
          <a:xfrm>
            <a:off x="0" y="254000"/>
            <a:ext cx="9144000" cy="5539978"/>
          </a:xfrm>
          <a:prstGeom prst="rect">
            <a:avLst/>
          </a:prstGeom>
          <a:noFill/>
          <a:ln w="9525">
            <a:noFill/>
            <a:miter lim="800000"/>
            <a:headEnd/>
            <a:tailEnd/>
          </a:ln>
          <a:effectLst/>
        </p:spPr>
        <p:txBody>
          <a:bodyPr>
            <a:spAutoFit/>
          </a:bodyPr>
          <a:lstStyle/>
          <a:p>
            <a:r>
              <a:rPr lang="tr-TR" dirty="0" err="1"/>
              <a:t>i</a:t>
            </a:r>
            <a:r>
              <a:rPr lang="tr-TR" dirty="0" err="1" smtClean="0"/>
              <a:t>f</a:t>
            </a:r>
            <a:r>
              <a:rPr lang="tr-TR" dirty="0" smtClean="0"/>
              <a:t>(</a:t>
            </a:r>
            <a:r>
              <a:rPr lang="tr-TR" dirty="0" err="1" smtClean="0"/>
              <a:t>tmp</a:t>
            </a:r>
            <a:r>
              <a:rPr lang="tr-TR" dirty="0" smtClean="0"/>
              <a:t>_</a:t>
            </a:r>
            <a:r>
              <a:rPr lang="tr-TR" dirty="0" err="1" smtClean="0"/>
              <a:t>surname</a:t>
            </a:r>
            <a:r>
              <a:rPr lang="tr-TR" dirty="0"/>
              <a:t>==</a:t>
            </a:r>
            <a:r>
              <a:rPr lang="tr-TR" dirty="0" err="1"/>
              <a:t>person</a:t>
            </a:r>
            <a:r>
              <a:rPr lang="tr-TR" dirty="0"/>
              <a:t>_</a:t>
            </a:r>
            <a:r>
              <a:rPr lang="tr-TR" dirty="0" err="1"/>
              <a:t>surname</a:t>
            </a:r>
            <a:r>
              <a:rPr lang="tr-TR" dirty="0"/>
              <a:t>)</a:t>
            </a:r>
          </a:p>
          <a:p>
            <a:r>
              <a:rPr lang="tr-TR" dirty="0"/>
              <a:t>{</a:t>
            </a:r>
          </a:p>
          <a:p>
            <a:r>
              <a:rPr lang="tr-TR" dirty="0"/>
              <a:t>	</a:t>
            </a:r>
            <a:r>
              <a:rPr lang="tr-TR" dirty="0" err="1"/>
              <a:t>printf</a:t>
            </a:r>
            <a:r>
              <a:rPr lang="tr-TR" dirty="0"/>
              <a:t>( “\n </a:t>
            </a:r>
            <a:r>
              <a:rPr lang="tr-TR" dirty="0" err="1"/>
              <a:t>person</a:t>
            </a:r>
            <a:r>
              <a:rPr lang="tr-TR" dirty="0"/>
              <a:t>_name :”,</a:t>
            </a:r>
            <a:r>
              <a:rPr lang="tr-TR" dirty="0" err="1"/>
              <a:t>person</a:t>
            </a:r>
            <a:r>
              <a:rPr lang="tr-TR" dirty="0"/>
              <a:t>_name);</a:t>
            </a:r>
          </a:p>
          <a:p>
            <a:r>
              <a:rPr lang="tr-TR" dirty="0"/>
              <a:t>	</a:t>
            </a:r>
            <a:r>
              <a:rPr lang="tr-TR" dirty="0" err="1"/>
              <a:t>printf</a:t>
            </a:r>
            <a:r>
              <a:rPr lang="tr-TR" dirty="0"/>
              <a:t>( “\n </a:t>
            </a:r>
            <a:r>
              <a:rPr lang="tr-TR" dirty="0" err="1"/>
              <a:t>person</a:t>
            </a:r>
            <a:r>
              <a:rPr lang="tr-TR" dirty="0"/>
              <a:t>_</a:t>
            </a:r>
            <a:r>
              <a:rPr lang="tr-TR" dirty="0" err="1"/>
              <a:t>surname</a:t>
            </a:r>
            <a:r>
              <a:rPr lang="tr-TR" dirty="0"/>
              <a:t> :”,</a:t>
            </a:r>
            <a:r>
              <a:rPr lang="tr-TR" dirty="0" err="1"/>
              <a:t>person</a:t>
            </a:r>
            <a:r>
              <a:rPr lang="tr-TR" dirty="0"/>
              <a:t>_</a:t>
            </a:r>
            <a:r>
              <a:rPr lang="tr-TR" dirty="0" err="1"/>
              <a:t>surname</a:t>
            </a:r>
            <a:r>
              <a:rPr lang="tr-TR" dirty="0"/>
              <a:t>);</a:t>
            </a:r>
          </a:p>
          <a:p>
            <a:r>
              <a:rPr lang="tr-TR" dirty="0"/>
              <a:t>	</a:t>
            </a:r>
            <a:r>
              <a:rPr lang="tr-TR" dirty="0" err="1"/>
              <a:t>printf</a:t>
            </a:r>
            <a:r>
              <a:rPr lang="tr-TR" dirty="0"/>
              <a:t>( “\n </a:t>
            </a:r>
            <a:r>
              <a:rPr lang="tr-TR" dirty="0" err="1"/>
              <a:t>person</a:t>
            </a:r>
            <a:r>
              <a:rPr lang="tr-TR" dirty="0"/>
              <a:t>_</a:t>
            </a:r>
            <a:r>
              <a:rPr lang="tr-TR" dirty="0" err="1"/>
              <a:t>age</a:t>
            </a:r>
            <a:r>
              <a:rPr lang="tr-TR" dirty="0"/>
              <a:t> :”,</a:t>
            </a:r>
            <a:r>
              <a:rPr lang="tr-TR" dirty="0" err="1"/>
              <a:t>person</a:t>
            </a:r>
            <a:r>
              <a:rPr lang="tr-TR" dirty="0"/>
              <a:t>_</a:t>
            </a:r>
            <a:r>
              <a:rPr lang="tr-TR" dirty="0" err="1"/>
              <a:t>age</a:t>
            </a:r>
            <a:r>
              <a:rPr lang="tr-TR" dirty="0"/>
              <a:t>);</a:t>
            </a:r>
          </a:p>
          <a:p>
            <a:r>
              <a:rPr lang="tr-TR" dirty="0"/>
              <a:t>	</a:t>
            </a:r>
            <a:r>
              <a:rPr lang="tr-TR" dirty="0" err="1"/>
              <a:t>printf</a:t>
            </a:r>
            <a:r>
              <a:rPr lang="tr-TR" dirty="0"/>
              <a:t>( “\n </a:t>
            </a:r>
            <a:r>
              <a:rPr lang="tr-TR" dirty="0" err="1"/>
              <a:t>person</a:t>
            </a:r>
            <a:r>
              <a:rPr lang="tr-TR" dirty="0"/>
              <a:t>_</a:t>
            </a:r>
            <a:r>
              <a:rPr lang="tr-TR" dirty="0" err="1"/>
              <a:t>salary</a:t>
            </a:r>
            <a:r>
              <a:rPr lang="tr-TR" dirty="0"/>
              <a:t> :”,</a:t>
            </a:r>
            <a:r>
              <a:rPr lang="tr-TR" dirty="0" err="1"/>
              <a:t>person</a:t>
            </a:r>
            <a:r>
              <a:rPr lang="tr-TR" dirty="0"/>
              <a:t>_</a:t>
            </a:r>
            <a:r>
              <a:rPr lang="tr-TR" dirty="0" err="1"/>
              <a:t>salary</a:t>
            </a:r>
            <a:r>
              <a:rPr lang="tr-TR" dirty="0"/>
              <a:t>);</a:t>
            </a:r>
          </a:p>
          <a:p>
            <a:r>
              <a:rPr lang="tr-TR" dirty="0"/>
              <a:t>	</a:t>
            </a:r>
            <a:r>
              <a:rPr lang="tr-TR" dirty="0" err="1"/>
              <a:t>printf</a:t>
            </a:r>
            <a:r>
              <a:rPr lang="tr-TR" dirty="0"/>
              <a:t>( </a:t>
            </a:r>
            <a:r>
              <a:rPr lang="tr-TR" dirty="0" smtClean="0"/>
              <a:t>“ Bu kaydı silmek </a:t>
            </a:r>
            <a:r>
              <a:rPr lang="tr-TR" dirty="0" err="1" smtClean="0"/>
              <a:t>istiyormusunuz</a:t>
            </a:r>
            <a:r>
              <a:rPr lang="tr-TR" dirty="0" smtClean="0"/>
              <a:t> </a:t>
            </a:r>
            <a:r>
              <a:rPr lang="tr-TR" dirty="0"/>
              <a:t>(y) </a:t>
            </a:r>
            <a:r>
              <a:rPr lang="tr-TR" dirty="0" err="1"/>
              <a:t>yes</a:t>
            </a:r>
            <a:r>
              <a:rPr lang="tr-TR" dirty="0"/>
              <a:t> (n) no”);</a:t>
            </a:r>
            <a:r>
              <a:rPr lang="tr-TR" dirty="0" err="1"/>
              <a:t>scanf</a:t>
            </a:r>
            <a:r>
              <a:rPr lang="tr-TR" dirty="0"/>
              <a:t>(“%s”,&amp;</a:t>
            </a:r>
            <a:r>
              <a:rPr lang="tr-TR" dirty="0" err="1"/>
              <a:t>pass</a:t>
            </a:r>
            <a:r>
              <a:rPr lang="tr-TR" dirty="0"/>
              <a:t>);</a:t>
            </a:r>
          </a:p>
          <a:p>
            <a:r>
              <a:rPr lang="tr-TR" dirty="0"/>
              <a:t>	</a:t>
            </a:r>
            <a:r>
              <a:rPr lang="tr-TR" dirty="0" err="1"/>
              <a:t>if</a:t>
            </a:r>
            <a:r>
              <a:rPr lang="tr-TR" dirty="0"/>
              <a:t>( </a:t>
            </a:r>
            <a:r>
              <a:rPr lang="tr-TR" dirty="0" err="1"/>
              <a:t>pass</a:t>
            </a:r>
            <a:r>
              <a:rPr lang="tr-TR" dirty="0"/>
              <a:t>!=‘n’ || </a:t>
            </a:r>
            <a:r>
              <a:rPr lang="tr-TR" dirty="0" err="1"/>
              <a:t>pass</a:t>
            </a:r>
            <a:r>
              <a:rPr lang="tr-TR" dirty="0"/>
              <a:t>!=‘’)</a:t>
            </a:r>
          </a:p>
          <a:p>
            <a:r>
              <a:rPr lang="tr-TR" dirty="0"/>
              <a:t>	</a:t>
            </a:r>
            <a:r>
              <a:rPr lang="tr-TR" sz="1400" dirty="0" err="1"/>
              <a:t>fprintf</a:t>
            </a:r>
            <a:r>
              <a:rPr lang="tr-TR" sz="1400" dirty="0"/>
              <a:t>(</a:t>
            </a:r>
            <a:r>
              <a:rPr lang="tr-TR" sz="1400" dirty="0" err="1"/>
              <a:t>filetmp</a:t>
            </a:r>
            <a:r>
              <a:rPr lang="tr-TR" sz="1400" dirty="0"/>
              <a:t>, “%s %s %d %f  \n“, </a:t>
            </a:r>
            <a:r>
              <a:rPr lang="tr-TR" sz="1400" dirty="0" err="1"/>
              <a:t>person</a:t>
            </a:r>
            <a:r>
              <a:rPr lang="tr-TR" sz="1400" dirty="0"/>
              <a:t>_name,</a:t>
            </a:r>
            <a:r>
              <a:rPr lang="tr-TR" sz="1400" dirty="0" err="1"/>
              <a:t>person</a:t>
            </a:r>
            <a:r>
              <a:rPr lang="tr-TR" sz="1400" dirty="0"/>
              <a:t>_</a:t>
            </a:r>
            <a:r>
              <a:rPr lang="tr-TR" sz="1400" dirty="0" err="1"/>
              <a:t>surname</a:t>
            </a:r>
            <a:r>
              <a:rPr lang="tr-TR" sz="1400" dirty="0"/>
              <a:t>, </a:t>
            </a:r>
            <a:r>
              <a:rPr lang="tr-TR" sz="1400" dirty="0" err="1"/>
              <a:t>person</a:t>
            </a:r>
            <a:r>
              <a:rPr lang="tr-TR" sz="1400" dirty="0"/>
              <a:t>_</a:t>
            </a:r>
            <a:r>
              <a:rPr lang="tr-TR" sz="1400" dirty="0" err="1"/>
              <a:t>age</a:t>
            </a:r>
            <a:r>
              <a:rPr lang="tr-TR" sz="1400" dirty="0"/>
              <a:t>, </a:t>
            </a:r>
            <a:r>
              <a:rPr lang="tr-TR" sz="1400" dirty="0" err="1"/>
              <a:t>person</a:t>
            </a:r>
            <a:r>
              <a:rPr lang="tr-TR" sz="1400" dirty="0"/>
              <a:t>_</a:t>
            </a:r>
            <a:r>
              <a:rPr lang="tr-TR" sz="1400" dirty="0" err="1"/>
              <a:t>salary</a:t>
            </a:r>
            <a:r>
              <a:rPr lang="tr-TR" sz="1400" dirty="0"/>
              <a:t>);</a:t>
            </a:r>
          </a:p>
          <a:p>
            <a:r>
              <a:rPr lang="tr-TR" sz="1400" dirty="0"/>
              <a:t>}</a:t>
            </a:r>
          </a:p>
          <a:p>
            <a:r>
              <a:rPr lang="tr-TR" sz="1400" dirty="0"/>
              <a:t>else</a:t>
            </a:r>
          </a:p>
          <a:p>
            <a:r>
              <a:rPr lang="tr-TR" sz="1400" dirty="0" err="1"/>
              <a:t>fprintf</a:t>
            </a:r>
            <a:r>
              <a:rPr lang="tr-TR" sz="1400" dirty="0"/>
              <a:t>(</a:t>
            </a:r>
            <a:r>
              <a:rPr lang="tr-TR" sz="1400" dirty="0" err="1"/>
              <a:t>filetmp</a:t>
            </a:r>
            <a:r>
              <a:rPr lang="tr-TR" sz="1400" dirty="0"/>
              <a:t>, “%s %s %d %f  \n“, </a:t>
            </a:r>
            <a:r>
              <a:rPr lang="tr-TR" sz="1400" dirty="0" err="1"/>
              <a:t>person</a:t>
            </a:r>
            <a:r>
              <a:rPr lang="tr-TR" sz="1400" dirty="0"/>
              <a:t>_name,</a:t>
            </a:r>
            <a:r>
              <a:rPr lang="tr-TR" sz="1400" dirty="0" err="1"/>
              <a:t>person</a:t>
            </a:r>
            <a:r>
              <a:rPr lang="tr-TR" sz="1400" dirty="0"/>
              <a:t>_</a:t>
            </a:r>
            <a:r>
              <a:rPr lang="tr-TR" sz="1400" dirty="0" err="1"/>
              <a:t>surname</a:t>
            </a:r>
            <a:r>
              <a:rPr lang="tr-TR" sz="1400" dirty="0"/>
              <a:t>, </a:t>
            </a:r>
            <a:r>
              <a:rPr lang="tr-TR" sz="1400" dirty="0" err="1"/>
              <a:t>person</a:t>
            </a:r>
            <a:r>
              <a:rPr lang="tr-TR" sz="1400" dirty="0"/>
              <a:t>_</a:t>
            </a:r>
            <a:r>
              <a:rPr lang="tr-TR" sz="1400" dirty="0" err="1"/>
              <a:t>age</a:t>
            </a:r>
            <a:r>
              <a:rPr lang="tr-TR" sz="1400" dirty="0"/>
              <a:t>, 	</a:t>
            </a:r>
            <a:r>
              <a:rPr lang="tr-TR" sz="1400" dirty="0" err="1"/>
              <a:t>person</a:t>
            </a:r>
            <a:r>
              <a:rPr lang="tr-TR" sz="1400" dirty="0"/>
              <a:t>_</a:t>
            </a:r>
            <a:r>
              <a:rPr lang="tr-TR" sz="1400" dirty="0" err="1"/>
              <a:t>salary</a:t>
            </a:r>
            <a:r>
              <a:rPr lang="tr-TR" sz="1400" dirty="0"/>
              <a:t>);</a:t>
            </a:r>
          </a:p>
          <a:p>
            <a:r>
              <a:rPr lang="tr-TR" sz="1400" dirty="0"/>
              <a:t>	</a:t>
            </a:r>
          </a:p>
          <a:p>
            <a:endParaRPr lang="tr-TR" sz="1400" dirty="0"/>
          </a:p>
          <a:p>
            <a:r>
              <a:rPr lang="tr-TR" sz="1400" dirty="0"/>
              <a:t>}</a:t>
            </a:r>
            <a:r>
              <a:rPr lang="tr-TR" sz="1400" dirty="0" err="1"/>
              <a:t>while</a:t>
            </a:r>
            <a:r>
              <a:rPr lang="tr-TR" sz="1400" dirty="0"/>
              <a:t>(!</a:t>
            </a:r>
            <a:r>
              <a:rPr lang="tr-TR" sz="1400" dirty="0" err="1"/>
              <a:t>feof</a:t>
            </a:r>
            <a:r>
              <a:rPr lang="tr-TR" sz="1400" dirty="0"/>
              <a:t>(</a:t>
            </a:r>
            <a:r>
              <a:rPr lang="tr-TR" sz="1400" dirty="0" err="1"/>
              <a:t>filemain</a:t>
            </a:r>
            <a:r>
              <a:rPr lang="tr-TR" sz="1400" dirty="0"/>
              <a:t>));</a:t>
            </a:r>
          </a:p>
          <a:p>
            <a:r>
              <a:rPr lang="tr-TR" dirty="0" err="1"/>
              <a:t>fclose</a:t>
            </a:r>
            <a:r>
              <a:rPr lang="tr-TR" dirty="0"/>
              <a:t>(</a:t>
            </a:r>
            <a:r>
              <a:rPr lang="tr-TR" dirty="0" err="1"/>
              <a:t>filemain</a:t>
            </a:r>
            <a:r>
              <a:rPr lang="tr-TR" dirty="0"/>
              <a:t>);</a:t>
            </a:r>
          </a:p>
          <a:p>
            <a:r>
              <a:rPr lang="tr-TR" dirty="0" err="1"/>
              <a:t>fclose</a:t>
            </a:r>
            <a:r>
              <a:rPr lang="tr-TR" dirty="0"/>
              <a:t>(</a:t>
            </a:r>
            <a:r>
              <a:rPr lang="tr-TR" dirty="0" err="1"/>
              <a:t>filetmp</a:t>
            </a:r>
            <a:r>
              <a:rPr lang="tr-TR" dirty="0"/>
              <a:t>);</a:t>
            </a:r>
          </a:p>
          <a:p>
            <a:r>
              <a:rPr lang="tr-TR" dirty="0" err="1" smtClean="0"/>
              <a:t>remove</a:t>
            </a:r>
            <a:r>
              <a:rPr lang="tr-TR" dirty="0"/>
              <a:t>(“</a:t>
            </a:r>
            <a:r>
              <a:rPr lang="tr-TR" dirty="0" err="1"/>
              <a:t>personal</a:t>
            </a:r>
            <a:r>
              <a:rPr lang="tr-TR" dirty="0"/>
              <a:t>.</a:t>
            </a:r>
            <a:r>
              <a:rPr lang="tr-TR" dirty="0" err="1"/>
              <a:t>dat</a:t>
            </a:r>
            <a:r>
              <a:rPr lang="tr-TR" dirty="0"/>
              <a:t>”);</a:t>
            </a:r>
          </a:p>
          <a:p>
            <a:r>
              <a:rPr lang="tr-TR" dirty="0" err="1"/>
              <a:t>r</a:t>
            </a:r>
            <a:r>
              <a:rPr lang="tr-TR" dirty="0" err="1" smtClean="0"/>
              <a:t>ename</a:t>
            </a:r>
            <a:r>
              <a:rPr lang="tr-TR" dirty="0"/>
              <a:t>(“</a:t>
            </a:r>
            <a:r>
              <a:rPr lang="tr-TR" dirty="0" err="1"/>
              <a:t>pesonal</a:t>
            </a:r>
            <a:r>
              <a:rPr lang="tr-TR" dirty="0"/>
              <a:t>.</a:t>
            </a:r>
            <a:r>
              <a:rPr lang="tr-TR" dirty="0" err="1"/>
              <a:t>tmp</a:t>
            </a:r>
            <a:r>
              <a:rPr lang="tr-TR" dirty="0"/>
              <a:t>”, “</a:t>
            </a:r>
            <a:r>
              <a:rPr lang="tr-TR" dirty="0" err="1"/>
              <a:t>personal</a:t>
            </a:r>
            <a:r>
              <a:rPr lang="tr-TR" dirty="0"/>
              <a:t>.</a:t>
            </a:r>
            <a:r>
              <a:rPr lang="tr-TR" dirty="0" err="1"/>
              <a:t>dat</a:t>
            </a:r>
            <a:r>
              <a:rPr lang="tr-TR" dirty="0"/>
              <a:t>”);</a:t>
            </a:r>
          </a:p>
          <a:p>
            <a:r>
              <a:rPr lang="tr-TR" dirty="0" err="1"/>
              <a:t>return</a:t>
            </a:r>
            <a:r>
              <a:rPr lang="tr-TR" dirty="0"/>
              <a:t>;</a:t>
            </a:r>
          </a:p>
          <a:p>
            <a:r>
              <a:rPr lang="tr-TR" dirty="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685800" y="1219200"/>
            <a:ext cx="2438400" cy="369332"/>
          </a:xfrm>
          <a:prstGeom prst="rect">
            <a:avLst/>
          </a:prstGeom>
          <a:noFill/>
          <a:ln w="9525">
            <a:noFill/>
            <a:miter lim="800000"/>
            <a:headEnd/>
            <a:tailEnd/>
          </a:ln>
          <a:effectLst/>
        </p:spPr>
        <p:txBody>
          <a:bodyPr>
            <a:spAutoFit/>
          </a:bodyPr>
          <a:lstStyle/>
          <a:p>
            <a:pPr>
              <a:spcBef>
                <a:spcPct val="50000"/>
              </a:spcBef>
            </a:pPr>
            <a:endParaRPr lang="tr-TR"/>
          </a:p>
        </p:txBody>
      </p:sp>
      <p:sp>
        <p:nvSpPr>
          <p:cNvPr id="101380" name="Text Box 4"/>
          <p:cNvSpPr txBox="1">
            <a:spLocks noChangeArrowheads="1"/>
          </p:cNvSpPr>
          <p:nvPr/>
        </p:nvSpPr>
        <p:spPr bwMode="auto">
          <a:xfrm>
            <a:off x="0" y="1"/>
            <a:ext cx="9144000" cy="7525137"/>
          </a:xfrm>
          <a:prstGeom prst="rect">
            <a:avLst/>
          </a:prstGeom>
          <a:noFill/>
          <a:ln w="9525">
            <a:noFill/>
            <a:miter lim="800000"/>
            <a:headEnd/>
            <a:tailEnd/>
          </a:ln>
          <a:effectLst/>
        </p:spPr>
        <p:txBody>
          <a:bodyPr>
            <a:spAutoFit/>
          </a:bodyPr>
          <a:lstStyle/>
          <a:p>
            <a:pPr>
              <a:spcBef>
                <a:spcPct val="50000"/>
              </a:spcBef>
            </a:pPr>
            <a:r>
              <a:rPr lang="tr-TR" sz="1400" dirty="0" err="1" smtClean="0"/>
              <a:t>find</a:t>
            </a:r>
            <a:r>
              <a:rPr lang="tr-TR" sz="1400" dirty="0"/>
              <a:t>()</a:t>
            </a:r>
          </a:p>
          <a:p>
            <a:pPr>
              <a:spcBef>
                <a:spcPct val="50000"/>
              </a:spcBef>
            </a:pPr>
            <a:r>
              <a:rPr lang="tr-TR" sz="1400" dirty="0"/>
              <a:t>{</a:t>
            </a:r>
          </a:p>
          <a:p>
            <a:pPr>
              <a:spcBef>
                <a:spcPct val="50000"/>
              </a:spcBef>
            </a:pPr>
            <a:r>
              <a:rPr lang="tr-TR" sz="1400" dirty="0" err="1"/>
              <a:t>printf</a:t>
            </a:r>
            <a:r>
              <a:rPr lang="tr-TR" sz="1400" dirty="0"/>
              <a:t>( “\n </a:t>
            </a:r>
            <a:r>
              <a:rPr lang="tr-TR" sz="1400" dirty="0" smtClean="0"/>
              <a:t>Dosyadan kayıt bulma ”);</a:t>
            </a:r>
            <a:endParaRPr lang="tr-TR" sz="1400" dirty="0"/>
          </a:p>
          <a:p>
            <a:pPr>
              <a:spcBef>
                <a:spcPct val="50000"/>
              </a:spcBef>
            </a:pPr>
            <a:r>
              <a:rPr lang="tr-TR" sz="1400" dirty="0" err="1"/>
              <a:t>printf</a:t>
            </a:r>
            <a:r>
              <a:rPr lang="tr-TR" sz="1400" dirty="0"/>
              <a:t>( “\n ---------------------------------------------”);</a:t>
            </a:r>
          </a:p>
          <a:p>
            <a:pPr>
              <a:spcBef>
                <a:spcPct val="50000"/>
              </a:spcBef>
            </a:pPr>
            <a:r>
              <a:rPr lang="tr-TR" sz="1400" dirty="0" err="1"/>
              <a:t>printf</a:t>
            </a:r>
            <a:r>
              <a:rPr lang="tr-TR" sz="1400" dirty="0"/>
              <a:t>( “\n </a:t>
            </a:r>
            <a:r>
              <a:rPr lang="tr-TR" sz="1400" dirty="0" err="1"/>
              <a:t>person</a:t>
            </a:r>
            <a:r>
              <a:rPr lang="tr-TR" sz="1400" dirty="0"/>
              <a:t>_</a:t>
            </a:r>
            <a:r>
              <a:rPr lang="tr-TR" sz="1400" dirty="0" err="1"/>
              <a:t>surname</a:t>
            </a:r>
            <a:r>
              <a:rPr lang="tr-TR" sz="1400" dirty="0"/>
              <a:t> :”);</a:t>
            </a:r>
            <a:r>
              <a:rPr lang="tr-TR" sz="1400" dirty="0" err="1"/>
              <a:t>scanf</a:t>
            </a:r>
            <a:r>
              <a:rPr lang="tr-TR" sz="1400" dirty="0"/>
              <a:t>(“%s “,</a:t>
            </a:r>
            <a:r>
              <a:rPr lang="tr-TR" sz="1400" dirty="0" err="1"/>
              <a:t>tmp</a:t>
            </a:r>
            <a:r>
              <a:rPr lang="tr-TR" sz="1400" dirty="0"/>
              <a:t>_</a:t>
            </a:r>
            <a:r>
              <a:rPr lang="tr-TR" sz="1400" dirty="0" err="1"/>
              <a:t>surname</a:t>
            </a:r>
            <a:r>
              <a:rPr lang="tr-TR" sz="1400" dirty="0"/>
              <a:t>);</a:t>
            </a:r>
          </a:p>
          <a:p>
            <a:pPr>
              <a:spcBef>
                <a:spcPct val="50000"/>
              </a:spcBef>
            </a:pPr>
            <a:r>
              <a:rPr lang="tr-TR" sz="1400" dirty="0" err="1"/>
              <a:t>if</a:t>
            </a:r>
            <a:r>
              <a:rPr lang="tr-TR" sz="1400" dirty="0"/>
              <a:t>((</a:t>
            </a:r>
            <a:r>
              <a:rPr lang="tr-TR" sz="1400" dirty="0" err="1"/>
              <a:t>filemain</a:t>
            </a:r>
            <a:r>
              <a:rPr lang="tr-TR" sz="1400" dirty="0"/>
              <a:t>= </a:t>
            </a:r>
            <a:r>
              <a:rPr lang="tr-TR" sz="1400" dirty="0" err="1"/>
              <a:t>fopen</a:t>
            </a:r>
            <a:r>
              <a:rPr lang="tr-TR" sz="1400" dirty="0"/>
              <a:t>(“</a:t>
            </a:r>
            <a:r>
              <a:rPr lang="tr-TR" sz="1400" dirty="0" err="1"/>
              <a:t>personal</a:t>
            </a:r>
            <a:r>
              <a:rPr lang="tr-TR" sz="1400" dirty="0"/>
              <a:t>.</a:t>
            </a:r>
            <a:r>
              <a:rPr lang="tr-TR" sz="1400" dirty="0" err="1"/>
              <a:t>dat</a:t>
            </a:r>
            <a:r>
              <a:rPr lang="tr-TR" sz="1400" dirty="0"/>
              <a:t>”,”r”))==NULL)</a:t>
            </a:r>
          </a:p>
          <a:p>
            <a:pPr>
              <a:spcBef>
                <a:spcPct val="50000"/>
              </a:spcBef>
            </a:pPr>
            <a:r>
              <a:rPr lang="tr-TR" sz="1400" dirty="0"/>
              <a:t>	{</a:t>
            </a:r>
            <a:r>
              <a:rPr lang="tr-TR" sz="1400" dirty="0" err="1"/>
              <a:t>printf</a:t>
            </a:r>
            <a:r>
              <a:rPr lang="tr-TR" sz="1400" dirty="0" smtClean="0"/>
              <a:t>(“dosya açılamadı  </a:t>
            </a:r>
            <a:r>
              <a:rPr lang="tr-TR" sz="1400" dirty="0"/>
              <a:t>\n”);</a:t>
            </a:r>
          </a:p>
          <a:p>
            <a:pPr>
              <a:spcBef>
                <a:spcPct val="50000"/>
              </a:spcBef>
            </a:pPr>
            <a:r>
              <a:rPr lang="tr-TR" sz="1400" dirty="0"/>
              <a:t>	</a:t>
            </a:r>
            <a:r>
              <a:rPr lang="tr-TR" sz="1400" dirty="0" err="1"/>
              <a:t>exit</a:t>
            </a:r>
            <a:r>
              <a:rPr lang="tr-TR" sz="1400" dirty="0"/>
              <a:t>(0); }</a:t>
            </a:r>
          </a:p>
          <a:p>
            <a:pPr>
              <a:spcBef>
                <a:spcPct val="50000"/>
              </a:spcBef>
            </a:pPr>
            <a:r>
              <a:rPr lang="tr-TR" sz="1400" dirty="0"/>
              <a:t>Do{</a:t>
            </a:r>
          </a:p>
          <a:p>
            <a:pPr>
              <a:spcBef>
                <a:spcPct val="50000"/>
              </a:spcBef>
            </a:pPr>
            <a:r>
              <a:rPr lang="tr-TR" sz="1400" dirty="0" err="1"/>
              <a:t>fscanf</a:t>
            </a:r>
            <a:r>
              <a:rPr lang="tr-TR" sz="1400" dirty="0"/>
              <a:t>(</a:t>
            </a:r>
            <a:r>
              <a:rPr lang="tr-TR" sz="1400" dirty="0" err="1"/>
              <a:t>fileman</a:t>
            </a:r>
            <a:r>
              <a:rPr lang="tr-TR" sz="1400" dirty="0"/>
              <a:t>, “%s %s %d %f  \n“, </a:t>
            </a:r>
            <a:r>
              <a:rPr lang="tr-TR" sz="1400" dirty="0" err="1"/>
              <a:t>person</a:t>
            </a:r>
            <a:r>
              <a:rPr lang="tr-TR" sz="1400" dirty="0"/>
              <a:t>_name,</a:t>
            </a:r>
            <a:r>
              <a:rPr lang="tr-TR" sz="1400" dirty="0" err="1"/>
              <a:t>person</a:t>
            </a:r>
            <a:r>
              <a:rPr lang="tr-TR" sz="1400" dirty="0"/>
              <a:t>_</a:t>
            </a:r>
            <a:r>
              <a:rPr lang="tr-TR" sz="1400" dirty="0" err="1"/>
              <a:t>surname</a:t>
            </a:r>
            <a:r>
              <a:rPr lang="tr-TR" sz="1400" dirty="0"/>
              <a:t>,&amp;</a:t>
            </a:r>
            <a:r>
              <a:rPr lang="tr-TR" sz="1400" dirty="0" err="1"/>
              <a:t>person</a:t>
            </a:r>
            <a:r>
              <a:rPr lang="tr-TR" sz="1400" dirty="0"/>
              <a:t>_</a:t>
            </a:r>
            <a:r>
              <a:rPr lang="tr-TR" sz="1400" dirty="0" err="1"/>
              <a:t>age</a:t>
            </a:r>
            <a:r>
              <a:rPr lang="tr-TR" sz="1400" dirty="0"/>
              <a:t>, &amp;</a:t>
            </a:r>
            <a:r>
              <a:rPr lang="tr-TR" sz="1400" dirty="0" err="1"/>
              <a:t>person</a:t>
            </a:r>
            <a:r>
              <a:rPr lang="tr-TR" sz="1400" dirty="0"/>
              <a:t>_</a:t>
            </a:r>
            <a:r>
              <a:rPr lang="tr-TR" sz="1400" dirty="0" err="1"/>
              <a:t>salary</a:t>
            </a:r>
            <a:r>
              <a:rPr lang="tr-TR" sz="1400" dirty="0"/>
              <a:t>);</a:t>
            </a:r>
          </a:p>
          <a:p>
            <a:r>
              <a:rPr lang="tr-TR" sz="1400" dirty="0" err="1"/>
              <a:t>İf</a:t>
            </a:r>
            <a:r>
              <a:rPr lang="tr-TR" sz="1400" dirty="0"/>
              <a:t>(</a:t>
            </a:r>
            <a:r>
              <a:rPr lang="tr-TR" sz="1400" dirty="0" err="1"/>
              <a:t>tmp</a:t>
            </a:r>
            <a:r>
              <a:rPr lang="tr-TR" sz="1400" dirty="0"/>
              <a:t>_</a:t>
            </a:r>
            <a:r>
              <a:rPr lang="tr-TR" sz="1400" dirty="0" err="1"/>
              <a:t>surname</a:t>
            </a:r>
            <a:r>
              <a:rPr lang="tr-TR" sz="1400" dirty="0"/>
              <a:t>==</a:t>
            </a:r>
            <a:r>
              <a:rPr lang="tr-TR" sz="1400" dirty="0" err="1"/>
              <a:t>person</a:t>
            </a:r>
            <a:r>
              <a:rPr lang="tr-TR" sz="1400" dirty="0"/>
              <a:t>_</a:t>
            </a:r>
            <a:r>
              <a:rPr lang="tr-TR" sz="1400" dirty="0" err="1"/>
              <a:t>surname</a:t>
            </a:r>
            <a:r>
              <a:rPr lang="tr-TR" sz="1400" dirty="0"/>
              <a:t>)</a:t>
            </a:r>
          </a:p>
          <a:p>
            <a:r>
              <a:rPr lang="tr-TR" sz="1400" dirty="0"/>
              <a:t>{</a:t>
            </a:r>
          </a:p>
          <a:p>
            <a:r>
              <a:rPr lang="tr-TR" sz="1400" dirty="0"/>
              <a:t>	</a:t>
            </a:r>
            <a:r>
              <a:rPr lang="tr-TR" sz="1400" dirty="0" err="1"/>
              <a:t>printf</a:t>
            </a:r>
            <a:r>
              <a:rPr lang="tr-TR" sz="1400" dirty="0"/>
              <a:t>( “\n </a:t>
            </a:r>
            <a:r>
              <a:rPr lang="tr-TR" sz="1400" dirty="0" err="1"/>
              <a:t>person</a:t>
            </a:r>
            <a:r>
              <a:rPr lang="tr-TR" sz="1400" dirty="0"/>
              <a:t>_name :”,</a:t>
            </a:r>
            <a:r>
              <a:rPr lang="tr-TR" sz="1400" dirty="0" err="1"/>
              <a:t>person</a:t>
            </a:r>
            <a:r>
              <a:rPr lang="tr-TR" sz="1400" dirty="0"/>
              <a:t>_name);</a:t>
            </a:r>
          </a:p>
          <a:p>
            <a:r>
              <a:rPr lang="tr-TR" sz="1400" dirty="0"/>
              <a:t>	</a:t>
            </a:r>
            <a:r>
              <a:rPr lang="tr-TR" sz="1400" dirty="0" err="1"/>
              <a:t>printf</a:t>
            </a:r>
            <a:r>
              <a:rPr lang="tr-TR" sz="1400" dirty="0"/>
              <a:t>( “\n </a:t>
            </a:r>
            <a:r>
              <a:rPr lang="tr-TR" sz="1400" dirty="0" err="1"/>
              <a:t>person</a:t>
            </a:r>
            <a:r>
              <a:rPr lang="tr-TR" sz="1400" dirty="0"/>
              <a:t>_</a:t>
            </a:r>
            <a:r>
              <a:rPr lang="tr-TR" sz="1400" dirty="0" err="1"/>
              <a:t>surname</a:t>
            </a:r>
            <a:r>
              <a:rPr lang="tr-TR" sz="1400" dirty="0"/>
              <a:t> :”,</a:t>
            </a:r>
            <a:r>
              <a:rPr lang="tr-TR" sz="1400" dirty="0" err="1"/>
              <a:t>person</a:t>
            </a:r>
            <a:r>
              <a:rPr lang="tr-TR" sz="1400" dirty="0"/>
              <a:t>_</a:t>
            </a:r>
            <a:r>
              <a:rPr lang="tr-TR" sz="1400" dirty="0" err="1"/>
              <a:t>surname</a:t>
            </a:r>
            <a:r>
              <a:rPr lang="tr-TR" sz="1400" dirty="0"/>
              <a:t>);</a:t>
            </a:r>
          </a:p>
          <a:p>
            <a:r>
              <a:rPr lang="tr-TR" sz="1400" dirty="0"/>
              <a:t>	</a:t>
            </a:r>
            <a:r>
              <a:rPr lang="tr-TR" sz="1400" dirty="0" err="1"/>
              <a:t>printf</a:t>
            </a:r>
            <a:r>
              <a:rPr lang="tr-TR" sz="1400" dirty="0"/>
              <a:t>( “\n </a:t>
            </a:r>
            <a:r>
              <a:rPr lang="tr-TR" sz="1400" dirty="0" err="1"/>
              <a:t>person</a:t>
            </a:r>
            <a:r>
              <a:rPr lang="tr-TR" sz="1400" dirty="0"/>
              <a:t>_</a:t>
            </a:r>
            <a:r>
              <a:rPr lang="tr-TR" sz="1400" dirty="0" err="1"/>
              <a:t>age</a:t>
            </a:r>
            <a:r>
              <a:rPr lang="tr-TR" sz="1400" dirty="0"/>
              <a:t> :”,</a:t>
            </a:r>
            <a:r>
              <a:rPr lang="tr-TR" sz="1400" dirty="0" err="1"/>
              <a:t>person</a:t>
            </a:r>
            <a:r>
              <a:rPr lang="tr-TR" sz="1400" dirty="0"/>
              <a:t>_</a:t>
            </a:r>
            <a:r>
              <a:rPr lang="tr-TR" sz="1400" dirty="0" err="1"/>
              <a:t>age</a:t>
            </a:r>
            <a:r>
              <a:rPr lang="tr-TR" sz="1400" dirty="0"/>
              <a:t>);</a:t>
            </a:r>
          </a:p>
          <a:p>
            <a:r>
              <a:rPr lang="tr-TR" sz="1400" dirty="0"/>
              <a:t>	</a:t>
            </a:r>
            <a:r>
              <a:rPr lang="tr-TR" sz="1400" dirty="0" err="1"/>
              <a:t>printf</a:t>
            </a:r>
            <a:r>
              <a:rPr lang="tr-TR" sz="1400" dirty="0"/>
              <a:t>( “\n </a:t>
            </a:r>
            <a:r>
              <a:rPr lang="tr-TR" sz="1400" dirty="0" err="1"/>
              <a:t>person</a:t>
            </a:r>
            <a:r>
              <a:rPr lang="tr-TR" sz="1400" dirty="0"/>
              <a:t>_</a:t>
            </a:r>
            <a:r>
              <a:rPr lang="tr-TR" sz="1400" dirty="0" err="1"/>
              <a:t>salary</a:t>
            </a:r>
            <a:r>
              <a:rPr lang="tr-TR" sz="1400" dirty="0"/>
              <a:t> :”,</a:t>
            </a:r>
            <a:r>
              <a:rPr lang="tr-TR" sz="1400" dirty="0" err="1"/>
              <a:t>person</a:t>
            </a:r>
            <a:r>
              <a:rPr lang="tr-TR" sz="1400" dirty="0"/>
              <a:t>_</a:t>
            </a:r>
            <a:r>
              <a:rPr lang="tr-TR" sz="1400" dirty="0" err="1"/>
              <a:t>salary</a:t>
            </a:r>
            <a:r>
              <a:rPr lang="tr-TR" sz="1400" dirty="0"/>
              <a:t>);</a:t>
            </a:r>
          </a:p>
          <a:p>
            <a:r>
              <a:rPr lang="tr-TR" sz="1400" dirty="0"/>
              <a:t>	</a:t>
            </a:r>
            <a:r>
              <a:rPr lang="tr-TR" sz="1400" dirty="0" err="1"/>
              <a:t>printf</a:t>
            </a:r>
            <a:r>
              <a:rPr lang="tr-TR" sz="1400" dirty="0"/>
              <a:t>( </a:t>
            </a:r>
            <a:r>
              <a:rPr lang="tr-TR" sz="1400" dirty="0" smtClean="0"/>
              <a:t>“devam etmek </a:t>
            </a:r>
            <a:r>
              <a:rPr lang="tr-TR" sz="1400" dirty="0" err="1" smtClean="0"/>
              <a:t>istiyormusun</a:t>
            </a:r>
            <a:r>
              <a:rPr lang="tr-TR" sz="1400" dirty="0" smtClean="0"/>
              <a:t>… </a:t>
            </a:r>
            <a:r>
              <a:rPr lang="tr-TR" sz="1400" dirty="0"/>
              <a:t>(y) </a:t>
            </a:r>
            <a:r>
              <a:rPr lang="tr-TR" sz="1400" dirty="0" err="1"/>
              <a:t>yes</a:t>
            </a:r>
            <a:r>
              <a:rPr lang="tr-TR" sz="1400" dirty="0"/>
              <a:t> (n) no”);</a:t>
            </a:r>
            <a:r>
              <a:rPr lang="tr-TR" sz="1400" dirty="0" err="1"/>
              <a:t>scanf</a:t>
            </a:r>
            <a:r>
              <a:rPr lang="tr-TR" sz="1400" dirty="0"/>
              <a:t>(“%s”,&amp;</a:t>
            </a:r>
            <a:r>
              <a:rPr lang="tr-TR" sz="1400" dirty="0" err="1"/>
              <a:t>pass</a:t>
            </a:r>
            <a:r>
              <a:rPr lang="tr-TR" sz="1400" dirty="0"/>
              <a:t>);</a:t>
            </a:r>
          </a:p>
          <a:p>
            <a:r>
              <a:rPr lang="tr-TR" sz="1400" dirty="0"/>
              <a:t>	</a:t>
            </a:r>
            <a:r>
              <a:rPr lang="tr-TR" sz="1400" dirty="0" err="1"/>
              <a:t>if</a:t>
            </a:r>
            <a:r>
              <a:rPr lang="tr-TR" sz="1400" dirty="0"/>
              <a:t>( </a:t>
            </a:r>
            <a:r>
              <a:rPr lang="tr-TR" sz="1400" dirty="0" err="1"/>
              <a:t>pass</a:t>
            </a:r>
            <a:r>
              <a:rPr lang="tr-TR" sz="1400" dirty="0"/>
              <a:t>!=‘n’ || </a:t>
            </a:r>
            <a:r>
              <a:rPr lang="tr-TR" sz="1400" dirty="0" err="1"/>
              <a:t>pass</a:t>
            </a:r>
            <a:r>
              <a:rPr lang="tr-TR" sz="1400" dirty="0"/>
              <a:t>!=‘N’)</a:t>
            </a:r>
          </a:p>
          <a:p>
            <a:r>
              <a:rPr lang="tr-TR" sz="1400" dirty="0"/>
              <a:t>	{</a:t>
            </a:r>
          </a:p>
          <a:p>
            <a:r>
              <a:rPr lang="tr-TR" sz="1400" dirty="0"/>
              <a:t>	</a:t>
            </a:r>
            <a:r>
              <a:rPr lang="tr-TR" sz="1400" dirty="0" err="1"/>
              <a:t>fclose</a:t>
            </a:r>
            <a:r>
              <a:rPr lang="tr-TR" sz="1400" dirty="0"/>
              <a:t>(</a:t>
            </a:r>
            <a:r>
              <a:rPr lang="tr-TR" sz="1400" dirty="0" err="1"/>
              <a:t>filemain</a:t>
            </a:r>
            <a:r>
              <a:rPr lang="tr-TR" sz="1400" dirty="0"/>
              <a:t>);</a:t>
            </a:r>
          </a:p>
          <a:p>
            <a:r>
              <a:rPr lang="tr-TR" sz="1400" dirty="0"/>
              <a:t>	</a:t>
            </a:r>
            <a:r>
              <a:rPr lang="tr-TR" sz="1400" dirty="0" err="1"/>
              <a:t>return</a:t>
            </a:r>
            <a:r>
              <a:rPr lang="tr-TR" sz="1400" dirty="0"/>
              <a:t>;</a:t>
            </a:r>
          </a:p>
          <a:p>
            <a:r>
              <a:rPr lang="tr-TR" sz="1400" dirty="0"/>
              <a:t>	}</a:t>
            </a:r>
          </a:p>
          <a:p>
            <a:r>
              <a:rPr lang="tr-TR" sz="1400" dirty="0"/>
              <a:t>}</a:t>
            </a:r>
          </a:p>
          <a:p>
            <a:r>
              <a:rPr lang="tr-TR" sz="1400" dirty="0"/>
              <a:t>}</a:t>
            </a:r>
            <a:r>
              <a:rPr lang="tr-TR" sz="1400" dirty="0" err="1"/>
              <a:t>while</a:t>
            </a:r>
            <a:r>
              <a:rPr lang="tr-TR" sz="1400" dirty="0"/>
              <a:t>(!</a:t>
            </a:r>
            <a:r>
              <a:rPr lang="tr-TR" sz="1400" dirty="0" err="1"/>
              <a:t>feof</a:t>
            </a:r>
            <a:r>
              <a:rPr lang="tr-TR" sz="1400" dirty="0"/>
              <a:t>(</a:t>
            </a:r>
            <a:r>
              <a:rPr lang="tr-TR" sz="1400" dirty="0" err="1"/>
              <a:t>filemain</a:t>
            </a:r>
            <a:r>
              <a:rPr lang="tr-TR" sz="1400" dirty="0"/>
              <a:t>));</a:t>
            </a:r>
          </a:p>
          <a:p>
            <a:r>
              <a:rPr lang="tr-TR" sz="1400" dirty="0" err="1"/>
              <a:t>fclose</a:t>
            </a:r>
            <a:r>
              <a:rPr lang="tr-TR" sz="1400" dirty="0"/>
              <a:t>(</a:t>
            </a:r>
            <a:r>
              <a:rPr lang="tr-TR" sz="1400" dirty="0" err="1"/>
              <a:t>filemain</a:t>
            </a:r>
            <a:r>
              <a:rPr lang="tr-TR" sz="1400" dirty="0"/>
              <a:t>);</a:t>
            </a:r>
          </a:p>
          <a:p>
            <a:r>
              <a:rPr lang="tr-TR" sz="1400" dirty="0" err="1"/>
              <a:t>return</a:t>
            </a:r>
            <a:r>
              <a:rPr lang="tr-TR" sz="1400" dirty="0"/>
              <a:t>;</a:t>
            </a:r>
          </a:p>
          <a:p>
            <a:r>
              <a:rPr lang="tr-TR" sz="1400" dirty="0"/>
              <a:t>}</a:t>
            </a:r>
            <a:endParaRPr lang="en-US" sz="1400" dirty="0"/>
          </a:p>
          <a:p>
            <a:pPr>
              <a:spcBef>
                <a:spcPct val="50000"/>
              </a:spcBef>
            </a:pPr>
            <a:endParaRPr lang="tr-TR" sz="1400" dirty="0"/>
          </a:p>
          <a:p>
            <a:pPr>
              <a:spcBef>
                <a:spcPct val="50000"/>
              </a:spcBef>
            </a:pPr>
            <a:endParaRPr lang="tr-TR"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Metin kutusu"/>
          <p:cNvSpPr txBox="1">
            <a:spLocks noChangeArrowheads="1"/>
          </p:cNvSpPr>
          <p:nvPr/>
        </p:nvSpPr>
        <p:spPr bwMode="auto">
          <a:xfrm>
            <a:off x="285751" y="285751"/>
            <a:ext cx="8501063" cy="7294305"/>
          </a:xfrm>
          <a:prstGeom prst="rect">
            <a:avLst/>
          </a:prstGeom>
          <a:noFill/>
          <a:ln w="9525">
            <a:noFill/>
            <a:miter lim="800000"/>
            <a:headEnd/>
            <a:tailEnd/>
          </a:ln>
        </p:spPr>
        <p:txBody>
          <a:bodyPr>
            <a:spAutoFit/>
          </a:bodyPr>
          <a:lstStyle/>
          <a:p>
            <a:r>
              <a:rPr lang="en-US" b="1" dirty="0"/>
              <a:t>Stream </a:t>
            </a:r>
            <a:r>
              <a:rPr lang="en-US" b="1" dirty="0" smtClean="0"/>
              <a:t>Classes</a:t>
            </a:r>
            <a:r>
              <a:rPr lang="tr-TR" b="1" dirty="0" smtClean="0"/>
              <a:t>(</a:t>
            </a:r>
            <a:r>
              <a:rPr lang="tr-TR" b="1" dirty="0" err="1" smtClean="0"/>
              <a:t>stream</a:t>
            </a:r>
            <a:r>
              <a:rPr lang="tr-TR" b="1" dirty="0" smtClean="0"/>
              <a:t> sınıfları)</a:t>
            </a:r>
            <a:endParaRPr lang="tr-TR" b="1" dirty="0"/>
          </a:p>
          <a:p>
            <a:endParaRPr lang="en-US" b="1" dirty="0"/>
          </a:p>
          <a:p>
            <a:r>
              <a:rPr lang="en-US" dirty="0"/>
              <a:t>A </a:t>
            </a:r>
            <a:r>
              <a:rPr lang="en-US" i="1" dirty="0"/>
              <a:t>stream</a:t>
            </a:r>
            <a:r>
              <a:rPr lang="en-US" dirty="0"/>
              <a:t> is a general name given to a flow of data. In C++ a stream is represented by an object of a particular class. So far we’ve used the </a:t>
            </a:r>
            <a:r>
              <a:rPr lang="en-US" dirty="0" err="1"/>
              <a:t>cin</a:t>
            </a:r>
            <a:r>
              <a:rPr lang="en-US" dirty="0"/>
              <a:t> and </a:t>
            </a:r>
            <a:r>
              <a:rPr lang="en-US" dirty="0" err="1"/>
              <a:t>cout</a:t>
            </a:r>
            <a:r>
              <a:rPr lang="en-US" dirty="0"/>
              <a:t> stream objects. Different streams are used to represent different kinds of data flow. For example, the </a:t>
            </a:r>
            <a:r>
              <a:rPr lang="en-US" dirty="0" err="1"/>
              <a:t>ifstream</a:t>
            </a:r>
            <a:r>
              <a:rPr lang="en-US" dirty="0"/>
              <a:t> class represents data flow from input disk files.</a:t>
            </a:r>
            <a:endParaRPr lang="tr-TR" dirty="0"/>
          </a:p>
          <a:p>
            <a:endParaRPr lang="tr-TR" b="1" dirty="0"/>
          </a:p>
          <a:p>
            <a:r>
              <a:rPr lang="en-US" b="1" dirty="0"/>
              <a:t>Advantages of Streams</a:t>
            </a:r>
          </a:p>
          <a:p>
            <a:r>
              <a:rPr lang="en-US" dirty="0"/>
              <a:t>C programmers may wonder what advantages there are to using the stream classes for I/O, instead of traditional C functions such as </a:t>
            </a:r>
            <a:r>
              <a:rPr lang="en-US" dirty="0" err="1"/>
              <a:t>printf</a:t>
            </a:r>
            <a:r>
              <a:rPr lang="en-US" dirty="0"/>
              <a:t>() and </a:t>
            </a:r>
            <a:r>
              <a:rPr lang="en-US" dirty="0" err="1"/>
              <a:t>scanf</a:t>
            </a:r>
            <a:r>
              <a:rPr lang="en-US" dirty="0"/>
              <a:t>(), and—for files—</a:t>
            </a:r>
            <a:r>
              <a:rPr lang="en-US" dirty="0" err="1"/>
              <a:t>fprintf</a:t>
            </a:r>
            <a:r>
              <a:rPr lang="en-US" dirty="0"/>
              <a:t>(), </a:t>
            </a:r>
            <a:r>
              <a:rPr lang="en-US" dirty="0" err="1"/>
              <a:t>fscanf</a:t>
            </a:r>
            <a:r>
              <a:rPr lang="en-US" dirty="0"/>
              <a:t>(), and so on.</a:t>
            </a:r>
          </a:p>
          <a:p>
            <a:r>
              <a:rPr lang="en-US" dirty="0"/>
              <a:t>One reason is simplicity. If you’ve ever used a %d formatting character when you should have used a %f in </a:t>
            </a:r>
            <a:r>
              <a:rPr lang="en-US" dirty="0" err="1"/>
              <a:t>printf</a:t>
            </a:r>
            <a:r>
              <a:rPr lang="en-US" dirty="0"/>
              <a:t>(), you’ll appreciate this. There are no such formatting characters in streams, since each object already knows how to display itself. This removes a major source of errors.</a:t>
            </a:r>
          </a:p>
          <a:p>
            <a:r>
              <a:rPr lang="en-US" dirty="0"/>
              <a:t>Another reason is that you can overload existing operators and functions, such as the insertion (&lt;&lt;) and extraction (&gt;&gt;) operators, to work with classes that you create. This makes your own classes work in the same way as the built-in types, which again makes programming easier and more error free (not to mention more aesthetically satisfying).</a:t>
            </a:r>
          </a:p>
          <a:p>
            <a:r>
              <a:rPr lang="en-US" dirty="0"/>
              <a:t>You may wonder if stream I/O is important if you plan to program in an environment with a Graphics User Interface such as Windows, where direct text output to the screen is not used. Do you still need to know about C++ streams? Yes, because they are the best way to write data to files, and also to format data in memory for later use in text input/output windows and other GUI elements.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etin kutusu"/>
          <p:cNvSpPr txBox="1">
            <a:spLocks noChangeArrowheads="1"/>
          </p:cNvSpPr>
          <p:nvPr/>
        </p:nvSpPr>
        <p:spPr bwMode="auto">
          <a:xfrm>
            <a:off x="214314" y="285751"/>
            <a:ext cx="8715375" cy="5632311"/>
          </a:xfrm>
          <a:prstGeom prst="rect">
            <a:avLst/>
          </a:prstGeom>
          <a:noFill/>
          <a:ln w="9525">
            <a:noFill/>
            <a:miter lim="800000"/>
            <a:headEnd/>
            <a:tailEnd/>
          </a:ln>
        </p:spPr>
        <p:txBody>
          <a:bodyPr>
            <a:spAutoFit/>
          </a:bodyPr>
          <a:lstStyle/>
          <a:p>
            <a:r>
              <a:rPr lang="en-US" b="1" dirty="0"/>
              <a:t>Disk File I/O with </a:t>
            </a:r>
            <a:r>
              <a:rPr lang="en-US" b="1" dirty="0" smtClean="0"/>
              <a:t>Streams</a:t>
            </a:r>
            <a:endParaRPr lang="tr-TR" b="1" dirty="0" smtClean="0"/>
          </a:p>
          <a:p>
            <a:endParaRPr lang="tr-TR" b="1" dirty="0" smtClean="0"/>
          </a:p>
          <a:p>
            <a:pPr algn="just"/>
            <a:r>
              <a:rPr lang="tr-TR" sz="2400" dirty="0" smtClean="0"/>
              <a:t>Çoğu program verileri dosyalarda saklama ve onları geri okumaya ihtiyaç duyar.  Dosyalarla çalışmak için bazı sınıflara ihtiyaç duyulur; giriş için </a:t>
            </a:r>
            <a:r>
              <a:rPr lang="tr-TR" sz="2400" dirty="0" err="1" smtClean="0"/>
              <a:t>ifstream</a:t>
            </a:r>
            <a:r>
              <a:rPr lang="tr-TR" sz="2400" dirty="0" smtClean="0"/>
              <a:t>, hem giriş hem çıkış için </a:t>
            </a:r>
            <a:r>
              <a:rPr lang="tr-TR" sz="2400" dirty="0" err="1" smtClean="0"/>
              <a:t>fstream</a:t>
            </a:r>
            <a:r>
              <a:rPr lang="tr-TR" sz="2400" dirty="0" smtClean="0"/>
              <a:t> ve çıkış için </a:t>
            </a:r>
            <a:r>
              <a:rPr lang="tr-TR" sz="2400" dirty="0" err="1" smtClean="0"/>
              <a:t>ofstream</a:t>
            </a:r>
            <a:r>
              <a:rPr lang="tr-TR" sz="2400" dirty="0" smtClean="0"/>
              <a:t> dır. Bu sınıfların nesneleri dosyalarla ilişkilidir ve dosyadan veri okumak ve yazmak için bu nesnelerin üye fonksiyonları kullanılır.  </a:t>
            </a:r>
            <a:endParaRPr lang="en-US" sz="2400" dirty="0"/>
          </a:p>
          <a:p>
            <a:pPr algn="just"/>
            <a:endParaRPr lang="tr-TR" sz="2400" dirty="0" smtClean="0"/>
          </a:p>
          <a:p>
            <a:pPr algn="just"/>
            <a:r>
              <a:rPr lang="tr-TR" sz="2400" dirty="0" err="1" smtClean="0"/>
              <a:t>ifstream</a:t>
            </a:r>
            <a:r>
              <a:rPr lang="tr-TR" sz="2400" dirty="0" smtClean="0"/>
              <a:t>, </a:t>
            </a:r>
            <a:r>
              <a:rPr lang="tr-TR" sz="2400" dirty="0" err="1" smtClean="0"/>
              <a:t>istream</a:t>
            </a:r>
            <a:r>
              <a:rPr lang="tr-TR" sz="2400" dirty="0" smtClean="0"/>
              <a:t> den , </a:t>
            </a:r>
            <a:r>
              <a:rPr lang="tr-TR" sz="2400" dirty="0" err="1" smtClean="0"/>
              <a:t>fstream</a:t>
            </a:r>
            <a:r>
              <a:rPr lang="tr-TR" sz="2400" dirty="0" smtClean="0"/>
              <a:t> ise </a:t>
            </a:r>
            <a:r>
              <a:rPr lang="tr-TR" sz="2400" dirty="0" err="1" smtClean="0"/>
              <a:t>iostream</a:t>
            </a:r>
            <a:r>
              <a:rPr lang="tr-TR" sz="2400" dirty="0" smtClean="0"/>
              <a:t> den ve </a:t>
            </a:r>
            <a:r>
              <a:rPr lang="tr-TR" sz="2400" dirty="0" err="1" smtClean="0"/>
              <a:t>ofatream</a:t>
            </a:r>
            <a:r>
              <a:rPr lang="tr-TR" sz="2400" dirty="0" smtClean="0"/>
              <a:t> de </a:t>
            </a:r>
            <a:r>
              <a:rPr lang="tr-TR" sz="2400" dirty="0" err="1" smtClean="0"/>
              <a:t>ostrem</a:t>
            </a:r>
            <a:r>
              <a:rPr lang="tr-TR" sz="2400" dirty="0" smtClean="0"/>
              <a:t> den türetilmiştir. Bu ata sınıflar </a:t>
            </a:r>
            <a:r>
              <a:rPr lang="tr-TR" sz="2400" dirty="0" err="1" smtClean="0"/>
              <a:t>ios’dan</a:t>
            </a:r>
            <a:r>
              <a:rPr lang="tr-TR" sz="2400" dirty="0" smtClean="0"/>
              <a:t> türetilmiştir.</a:t>
            </a:r>
          </a:p>
          <a:p>
            <a:pPr algn="just"/>
            <a:endParaRPr lang="tr-TR" sz="2400" dirty="0" smtClean="0"/>
          </a:p>
          <a:p>
            <a:pPr algn="just"/>
            <a:r>
              <a:rPr lang="tr-TR" sz="2400" dirty="0" err="1" smtClean="0"/>
              <a:t>İfstream</a:t>
            </a:r>
            <a:r>
              <a:rPr lang="tr-TR" sz="2400" dirty="0" smtClean="0"/>
              <a:t>, </a:t>
            </a:r>
            <a:r>
              <a:rPr lang="tr-TR" sz="2400" dirty="0" err="1" smtClean="0"/>
              <a:t>ofstream</a:t>
            </a:r>
            <a:r>
              <a:rPr lang="tr-TR" sz="2400" dirty="0" smtClean="0"/>
              <a:t>, ve </a:t>
            </a:r>
            <a:r>
              <a:rPr lang="tr-TR" sz="2400" dirty="0" err="1" smtClean="0"/>
              <a:t>fstream</a:t>
            </a:r>
            <a:r>
              <a:rPr lang="tr-TR" sz="2400" dirty="0" smtClean="0"/>
              <a:t> sınıfları FSTREAM dosyasında bildirilir.</a:t>
            </a:r>
          </a:p>
          <a:p>
            <a:endParaRPr lang="tr-TR"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etin kutusu"/>
          <p:cNvSpPr txBox="1">
            <a:spLocks noChangeArrowheads="1"/>
          </p:cNvSpPr>
          <p:nvPr/>
        </p:nvSpPr>
        <p:spPr bwMode="auto">
          <a:xfrm>
            <a:off x="428626" y="357189"/>
            <a:ext cx="8358188" cy="4708981"/>
          </a:xfrm>
          <a:prstGeom prst="rect">
            <a:avLst/>
          </a:prstGeom>
          <a:noFill/>
          <a:ln w="9525">
            <a:noFill/>
            <a:miter lim="800000"/>
            <a:headEnd/>
            <a:tailEnd/>
          </a:ln>
        </p:spPr>
        <p:txBody>
          <a:bodyPr>
            <a:spAutoFit/>
          </a:bodyPr>
          <a:lstStyle/>
          <a:p>
            <a:r>
              <a:rPr lang="en-US" sz="2400" b="1" dirty="0">
                <a:solidFill>
                  <a:srgbClr val="FFC000"/>
                </a:solidFill>
              </a:rPr>
              <a:t>Formatted File </a:t>
            </a:r>
            <a:r>
              <a:rPr lang="en-US" sz="2400" b="1" dirty="0" smtClean="0">
                <a:solidFill>
                  <a:srgbClr val="FFC000"/>
                </a:solidFill>
              </a:rPr>
              <a:t>I/O</a:t>
            </a:r>
            <a:endParaRPr lang="tr-TR" sz="2400" b="1" dirty="0" smtClean="0">
              <a:solidFill>
                <a:srgbClr val="FFC000"/>
              </a:solidFill>
            </a:endParaRPr>
          </a:p>
          <a:p>
            <a:endParaRPr lang="en-US" sz="2400" b="1" dirty="0">
              <a:solidFill>
                <a:srgbClr val="FFC000"/>
              </a:solidFill>
            </a:endParaRPr>
          </a:p>
          <a:p>
            <a:pPr algn="just"/>
            <a:r>
              <a:rPr lang="tr-TR" sz="2400" dirty="0" smtClean="0"/>
              <a:t>Format’lı I/O da sayılar diskte karakter dizileri olarak saklanır. </a:t>
            </a:r>
          </a:p>
          <a:p>
            <a:pPr algn="just"/>
            <a:endParaRPr lang="tr-TR" sz="2400" dirty="0" smtClean="0"/>
          </a:p>
          <a:p>
            <a:pPr algn="just"/>
            <a:r>
              <a:rPr lang="tr-TR" sz="2400" dirty="0" smtClean="0"/>
              <a:t>Böylece 6.02 sayısı normalde </a:t>
            </a:r>
            <a:r>
              <a:rPr lang="tr-TR" sz="2400" dirty="0" err="1" smtClean="0"/>
              <a:t>float</a:t>
            </a:r>
            <a:r>
              <a:rPr lang="tr-TR" sz="2400" dirty="0" smtClean="0"/>
              <a:t> olarak 4 </a:t>
            </a:r>
            <a:r>
              <a:rPr lang="tr-TR" sz="2400" dirty="0" err="1" smtClean="0"/>
              <a:t>byte</a:t>
            </a:r>
            <a:r>
              <a:rPr lang="tr-TR" sz="2400" dirty="0" smtClean="0"/>
              <a:t>, </a:t>
            </a:r>
            <a:r>
              <a:rPr lang="tr-TR" sz="2400" dirty="0" err="1" smtClean="0"/>
              <a:t>double</a:t>
            </a:r>
            <a:r>
              <a:rPr lang="tr-TR" sz="2400" dirty="0" smtClean="0"/>
              <a:t> olarak ise 8 </a:t>
            </a:r>
            <a:r>
              <a:rPr lang="tr-TR" sz="2400" dirty="0" err="1" smtClean="0"/>
              <a:t>byte</a:t>
            </a:r>
            <a:r>
              <a:rPr lang="tr-TR" sz="2400" dirty="0" smtClean="0"/>
              <a:t> yer kaplar iken </a:t>
            </a:r>
            <a:r>
              <a:rPr lang="en-US" sz="2400" dirty="0" smtClean="0"/>
              <a:t>‘6’, ‘.’, ‘0’, and ‘2’</a:t>
            </a:r>
            <a:r>
              <a:rPr lang="tr-TR" sz="2400" dirty="0" smtClean="0"/>
              <a:t> olarak saklanır bu ise daha verimli bir saklama şeklidir. </a:t>
            </a:r>
          </a:p>
          <a:p>
            <a:pPr algn="just"/>
            <a:endParaRPr lang="tr-TR" sz="2400" dirty="0" smtClean="0"/>
          </a:p>
          <a:p>
            <a:pPr algn="just"/>
            <a:r>
              <a:rPr lang="tr-TR" sz="2400" dirty="0" smtClean="0"/>
              <a:t>Ancak çok dijitli sayılarda uygun olmaya bilir genelde uygundur ve işlenmesi kolaydır</a:t>
            </a:r>
          </a:p>
          <a:p>
            <a:endParaRPr lang="tr-TR"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l="19336" t="26184" r="30859" b="30420"/>
          <a:stretch>
            <a:fillRect/>
          </a:stretch>
        </p:blipFill>
        <p:spPr bwMode="auto">
          <a:xfrm>
            <a:off x="357157" y="1071546"/>
            <a:ext cx="8501123" cy="5500726"/>
          </a:xfrm>
          <a:prstGeom prst="rect">
            <a:avLst/>
          </a:prstGeom>
          <a:noFill/>
          <a:ln w="9525">
            <a:noFill/>
            <a:miter lim="800000"/>
            <a:headEnd/>
            <a:tailEnd/>
          </a:ln>
        </p:spPr>
      </p:pic>
      <p:sp>
        <p:nvSpPr>
          <p:cNvPr id="3" name="2 Metin kutusu"/>
          <p:cNvSpPr txBox="1"/>
          <p:nvPr/>
        </p:nvSpPr>
        <p:spPr>
          <a:xfrm>
            <a:off x="357158" y="142853"/>
            <a:ext cx="8072495" cy="954107"/>
          </a:xfrm>
          <a:prstGeom prst="rect">
            <a:avLst/>
          </a:prstGeom>
          <a:noFill/>
        </p:spPr>
        <p:txBody>
          <a:bodyPr wrap="square" rtlCol="0">
            <a:spAutoFit/>
          </a:bodyPr>
          <a:lstStyle/>
          <a:p>
            <a:r>
              <a:rPr lang="tr-TR" sz="2000" dirty="0" smtClean="0">
                <a:solidFill>
                  <a:srgbClr val="FFC000"/>
                </a:solidFill>
              </a:rPr>
              <a:t>Dosyaya veri yazma</a:t>
            </a:r>
          </a:p>
          <a:p>
            <a:r>
              <a:rPr lang="tr-TR" dirty="0" smtClean="0"/>
              <a:t>Verilen program, bir karakter, bir </a:t>
            </a:r>
            <a:r>
              <a:rPr lang="tr-TR" dirty="0" err="1" smtClean="0"/>
              <a:t>integer</a:t>
            </a:r>
            <a:r>
              <a:rPr lang="tr-TR" dirty="0" smtClean="0"/>
              <a:t>, bir </a:t>
            </a:r>
            <a:r>
              <a:rPr lang="tr-TR" dirty="0" err="1" smtClean="0"/>
              <a:t>double</a:t>
            </a:r>
            <a:r>
              <a:rPr lang="tr-TR" dirty="0" smtClean="0"/>
              <a:t> ve iki </a:t>
            </a:r>
            <a:r>
              <a:rPr lang="tr-TR" dirty="0" err="1" smtClean="0"/>
              <a:t>string</a:t>
            </a:r>
            <a:r>
              <a:rPr lang="tr-TR" dirty="0" smtClean="0"/>
              <a:t> nesne </a:t>
            </a:r>
            <a:r>
              <a:rPr lang="tr-TR" dirty="0" err="1" smtClean="0"/>
              <a:t>yi</a:t>
            </a:r>
            <a:r>
              <a:rPr lang="tr-TR" dirty="0" smtClean="0"/>
              <a:t> dosyaya yazan bir program, ekrana herhangi bir çıktı yoktur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etin kutusu"/>
          <p:cNvSpPr txBox="1">
            <a:spLocks noChangeArrowheads="1"/>
          </p:cNvSpPr>
          <p:nvPr/>
        </p:nvSpPr>
        <p:spPr bwMode="auto">
          <a:xfrm>
            <a:off x="285749" y="214313"/>
            <a:ext cx="8643939" cy="923330"/>
          </a:xfrm>
          <a:prstGeom prst="rect">
            <a:avLst/>
          </a:prstGeom>
          <a:noFill/>
          <a:ln w="9525">
            <a:noFill/>
            <a:miter lim="800000"/>
            <a:headEnd/>
            <a:tailEnd/>
          </a:ln>
        </p:spPr>
        <p:txBody>
          <a:bodyPr>
            <a:spAutoFit/>
          </a:bodyPr>
          <a:lstStyle/>
          <a:p>
            <a:r>
              <a:rPr lang="tr-TR" b="1" dirty="0" smtClean="0">
                <a:solidFill>
                  <a:srgbClr val="FFC000"/>
                </a:solidFill>
              </a:rPr>
              <a:t>Dosyadan veri Okuma</a:t>
            </a:r>
            <a:endParaRPr lang="en-US" dirty="0">
              <a:solidFill>
                <a:srgbClr val="FFC000"/>
              </a:solidFill>
            </a:endParaRPr>
          </a:p>
          <a:p>
            <a:r>
              <a:rPr lang="tr-TR" dirty="0" err="1" smtClean="0"/>
              <a:t>ifstream</a:t>
            </a:r>
            <a:r>
              <a:rPr lang="tr-TR" dirty="0" smtClean="0"/>
              <a:t> nesnesini kullanarak, bir önceki programda oluşturulan dosyadan veri okuyoruz.</a:t>
            </a:r>
            <a:endParaRPr lang="en-US" dirty="0"/>
          </a:p>
        </p:txBody>
      </p:sp>
      <p:pic>
        <p:nvPicPr>
          <p:cNvPr id="14339" name="Picture 2"/>
          <p:cNvPicPr>
            <a:picLocks noChangeAspect="1" noChangeArrowheads="1"/>
          </p:cNvPicPr>
          <p:nvPr/>
        </p:nvPicPr>
        <p:blipFill>
          <a:blip r:embed="rId2"/>
          <a:srcRect l="19336" t="28564" r="41992" b="29688"/>
          <a:stretch>
            <a:fillRect/>
          </a:stretch>
        </p:blipFill>
        <p:spPr bwMode="auto">
          <a:xfrm>
            <a:off x="928663" y="1214422"/>
            <a:ext cx="6286500" cy="5429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533400" y="838200"/>
            <a:ext cx="8153400" cy="1938992"/>
          </a:xfrm>
          <a:prstGeom prst="rect">
            <a:avLst/>
          </a:prstGeom>
          <a:noFill/>
          <a:ln w="9525">
            <a:noFill/>
            <a:miter lim="800000"/>
            <a:headEnd/>
            <a:tailEnd/>
          </a:ln>
          <a:effectLst/>
        </p:spPr>
        <p:txBody>
          <a:bodyPr>
            <a:spAutoFit/>
          </a:bodyPr>
          <a:lstStyle/>
          <a:p>
            <a:pPr algn="just">
              <a:spcBef>
                <a:spcPct val="50000"/>
              </a:spcBef>
            </a:pPr>
            <a:r>
              <a:rPr lang="tr-TR" sz="2000" dirty="0" smtClean="0"/>
              <a:t>Bilgisayarla çalışan insanlar olarak verileri dosyalarda saklamanın önemini çok iyi biliyoruz. Bilgisayarın ana hafızası(RAM) bilgisayardaki sabit disklerden çok çok azdır. Yani Sabit diskler(</a:t>
            </a:r>
            <a:r>
              <a:rPr lang="tr-TR" sz="2000" dirty="0" err="1" smtClean="0"/>
              <a:t>harddisk</a:t>
            </a:r>
            <a:r>
              <a:rPr lang="tr-TR" sz="2000" dirty="0" smtClean="0"/>
              <a:t>) </a:t>
            </a:r>
            <a:r>
              <a:rPr lang="tr-TR" sz="2000" dirty="0" err="1" smtClean="0"/>
              <a:t>RAM’den</a:t>
            </a:r>
            <a:r>
              <a:rPr lang="tr-TR" sz="2000" dirty="0" smtClean="0"/>
              <a:t> daha fazla bilgi saklar.  Diskler içerisindeki bilgileri enerji kesildiğinde dahi tutar. Kullanıcı istediği zaman disk üzerindeki verileri çağırarak değiştirir.</a:t>
            </a:r>
            <a:endParaRPr lang="en-US" sz="2000" dirty="0"/>
          </a:p>
        </p:txBody>
      </p:sp>
      <p:sp>
        <p:nvSpPr>
          <p:cNvPr id="35851" name="Text Box 11"/>
          <p:cNvSpPr txBox="1">
            <a:spLocks noChangeArrowheads="1"/>
          </p:cNvSpPr>
          <p:nvPr/>
        </p:nvSpPr>
        <p:spPr bwMode="auto">
          <a:xfrm>
            <a:off x="457200" y="304800"/>
            <a:ext cx="8153400" cy="461665"/>
          </a:xfrm>
          <a:prstGeom prst="rect">
            <a:avLst/>
          </a:prstGeom>
          <a:noFill/>
          <a:ln w="9525">
            <a:noFill/>
            <a:miter lim="800000"/>
            <a:headEnd/>
            <a:tailEnd/>
          </a:ln>
          <a:effectLst/>
        </p:spPr>
        <p:txBody>
          <a:bodyPr>
            <a:spAutoFit/>
          </a:bodyPr>
          <a:lstStyle/>
          <a:p>
            <a:pPr>
              <a:spcBef>
                <a:spcPct val="50000"/>
              </a:spcBef>
            </a:pPr>
            <a:r>
              <a:rPr lang="tr-TR" sz="2400" b="1" dirty="0" smtClean="0">
                <a:solidFill>
                  <a:srgbClr val="FFC000"/>
                </a:solidFill>
              </a:rPr>
              <a:t>Niçin Diskleri Kullanıyoruz(</a:t>
            </a:r>
            <a:r>
              <a:rPr lang="en-US" sz="2400" b="1" dirty="0" smtClean="0">
                <a:solidFill>
                  <a:srgbClr val="FFC000"/>
                </a:solidFill>
              </a:rPr>
              <a:t>Why </a:t>
            </a:r>
            <a:r>
              <a:rPr lang="en-US" sz="2400" b="1" dirty="0">
                <a:solidFill>
                  <a:srgbClr val="FFC000"/>
                </a:solidFill>
              </a:rPr>
              <a:t>we are using a </a:t>
            </a:r>
            <a:r>
              <a:rPr lang="en-US" sz="2400" b="1" dirty="0" smtClean="0">
                <a:solidFill>
                  <a:srgbClr val="FFC000"/>
                </a:solidFill>
              </a:rPr>
              <a:t>disk</a:t>
            </a:r>
            <a:r>
              <a:rPr lang="tr-TR" sz="2400" b="1" dirty="0" smtClean="0">
                <a:solidFill>
                  <a:srgbClr val="FFC000"/>
                </a:solidFill>
              </a:rPr>
              <a:t>)</a:t>
            </a:r>
            <a:r>
              <a:rPr lang="en-US" sz="2400" b="1" dirty="0" smtClean="0">
                <a:solidFill>
                  <a:srgbClr val="FFC000"/>
                </a:solidFill>
              </a:rPr>
              <a:t>?</a:t>
            </a:r>
            <a:endParaRPr lang="en-US" sz="2400" b="1" dirty="0">
              <a:solidFill>
                <a:srgbClr val="FFC000"/>
              </a:solidFill>
            </a:endParaRPr>
          </a:p>
        </p:txBody>
      </p:sp>
      <p:sp>
        <p:nvSpPr>
          <p:cNvPr id="35852" name="Text Box 12"/>
          <p:cNvSpPr txBox="1">
            <a:spLocks noChangeArrowheads="1"/>
          </p:cNvSpPr>
          <p:nvPr/>
        </p:nvSpPr>
        <p:spPr bwMode="auto">
          <a:xfrm>
            <a:off x="428596" y="3071811"/>
            <a:ext cx="8153400" cy="461665"/>
          </a:xfrm>
          <a:prstGeom prst="rect">
            <a:avLst/>
          </a:prstGeom>
          <a:noFill/>
          <a:ln w="9525">
            <a:noFill/>
            <a:miter lim="800000"/>
            <a:headEnd/>
            <a:tailEnd/>
          </a:ln>
          <a:effectLst/>
        </p:spPr>
        <p:txBody>
          <a:bodyPr>
            <a:spAutoFit/>
          </a:bodyPr>
          <a:lstStyle/>
          <a:p>
            <a:pPr>
              <a:spcBef>
                <a:spcPct val="50000"/>
              </a:spcBef>
            </a:pPr>
            <a:r>
              <a:rPr lang="tr-TR" sz="2400" b="1" dirty="0" smtClean="0">
                <a:solidFill>
                  <a:srgbClr val="FFC000"/>
                </a:solidFill>
              </a:rPr>
              <a:t>Disk dosyalarına erişim tipleri(</a:t>
            </a:r>
            <a:r>
              <a:rPr lang="en-US" sz="2400" b="1" dirty="0" smtClean="0">
                <a:solidFill>
                  <a:srgbClr val="FFC000"/>
                </a:solidFill>
              </a:rPr>
              <a:t>Type </a:t>
            </a:r>
            <a:r>
              <a:rPr lang="en-US" sz="2400" b="1" dirty="0">
                <a:solidFill>
                  <a:srgbClr val="FFC000"/>
                </a:solidFill>
              </a:rPr>
              <a:t>of disk file </a:t>
            </a:r>
            <a:r>
              <a:rPr lang="en-US" sz="2400" b="1" dirty="0" smtClean="0">
                <a:solidFill>
                  <a:srgbClr val="FFC000"/>
                </a:solidFill>
              </a:rPr>
              <a:t>access</a:t>
            </a:r>
            <a:r>
              <a:rPr lang="tr-TR" sz="2400" b="1" dirty="0" smtClean="0">
                <a:solidFill>
                  <a:srgbClr val="FFC000"/>
                </a:solidFill>
              </a:rPr>
              <a:t>)</a:t>
            </a:r>
            <a:endParaRPr lang="en-US" sz="2400" b="1" dirty="0">
              <a:solidFill>
                <a:srgbClr val="FFC000"/>
              </a:solidFill>
            </a:endParaRPr>
          </a:p>
        </p:txBody>
      </p:sp>
      <p:sp>
        <p:nvSpPr>
          <p:cNvPr id="35853" name="Text Box 13"/>
          <p:cNvSpPr txBox="1">
            <a:spLocks noChangeArrowheads="1"/>
          </p:cNvSpPr>
          <p:nvPr/>
        </p:nvSpPr>
        <p:spPr bwMode="auto">
          <a:xfrm>
            <a:off x="428596" y="3857628"/>
            <a:ext cx="8153400" cy="1938992"/>
          </a:xfrm>
          <a:prstGeom prst="rect">
            <a:avLst/>
          </a:prstGeom>
          <a:noFill/>
          <a:ln w="9525">
            <a:noFill/>
            <a:miter lim="800000"/>
            <a:headEnd/>
            <a:tailEnd/>
          </a:ln>
          <a:effectLst/>
        </p:spPr>
        <p:txBody>
          <a:bodyPr>
            <a:spAutoFit/>
          </a:bodyPr>
          <a:lstStyle/>
          <a:p>
            <a:pPr algn="just">
              <a:spcBef>
                <a:spcPct val="50000"/>
              </a:spcBef>
            </a:pPr>
            <a:r>
              <a:rPr lang="tr-TR" sz="2000" dirty="0" smtClean="0"/>
              <a:t>Programlar dosyalara iki farklı şekilde ulaşırlar; sıralı ve </a:t>
            </a:r>
            <a:r>
              <a:rPr lang="tr-TR" sz="2000" dirty="0" err="1" smtClean="0"/>
              <a:t>rasgele</a:t>
            </a:r>
            <a:r>
              <a:rPr lang="tr-TR" sz="2000" dirty="0" smtClean="0"/>
              <a:t>. Yazdığınız program sizin ulaşım seçiminize göre değişiklik gösterecektir. Dosyaya erişim </a:t>
            </a:r>
            <a:r>
              <a:rPr lang="tr-TR" sz="2000" dirty="0" err="1" smtClean="0"/>
              <a:t>modunuz</a:t>
            </a:r>
            <a:r>
              <a:rPr lang="tr-TR" sz="2000" dirty="0" smtClean="0"/>
              <a:t>, sizin dosyadan veriyi nasıl okuyacağınızı, dosyaya veriyi nasıl yazacağınızı, dosyadaki verileri nasıl değiştireceğinizi veriyi dosyadan nasıl sileceğinizi ve benzeri durumları belirlemenizi sağlar. Bazı dosyalara iki şekilde de ulaşılabilir.</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etin kutusu"/>
          <p:cNvSpPr txBox="1">
            <a:spLocks noChangeArrowheads="1"/>
          </p:cNvSpPr>
          <p:nvPr/>
        </p:nvSpPr>
        <p:spPr bwMode="auto">
          <a:xfrm>
            <a:off x="214314" y="357188"/>
            <a:ext cx="8572500" cy="1477328"/>
          </a:xfrm>
          <a:prstGeom prst="rect">
            <a:avLst/>
          </a:prstGeom>
          <a:noFill/>
          <a:ln w="9525">
            <a:noFill/>
            <a:miter lim="800000"/>
            <a:headEnd/>
            <a:tailEnd/>
          </a:ln>
        </p:spPr>
        <p:txBody>
          <a:bodyPr>
            <a:spAutoFit/>
          </a:bodyPr>
          <a:lstStyle/>
          <a:p>
            <a:r>
              <a:rPr lang="tr-TR" b="1" dirty="0" smtClean="0">
                <a:solidFill>
                  <a:srgbClr val="FFC000"/>
                </a:solidFill>
              </a:rPr>
              <a:t>Boşluk içeren </a:t>
            </a:r>
            <a:r>
              <a:rPr lang="tr-TR" b="1" dirty="0" err="1" smtClean="0">
                <a:solidFill>
                  <a:srgbClr val="FFC000"/>
                </a:solidFill>
              </a:rPr>
              <a:t>string</a:t>
            </a:r>
            <a:r>
              <a:rPr lang="tr-TR" b="1" dirty="0" smtClean="0">
                <a:solidFill>
                  <a:srgbClr val="FFC000"/>
                </a:solidFill>
              </a:rPr>
              <a:t> veriler</a:t>
            </a:r>
            <a:endParaRPr lang="en-US" b="1" dirty="0" smtClean="0">
              <a:solidFill>
                <a:srgbClr val="FFC000"/>
              </a:solidFill>
            </a:endParaRPr>
          </a:p>
          <a:p>
            <a:r>
              <a:rPr lang="tr-TR" dirty="0" smtClean="0"/>
              <a:t>Önceki örnekte kullanılan karakter tipi değişkenler. Boşluk içeren </a:t>
            </a:r>
            <a:r>
              <a:rPr lang="tr-TR" dirty="0" err="1" smtClean="0"/>
              <a:t>stringler</a:t>
            </a:r>
            <a:r>
              <a:rPr lang="tr-TR" dirty="0" smtClean="0"/>
              <a:t> ile çalışmaz. Böyle </a:t>
            </a:r>
            <a:r>
              <a:rPr lang="tr-TR" dirty="0" err="1" smtClean="0"/>
              <a:t>string</a:t>
            </a:r>
            <a:r>
              <a:rPr lang="tr-TR" dirty="0" smtClean="0"/>
              <a:t> </a:t>
            </a:r>
            <a:r>
              <a:rPr lang="tr-TR" dirty="0" err="1" smtClean="0"/>
              <a:t>ler</a:t>
            </a:r>
            <a:r>
              <a:rPr lang="tr-TR" dirty="0" smtClean="0"/>
              <a:t> ile çalışmak için kaydederken sonunda satır “\n” kullanılarak satır atlatılmalı ve okunurken operatör yerine </a:t>
            </a:r>
            <a:r>
              <a:rPr lang="tr-TR" dirty="0" err="1" smtClean="0"/>
              <a:t>getline</a:t>
            </a:r>
            <a:r>
              <a:rPr lang="tr-TR" dirty="0" smtClean="0"/>
              <a:t> fonksiyonu kullanılmalıdır.</a:t>
            </a:r>
            <a:endParaRPr lang="en-US" dirty="0"/>
          </a:p>
        </p:txBody>
      </p:sp>
      <p:pic>
        <p:nvPicPr>
          <p:cNvPr id="16387" name="Picture 2"/>
          <p:cNvPicPr>
            <a:picLocks noChangeAspect="1" noChangeArrowheads="1"/>
          </p:cNvPicPr>
          <p:nvPr/>
        </p:nvPicPr>
        <p:blipFill>
          <a:blip r:embed="rId2"/>
          <a:srcRect l="19336" t="29297" r="39648" b="45068"/>
          <a:stretch>
            <a:fillRect/>
          </a:stretch>
        </p:blipFill>
        <p:spPr bwMode="auto">
          <a:xfrm>
            <a:off x="428597" y="1785927"/>
            <a:ext cx="8143875" cy="464347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etin kutusu"/>
          <p:cNvSpPr txBox="1">
            <a:spLocks noChangeArrowheads="1"/>
          </p:cNvSpPr>
          <p:nvPr/>
        </p:nvSpPr>
        <p:spPr bwMode="auto">
          <a:xfrm>
            <a:off x="214314" y="428626"/>
            <a:ext cx="8715375" cy="2954655"/>
          </a:xfrm>
          <a:prstGeom prst="rect">
            <a:avLst/>
          </a:prstGeom>
          <a:noFill/>
          <a:ln w="9525">
            <a:noFill/>
            <a:miter lim="800000"/>
            <a:headEnd/>
            <a:tailEnd/>
          </a:ln>
        </p:spPr>
        <p:txBody>
          <a:bodyPr>
            <a:spAutoFit/>
          </a:bodyPr>
          <a:lstStyle/>
          <a:p>
            <a:r>
              <a:rPr lang="tr-TR" sz="2400" dirty="0" err="1" smtClean="0">
                <a:solidFill>
                  <a:srgbClr val="FFC000"/>
                </a:solidFill>
              </a:rPr>
              <a:t>getline</a:t>
            </a:r>
            <a:r>
              <a:rPr lang="tr-TR" sz="2400" dirty="0" smtClean="0">
                <a:solidFill>
                  <a:srgbClr val="FFC000"/>
                </a:solidFill>
              </a:rPr>
              <a:t>() fonksiyonu ile dosyadan satır satır okuma</a:t>
            </a:r>
            <a:endParaRPr lang="tr-TR" sz="2400" dirty="0">
              <a:solidFill>
                <a:srgbClr val="FFC000"/>
              </a:solidFill>
            </a:endParaRPr>
          </a:p>
          <a:p>
            <a:r>
              <a:rPr lang="tr-TR" sz="2400" dirty="0" err="1" smtClean="0"/>
              <a:t>String’leri</a:t>
            </a:r>
            <a:r>
              <a:rPr lang="tr-TR" sz="2400" dirty="0" smtClean="0"/>
              <a:t> dosyadan almak için </a:t>
            </a:r>
            <a:r>
              <a:rPr lang="tr-TR" sz="2400" dirty="0" err="1" smtClean="0"/>
              <a:t>ifstream</a:t>
            </a:r>
            <a:r>
              <a:rPr lang="tr-TR" sz="2400" dirty="0" smtClean="0"/>
              <a:t> yaratılır ve </a:t>
            </a:r>
            <a:r>
              <a:rPr lang="tr-TR" sz="2400" dirty="0" err="1" smtClean="0"/>
              <a:t>istream’min</a:t>
            </a:r>
            <a:r>
              <a:rPr lang="tr-TR" sz="2400" dirty="0" smtClean="0"/>
              <a:t> üye, </a:t>
            </a:r>
            <a:r>
              <a:rPr lang="tr-TR" sz="2400" dirty="0" err="1" smtClean="0"/>
              <a:t>getline</a:t>
            </a:r>
            <a:r>
              <a:rPr lang="tr-TR" sz="2400" dirty="0" smtClean="0"/>
              <a:t>() fonksiyonu ile her seferinde bir satır okunur. Fonksiyon her seferinde boşluklarda dahil olmak üzere karakterleri satır sonuna kadar (“\n” sezene kadar) okur. Okunan karakter dizini, ikinci parametre olarak belirtilen eleman sayısını aşmamak kaydı ile karakter dizinine aktarılır.</a:t>
            </a:r>
            <a:endParaRPr lang="en-US" sz="2400"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l="19336" t="62256" r="42578" b="8447"/>
          <a:stretch>
            <a:fillRect/>
          </a:stretch>
        </p:blipFill>
        <p:spPr bwMode="auto">
          <a:xfrm>
            <a:off x="357189" y="500064"/>
            <a:ext cx="8358187" cy="57864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etin kutusu"/>
          <p:cNvSpPr txBox="1">
            <a:spLocks noChangeArrowheads="1"/>
          </p:cNvSpPr>
          <p:nvPr/>
        </p:nvSpPr>
        <p:spPr bwMode="auto">
          <a:xfrm>
            <a:off x="0" y="285750"/>
            <a:ext cx="9144000" cy="2031325"/>
          </a:xfrm>
          <a:prstGeom prst="rect">
            <a:avLst/>
          </a:prstGeom>
          <a:noFill/>
          <a:ln w="9525">
            <a:noFill/>
            <a:miter lim="800000"/>
            <a:headEnd/>
            <a:tailEnd/>
          </a:ln>
        </p:spPr>
        <p:txBody>
          <a:bodyPr>
            <a:spAutoFit/>
          </a:bodyPr>
          <a:lstStyle/>
          <a:p>
            <a:r>
              <a:rPr lang="tr-TR" b="1" dirty="0" smtClean="0">
                <a:solidFill>
                  <a:srgbClr val="FFC000"/>
                </a:solidFill>
              </a:rPr>
              <a:t>Karakter giriş çıkışı (</a:t>
            </a:r>
            <a:r>
              <a:rPr lang="tr-TR" b="1" dirty="0" err="1" smtClean="0">
                <a:solidFill>
                  <a:srgbClr val="FFC000"/>
                </a:solidFill>
              </a:rPr>
              <a:t>Character</a:t>
            </a:r>
            <a:r>
              <a:rPr lang="tr-TR" b="1" dirty="0" smtClean="0">
                <a:solidFill>
                  <a:srgbClr val="FFC000"/>
                </a:solidFill>
              </a:rPr>
              <a:t> I/O)</a:t>
            </a:r>
            <a:endParaRPr lang="tr-TR" b="1" dirty="0">
              <a:solidFill>
                <a:srgbClr val="FFC000"/>
              </a:solidFill>
            </a:endParaRPr>
          </a:p>
          <a:p>
            <a:endParaRPr lang="tr-TR" b="1" dirty="0"/>
          </a:p>
          <a:p>
            <a:r>
              <a:rPr lang="tr-TR" dirty="0" smtClean="0"/>
              <a:t>Put() ve </a:t>
            </a:r>
            <a:r>
              <a:rPr lang="tr-TR" dirty="0" err="1" smtClean="0"/>
              <a:t>get</a:t>
            </a:r>
            <a:r>
              <a:rPr lang="tr-TR" dirty="0" smtClean="0"/>
              <a:t>() fonksiyonları sırası ile </a:t>
            </a:r>
            <a:r>
              <a:rPr lang="tr-TR" dirty="0" err="1" smtClean="0"/>
              <a:t>ostream</a:t>
            </a:r>
            <a:r>
              <a:rPr lang="tr-TR" dirty="0" smtClean="0"/>
              <a:t> ve </a:t>
            </a:r>
            <a:r>
              <a:rPr lang="tr-TR" dirty="0" err="1" smtClean="0"/>
              <a:t>istream</a:t>
            </a:r>
            <a:r>
              <a:rPr lang="tr-TR" dirty="0" smtClean="0"/>
              <a:t> sınıflarının üye fonksiyonlarıdır. Dosyaya tek karakter eklemek veya dosyadan tek karakter okumak için kullanılır. Aşağıdaki örnek program her seferinde dosyaya bir karakter ekler.</a:t>
            </a:r>
            <a:endParaRPr lang="tr-TR" dirty="0"/>
          </a:p>
          <a:p>
            <a:endParaRPr lang="en-US" dirty="0"/>
          </a:p>
          <a:p>
            <a:endParaRPr lang="en-US" dirty="0"/>
          </a:p>
        </p:txBody>
      </p:sp>
      <p:pic>
        <p:nvPicPr>
          <p:cNvPr id="20483" name="Picture 2"/>
          <p:cNvPicPr>
            <a:picLocks noChangeAspect="1" noChangeArrowheads="1"/>
          </p:cNvPicPr>
          <p:nvPr/>
        </p:nvPicPr>
        <p:blipFill>
          <a:blip r:embed="rId2"/>
          <a:srcRect l="19336" t="41748" r="40234" b="27490"/>
          <a:stretch>
            <a:fillRect/>
          </a:stretch>
        </p:blipFill>
        <p:spPr bwMode="auto">
          <a:xfrm>
            <a:off x="714375" y="2000251"/>
            <a:ext cx="7627939" cy="464343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l="19440" t="43213" r="42578" b="27490"/>
          <a:stretch>
            <a:fillRect/>
          </a:stretch>
        </p:blipFill>
        <p:spPr bwMode="auto">
          <a:xfrm>
            <a:off x="285720" y="857232"/>
            <a:ext cx="7872413" cy="5786437"/>
          </a:xfrm>
          <a:prstGeom prst="rect">
            <a:avLst/>
          </a:prstGeom>
          <a:noFill/>
          <a:ln w="9525">
            <a:noFill/>
            <a:miter lim="800000"/>
            <a:headEnd/>
            <a:tailEnd/>
          </a:ln>
        </p:spPr>
      </p:pic>
      <p:sp>
        <p:nvSpPr>
          <p:cNvPr id="3" name="2 Metin kutusu"/>
          <p:cNvSpPr txBox="1"/>
          <p:nvPr/>
        </p:nvSpPr>
        <p:spPr>
          <a:xfrm>
            <a:off x="214282" y="214290"/>
            <a:ext cx="8286808" cy="646331"/>
          </a:xfrm>
          <a:prstGeom prst="rect">
            <a:avLst/>
          </a:prstGeom>
          <a:noFill/>
        </p:spPr>
        <p:txBody>
          <a:bodyPr wrap="square" rtlCol="0">
            <a:spAutoFit/>
          </a:bodyPr>
          <a:lstStyle/>
          <a:p>
            <a:r>
              <a:rPr lang="tr-TR" dirty="0" smtClean="0"/>
              <a:t>Aşağıdaki örnek program dosyayı okuma </a:t>
            </a:r>
            <a:r>
              <a:rPr lang="tr-TR" dirty="0" err="1" smtClean="0"/>
              <a:t>modunda</a:t>
            </a:r>
            <a:r>
              <a:rPr lang="tr-TR" dirty="0" smtClean="0"/>
              <a:t> açar ve her seferinde dosyaya bir karakter okur.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l="19336" t="51077" r="29102" b="22363"/>
          <a:stretch>
            <a:fillRect/>
          </a:stretch>
        </p:blipFill>
        <p:spPr bwMode="auto">
          <a:xfrm>
            <a:off x="214282" y="2214554"/>
            <a:ext cx="8704263" cy="3786176"/>
          </a:xfrm>
          <a:prstGeom prst="rect">
            <a:avLst/>
          </a:prstGeom>
          <a:noFill/>
          <a:ln w="9525">
            <a:noFill/>
            <a:miter lim="800000"/>
            <a:headEnd/>
            <a:tailEnd/>
          </a:ln>
        </p:spPr>
      </p:pic>
      <p:sp>
        <p:nvSpPr>
          <p:cNvPr id="3" name="2 Metin kutusu"/>
          <p:cNvSpPr txBox="1"/>
          <p:nvPr/>
        </p:nvSpPr>
        <p:spPr>
          <a:xfrm>
            <a:off x="214282" y="500042"/>
            <a:ext cx="8429684" cy="1631216"/>
          </a:xfrm>
          <a:prstGeom prst="rect">
            <a:avLst/>
          </a:prstGeom>
          <a:noFill/>
        </p:spPr>
        <p:txBody>
          <a:bodyPr wrap="square" rtlCol="0">
            <a:spAutoFit/>
          </a:bodyPr>
          <a:lstStyle/>
          <a:p>
            <a:pPr algn="just"/>
            <a:r>
              <a:rPr lang="tr-TR" sz="2000" dirty="0" smtClean="0"/>
              <a:t>Dosyadan karakterleri okumanın diğer bir yolu </a:t>
            </a:r>
            <a:r>
              <a:rPr lang="tr-TR" sz="2000" dirty="0" err="1" smtClean="0"/>
              <a:t>ios</a:t>
            </a:r>
            <a:r>
              <a:rPr lang="tr-TR" sz="2000" dirty="0" smtClean="0"/>
              <a:t> sınıfının </a:t>
            </a:r>
            <a:r>
              <a:rPr lang="tr-TR" sz="2000" dirty="0" err="1" smtClean="0"/>
              <a:t>rdbuf</a:t>
            </a:r>
            <a:r>
              <a:rPr lang="tr-TR" sz="2000" dirty="0" smtClean="0"/>
              <a:t>() üye fonksiyonudur.  Bu fonksiyon, </a:t>
            </a:r>
            <a:r>
              <a:rPr lang="tr-TR" sz="2000" dirty="0" err="1" smtClean="0"/>
              <a:t>streambuf</a:t>
            </a:r>
            <a:r>
              <a:rPr lang="tr-TR" sz="2000" dirty="0" smtClean="0"/>
              <a:t>(veya </a:t>
            </a:r>
            <a:r>
              <a:rPr lang="tr-TR" sz="2000" dirty="0" err="1" smtClean="0"/>
              <a:t>filebuf</a:t>
            </a:r>
            <a:r>
              <a:rPr lang="tr-TR" sz="2000" dirty="0" smtClean="0"/>
              <a:t>) nesnesine, karakter dizini ile bir </a:t>
            </a:r>
            <a:r>
              <a:rPr lang="tr-TR" sz="2000" dirty="0" err="1" smtClean="0"/>
              <a:t>pointer</a:t>
            </a:r>
            <a:r>
              <a:rPr lang="tr-TR" sz="2000" dirty="0" smtClean="0"/>
              <a:t> döndürür. Bu nesne bir tampon(</a:t>
            </a:r>
            <a:r>
              <a:rPr lang="tr-TR" sz="2000" dirty="0" err="1" smtClean="0"/>
              <a:t>buffer</a:t>
            </a:r>
            <a:r>
              <a:rPr lang="tr-TR" sz="2000" dirty="0" smtClean="0"/>
              <a:t>) içerir ve karakter dizisinden gelen karakterleri tutar.  </a:t>
            </a:r>
            <a:r>
              <a:rPr lang="tr-TR" sz="2000" dirty="0" err="1" smtClean="0"/>
              <a:t>Pointer</a:t>
            </a:r>
            <a:r>
              <a:rPr lang="tr-TR" sz="2000" dirty="0" smtClean="0"/>
              <a:t> data nesnesi gibi kullanılabilir.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00035" y="642919"/>
            <a:ext cx="8153400" cy="6601807"/>
          </a:xfrm>
          <a:prstGeom prst="rect">
            <a:avLst/>
          </a:prstGeom>
          <a:noFill/>
          <a:ln w="9525">
            <a:noFill/>
            <a:miter lim="800000"/>
            <a:headEnd/>
            <a:tailEnd/>
          </a:ln>
          <a:effectLst/>
        </p:spPr>
        <p:txBody>
          <a:bodyPr>
            <a:spAutoFit/>
          </a:bodyPr>
          <a:lstStyle/>
          <a:p>
            <a:pPr algn="just">
              <a:spcBef>
                <a:spcPct val="50000"/>
              </a:spcBef>
            </a:pPr>
            <a:r>
              <a:rPr lang="tr-TR" dirty="0" err="1" smtClean="0"/>
              <a:t>fopen</a:t>
            </a:r>
            <a:r>
              <a:rPr lang="tr-TR" dirty="0" smtClean="0"/>
              <a:t>() fonksiyonu iki fonksiyon icra eder: birincisi kullanmak üzere bir dosya açar, ikincisi ise bir dosya </a:t>
            </a:r>
            <a:r>
              <a:rPr lang="tr-TR" dirty="0" err="1" smtClean="0"/>
              <a:t>işaretcisi</a:t>
            </a:r>
            <a:r>
              <a:rPr lang="tr-TR" dirty="0" smtClean="0"/>
              <a:t> döndürür. </a:t>
            </a:r>
            <a:r>
              <a:rPr lang="tr-TR" dirty="0" err="1" smtClean="0"/>
              <a:t>fopen</a:t>
            </a:r>
            <a:r>
              <a:rPr lang="tr-TR" dirty="0" smtClean="0"/>
              <a:t>() fonksiyonunun genel kullanımı</a:t>
            </a:r>
            <a:endParaRPr lang="en-US" dirty="0"/>
          </a:p>
          <a:p>
            <a:pPr algn="just">
              <a:spcBef>
                <a:spcPct val="50000"/>
              </a:spcBef>
            </a:pPr>
            <a:r>
              <a:rPr lang="en-US" dirty="0">
                <a:solidFill>
                  <a:srgbClr val="FFC000"/>
                </a:solidFill>
              </a:rPr>
              <a:t>FILE *</a:t>
            </a:r>
            <a:r>
              <a:rPr lang="en-US" dirty="0" err="1">
                <a:solidFill>
                  <a:srgbClr val="FFC000"/>
                </a:solidFill>
              </a:rPr>
              <a:t>fp</a:t>
            </a:r>
            <a:r>
              <a:rPr lang="en-US" dirty="0">
                <a:solidFill>
                  <a:srgbClr val="FFC000"/>
                </a:solidFill>
              </a:rPr>
              <a:t>;</a:t>
            </a:r>
          </a:p>
          <a:p>
            <a:pPr algn="just">
              <a:spcBef>
                <a:spcPct val="50000"/>
              </a:spcBef>
            </a:pPr>
            <a:r>
              <a:rPr lang="en-US" dirty="0">
                <a:solidFill>
                  <a:srgbClr val="FFC000"/>
                </a:solidFill>
              </a:rPr>
              <a:t>	</a:t>
            </a:r>
            <a:r>
              <a:rPr lang="en-US" dirty="0" err="1" smtClean="0">
                <a:solidFill>
                  <a:srgbClr val="FFC000"/>
                </a:solidFill>
              </a:rPr>
              <a:t>fp</a:t>
            </a:r>
            <a:r>
              <a:rPr lang="en-US" dirty="0" smtClean="0">
                <a:solidFill>
                  <a:srgbClr val="FFC000"/>
                </a:solidFill>
              </a:rPr>
              <a:t>=</a:t>
            </a:r>
            <a:r>
              <a:rPr lang="en-US" dirty="0" err="1" smtClean="0">
                <a:solidFill>
                  <a:srgbClr val="FFC000"/>
                </a:solidFill>
              </a:rPr>
              <a:t>fopen</a:t>
            </a:r>
            <a:r>
              <a:rPr lang="en-US" dirty="0" smtClean="0">
                <a:solidFill>
                  <a:srgbClr val="FFC000"/>
                </a:solidFill>
              </a:rPr>
              <a:t>(f</a:t>
            </a:r>
            <a:r>
              <a:rPr lang="tr-TR" dirty="0" err="1" smtClean="0">
                <a:solidFill>
                  <a:srgbClr val="FFC000"/>
                </a:solidFill>
              </a:rPr>
              <a:t>dosyaadı</a:t>
            </a:r>
            <a:r>
              <a:rPr lang="en-US" dirty="0" smtClean="0">
                <a:solidFill>
                  <a:srgbClr val="FFC000"/>
                </a:solidFill>
              </a:rPr>
              <a:t>,mode</a:t>
            </a:r>
            <a:r>
              <a:rPr lang="en-US" dirty="0">
                <a:solidFill>
                  <a:srgbClr val="FFC000"/>
                </a:solidFill>
              </a:rPr>
              <a:t>);</a:t>
            </a:r>
          </a:p>
          <a:p>
            <a:pPr algn="just">
              <a:spcBef>
                <a:spcPct val="50000"/>
              </a:spcBef>
            </a:pPr>
            <a:r>
              <a:rPr lang="tr-TR" dirty="0" smtClean="0"/>
              <a:t>Burada </a:t>
            </a:r>
            <a:r>
              <a:rPr lang="tr-TR" dirty="0" err="1" smtClean="0"/>
              <a:t>mode</a:t>
            </a:r>
            <a:r>
              <a:rPr lang="tr-TR" dirty="0" smtClean="0"/>
              <a:t> </a:t>
            </a:r>
            <a:r>
              <a:rPr lang="tr-TR" dirty="0" err="1" smtClean="0"/>
              <a:t>string</a:t>
            </a:r>
            <a:r>
              <a:rPr lang="tr-TR" dirty="0" smtClean="0"/>
              <a:t> bir ifadedir ve aşağıdakilerden biri olabilir.</a:t>
            </a:r>
            <a:r>
              <a:rPr lang="en-US" dirty="0" smtClean="0"/>
              <a:t> </a:t>
            </a:r>
            <a:endParaRPr lang="en-US" dirty="0"/>
          </a:p>
          <a:p>
            <a:pPr algn="just">
              <a:spcBef>
                <a:spcPct val="50000"/>
              </a:spcBef>
            </a:pPr>
            <a:r>
              <a:rPr lang="en-US" dirty="0"/>
              <a:t>	</a:t>
            </a:r>
            <a:r>
              <a:rPr lang="en-US" dirty="0">
                <a:solidFill>
                  <a:srgbClr val="FFC000"/>
                </a:solidFill>
              </a:rPr>
              <a:t>r </a:t>
            </a:r>
            <a:r>
              <a:rPr lang="tr-TR" dirty="0" smtClean="0"/>
              <a:t> okuma</a:t>
            </a:r>
          </a:p>
          <a:p>
            <a:pPr algn="just">
              <a:spcBef>
                <a:spcPct val="50000"/>
              </a:spcBef>
            </a:pPr>
            <a:r>
              <a:rPr lang="en-US" dirty="0"/>
              <a:t>	</a:t>
            </a:r>
            <a:r>
              <a:rPr lang="en-US" dirty="0">
                <a:solidFill>
                  <a:srgbClr val="FFC000"/>
                </a:solidFill>
              </a:rPr>
              <a:t>w</a:t>
            </a:r>
            <a:r>
              <a:rPr lang="en-US" dirty="0"/>
              <a:t> </a:t>
            </a:r>
            <a:r>
              <a:rPr lang="tr-TR" dirty="0" smtClean="0"/>
              <a:t>yazma</a:t>
            </a:r>
            <a:r>
              <a:rPr lang="en-US" dirty="0" smtClean="0"/>
              <a:t>, </a:t>
            </a:r>
            <a:r>
              <a:rPr lang="tr-TR" dirty="0" smtClean="0"/>
              <a:t> veya</a:t>
            </a:r>
            <a:endParaRPr lang="en-US" dirty="0"/>
          </a:p>
          <a:p>
            <a:pPr algn="just">
              <a:spcBef>
                <a:spcPct val="50000"/>
              </a:spcBef>
            </a:pPr>
            <a:r>
              <a:rPr lang="en-US" dirty="0"/>
              <a:t>	</a:t>
            </a:r>
            <a:r>
              <a:rPr lang="en-US" dirty="0">
                <a:solidFill>
                  <a:srgbClr val="FFC000"/>
                </a:solidFill>
              </a:rPr>
              <a:t>a</a:t>
            </a:r>
            <a:r>
              <a:rPr lang="en-US" dirty="0"/>
              <a:t> </a:t>
            </a:r>
            <a:r>
              <a:rPr lang="tr-TR" dirty="0" smtClean="0"/>
              <a:t> ilave etme</a:t>
            </a:r>
            <a:endParaRPr lang="en-US" dirty="0"/>
          </a:p>
          <a:p>
            <a:pPr algn="just">
              <a:spcBef>
                <a:spcPct val="50000"/>
              </a:spcBef>
            </a:pPr>
            <a:r>
              <a:rPr lang="tr-TR" dirty="0" smtClean="0"/>
              <a:t>Dosya ismi karakter dizini olmalı ve kullanılan işletim sistemine uygun bir karakterlerin kullanılmasıdır.</a:t>
            </a:r>
            <a:endParaRPr lang="en-US" dirty="0"/>
          </a:p>
          <a:p>
            <a:pPr algn="just">
              <a:spcBef>
                <a:spcPct val="50000"/>
              </a:spcBef>
            </a:pPr>
            <a:r>
              <a:rPr lang="tr-TR" dirty="0" err="1" smtClean="0"/>
              <a:t>Fp</a:t>
            </a:r>
            <a:r>
              <a:rPr lang="tr-TR" dirty="0" smtClean="0"/>
              <a:t> dosya tipi değişkenidir ve dosya </a:t>
            </a:r>
            <a:r>
              <a:rPr lang="tr-TR" dirty="0" err="1" smtClean="0"/>
              <a:t>işaretcisidir</a:t>
            </a:r>
            <a:r>
              <a:rPr lang="tr-TR" dirty="0" smtClean="0"/>
              <a:t>. FILE </a:t>
            </a:r>
            <a:r>
              <a:rPr lang="tr-TR" dirty="0" err="1" smtClean="0"/>
              <a:t>stdio</a:t>
            </a:r>
            <a:r>
              <a:rPr lang="tr-TR" dirty="0" smtClean="0"/>
              <a:t>.h </a:t>
            </a:r>
            <a:r>
              <a:rPr lang="tr-TR" dirty="0" err="1" smtClean="0"/>
              <a:t>kütüp</a:t>
            </a:r>
            <a:r>
              <a:rPr lang="tr-TR" dirty="0" smtClean="0"/>
              <a:t> hanesinde tanımlı özel bir veri tipidir. Bütün dosya </a:t>
            </a:r>
            <a:r>
              <a:rPr lang="tr-TR" dirty="0" err="1" smtClean="0"/>
              <a:t>işaretcileri</a:t>
            </a:r>
            <a:r>
              <a:rPr lang="tr-TR" dirty="0" smtClean="0"/>
              <a:t> FILE tipi olarak tanımlanmak zorundadır.</a:t>
            </a:r>
            <a:endParaRPr lang="en-US" dirty="0"/>
          </a:p>
          <a:p>
            <a:pPr algn="just">
              <a:spcBef>
                <a:spcPct val="50000"/>
              </a:spcBef>
            </a:pPr>
            <a:r>
              <a:rPr lang="tr-TR" dirty="0" smtClean="0"/>
              <a:t>Eğer yazma </a:t>
            </a:r>
            <a:r>
              <a:rPr lang="tr-TR" dirty="0" err="1" smtClean="0"/>
              <a:t>modunda</a:t>
            </a:r>
            <a:r>
              <a:rPr lang="tr-TR" dirty="0" smtClean="0"/>
              <a:t> “test” isimli bir dosya açmak istiyorsak aşağıdaki ifadeyi kullanabiliriz</a:t>
            </a:r>
            <a:endParaRPr lang="en-US" dirty="0"/>
          </a:p>
          <a:p>
            <a:pPr algn="just">
              <a:spcBef>
                <a:spcPct val="50000"/>
              </a:spcBef>
            </a:pPr>
            <a:r>
              <a:rPr lang="en-US" dirty="0"/>
              <a:t>	</a:t>
            </a:r>
            <a:r>
              <a:rPr lang="en-US" dirty="0" err="1">
                <a:solidFill>
                  <a:srgbClr val="FFC000"/>
                </a:solidFill>
              </a:rPr>
              <a:t>fp</a:t>
            </a:r>
            <a:r>
              <a:rPr lang="en-US" dirty="0">
                <a:solidFill>
                  <a:srgbClr val="FFC000"/>
                </a:solidFill>
              </a:rPr>
              <a:t>=</a:t>
            </a:r>
            <a:r>
              <a:rPr lang="en-US" dirty="0" err="1">
                <a:solidFill>
                  <a:srgbClr val="FFC000"/>
                </a:solidFill>
              </a:rPr>
              <a:t>fopen</a:t>
            </a:r>
            <a:r>
              <a:rPr lang="en-US" dirty="0">
                <a:solidFill>
                  <a:srgbClr val="FFC000"/>
                </a:solidFill>
              </a:rPr>
              <a:t>(“</a:t>
            </a:r>
            <a:r>
              <a:rPr lang="en-US" dirty="0" err="1">
                <a:solidFill>
                  <a:srgbClr val="FFC000"/>
                </a:solidFill>
              </a:rPr>
              <a:t>test”,”w</a:t>
            </a:r>
            <a:r>
              <a:rPr lang="en-US" dirty="0">
                <a:solidFill>
                  <a:srgbClr val="FFC000"/>
                </a:solidFill>
              </a:rPr>
              <a:t>”);</a:t>
            </a:r>
          </a:p>
          <a:p>
            <a:pPr>
              <a:spcBef>
                <a:spcPct val="50000"/>
              </a:spcBef>
            </a:pPr>
            <a:endParaRPr lang="en-US" dirty="0"/>
          </a:p>
        </p:txBody>
      </p:sp>
      <p:sp>
        <p:nvSpPr>
          <p:cNvPr id="72707" name="Text Box 3"/>
          <p:cNvSpPr txBox="1">
            <a:spLocks noChangeArrowheads="1"/>
          </p:cNvSpPr>
          <p:nvPr/>
        </p:nvSpPr>
        <p:spPr bwMode="auto">
          <a:xfrm>
            <a:off x="428596" y="214290"/>
            <a:ext cx="8153400" cy="461665"/>
          </a:xfrm>
          <a:prstGeom prst="rect">
            <a:avLst/>
          </a:prstGeom>
          <a:noFill/>
          <a:ln w="9525">
            <a:noFill/>
            <a:miter lim="800000"/>
            <a:headEnd/>
            <a:tailEnd/>
          </a:ln>
          <a:effectLst/>
        </p:spPr>
        <p:txBody>
          <a:bodyPr>
            <a:spAutoFit/>
          </a:bodyPr>
          <a:lstStyle/>
          <a:p>
            <a:pPr>
              <a:spcBef>
                <a:spcPct val="50000"/>
              </a:spcBef>
            </a:pPr>
            <a:r>
              <a:rPr lang="tr-TR" sz="2400" dirty="0" err="1" smtClean="0">
                <a:solidFill>
                  <a:srgbClr val="FFC000"/>
                </a:solidFill>
              </a:rPr>
              <a:t>fopen</a:t>
            </a:r>
            <a:r>
              <a:rPr lang="tr-TR" sz="2400" dirty="0" smtClean="0">
                <a:solidFill>
                  <a:srgbClr val="FFC000"/>
                </a:solidFill>
              </a:rPr>
              <a:t> fonksiyonu(</a:t>
            </a:r>
            <a:r>
              <a:rPr lang="en-US" sz="2400" dirty="0" smtClean="0">
                <a:solidFill>
                  <a:srgbClr val="FFC000"/>
                </a:solidFill>
              </a:rPr>
              <a:t>The </a:t>
            </a:r>
            <a:r>
              <a:rPr lang="en-US" sz="2400" dirty="0" err="1">
                <a:solidFill>
                  <a:srgbClr val="FFC000"/>
                </a:solidFill>
              </a:rPr>
              <a:t>fopen</a:t>
            </a:r>
            <a:r>
              <a:rPr lang="en-US" sz="2400" dirty="0">
                <a:solidFill>
                  <a:srgbClr val="FFC000"/>
                </a:solidFill>
              </a:rPr>
              <a:t>() </a:t>
            </a:r>
            <a:r>
              <a:rPr lang="en-US" sz="2400" dirty="0" smtClean="0">
                <a:solidFill>
                  <a:srgbClr val="FFC000"/>
                </a:solidFill>
              </a:rPr>
              <a:t>Function</a:t>
            </a:r>
            <a:r>
              <a:rPr lang="tr-TR" sz="2400" dirty="0" smtClean="0">
                <a:solidFill>
                  <a:srgbClr val="FFC000"/>
                </a:solidFill>
              </a:rPr>
              <a:t>)</a:t>
            </a:r>
            <a:endParaRPr lang="en-US" sz="2400" dirty="0">
              <a:solidFill>
                <a:srgbClr val="FFC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33400" y="838201"/>
            <a:ext cx="8153400" cy="6047809"/>
          </a:xfrm>
          <a:prstGeom prst="rect">
            <a:avLst/>
          </a:prstGeom>
          <a:noFill/>
          <a:ln w="9525">
            <a:noFill/>
            <a:miter lim="800000"/>
            <a:headEnd/>
            <a:tailEnd/>
          </a:ln>
          <a:effectLst/>
        </p:spPr>
        <p:txBody>
          <a:bodyPr>
            <a:spAutoFit/>
          </a:bodyPr>
          <a:lstStyle/>
          <a:p>
            <a:pPr algn="just">
              <a:spcBef>
                <a:spcPct val="50000"/>
              </a:spcBef>
            </a:pPr>
            <a:r>
              <a:rPr lang="tr-TR" dirty="0" smtClean="0"/>
              <a:t>Bununla birlikte genellikle aşağıdaki ifade şekli ile kullanılacak veya kullanılmaktadır:</a:t>
            </a:r>
            <a:endParaRPr lang="en-US" dirty="0"/>
          </a:p>
          <a:p>
            <a:pPr algn="just">
              <a:spcBef>
                <a:spcPct val="50000"/>
              </a:spcBef>
            </a:pPr>
            <a:r>
              <a:rPr lang="en-US" dirty="0"/>
              <a:t>	</a:t>
            </a:r>
            <a:r>
              <a:rPr lang="en-US" dirty="0">
                <a:solidFill>
                  <a:srgbClr val="FFC000"/>
                </a:solidFill>
              </a:rPr>
              <a:t>if((</a:t>
            </a:r>
            <a:r>
              <a:rPr lang="en-US" dirty="0" err="1">
                <a:solidFill>
                  <a:srgbClr val="FFC000"/>
                </a:solidFill>
              </a:rPr>
              <a:t>fp</a:t>
            </a:r>
            <a:r>
              <a:rPr lang="en-US" dirty="0">
                <a:solidFill>
                  <a:srgbClr val="FFC000"/>
                </a:solidFill>
              </a:rPr>
              <a:t>=</a:t>
            </a:r>
            <a:r>
              <a:rPr lang="en-US" dirty="0" err="1">
                <a:solidFill>
                  <a:srgbClr val="FFC000"/>
                </a:solidFill>
              </a:rPr>
              <a:t>fopen</a:t>
            </a:r>
            <a:r>
              <a:rPr lang="en-US" dirty="0">
                <a:solidFill>
                  <a:srgbClr val="FFC000"/>
                </a:solidFill>
              </a:rPr>
              <a:t>(“</a:t>
            </a:r>
            <a:r>
              <a:rPr lang="en-US" dirty="0" err="1">
                <a:solidFill>
                  <a:srgbClr val="FFC000"/>
                </a:solidFill>
              </a:rPr>
              <a:t>test”,”w</a:t>
            </a:r>
            <a:r>
              <a:rPr lang="en-US" dirty="0">
                <a:solidFill>
                  <a:srgbClr val="FFC000"/>
                </a:solidFill>
              </a:rPr>
              <a:t>”))==NULL)</a:t>
            </a:r>
          </a:p>
          <a:p>
            <a:pPr algn="just">
              <a:spcBef>
                <a:spcPct val="50000"/>
              </a:spcBef>
            </a:pPr>
            <a:r>
              <a:rPr lang="en-US" dirty="0">
                <a:solidFill>
                  <a:srgbClr val="FFC000"/>
                </a:solidFill>
              </a:rPr>
              <a:t>		{</a:t>
            </a:r>
          </a:p>
          <a:p>
            <a:pPr algn="just">
              <a:spcBef>
                <a:spcPct val="50000"/>
              </a:spcBef>
            </a:pPr>
            <a:r>
              <a:rPr lang="en-US" dirty="0">
                <a:solidFill>
                  <a:srgbClr val="FFC000"/>
                </a:solidFill>
              </a:rPr>
              <a:t>		puts</a:t>
            </a:r>
            <a:r>
              <a:rPr lang="en-US" dirty="0" smtClean="0">
                <a:solidFill>
                  <a:srgbClr val="FFC000"/>
                </a:solidFill>
              </a:rPr>
              <a:t>(“</a:t>
            </a:r>
            <a:r>
              <a:rPr lang="tr-TR" dirty="0" smtClean="0">
                <a:solidFill>
                  <a:srgbClr val="FFC000"/>
                </a:solidFill>
              </a:rPr>
              <a:t>Dosya açılamıyor </a:t>
            </a:r>
            <a:r>
              <a:rPr lang="en-US" dirty="0" smtClean="0">
                <a:solidFill>
                  <a:srgbClr val="FFC000"/>
                </a:solidFill>
              </a:rPr>
              <a:t>\n</a:t>
            </a:r>
            <a:r>
              <a:rPr lang="en-US" dirty="0">
                <a:solidFill>
                  <a:srgbClr val="FFC000"/>
                </a:solidFill>
              </a:rPr>
              <a:t>”);</a:t>
            </a:r>
          </a:p>
          <a:p>
            <a:pPr algn="just">
              <a:spcBef>
                <a:spcPct val="50000"/>
              </a:spcBef>
            </a:pPr>
            <a:r>
              <a:rPr lang="en-US" dirty="0">
                <a:solidFill>
                  <a:srgbClr val="FFC000"/>
                </a:solidFill>
              </a:rPr>
              <a:t>		exit();</a:t>
            </a:r>
          </a:p>
          <a:p>
            <a:pPr algn="just">
              <a:spcBef>
                <a:spcPct val="50000"/>
              </a:spcBef>
            </a:pPr>
            <a:r>
              <a:rPr lang="en-US" dirty="0">
                <a:solidFill>
                  <a:srgbClr val="FFC000"/>
                </a:solidFill>
              </a:rPr>
              <a:t>		}</a:t>
            </a:r>
          </a:p>
          <a:p>
            <a:pPr algn="just">
              <a:spcBef>
                <a:spcPct val="50000"/>
              </a:spcBef>
            </a:pPr>
            <a:r>
              <a:rPr lang="tr-TR" dirty="0" smtClean="0"/>
              <a:t>Bu </a:t>
            </a:r>
            <a:r>
              <a:rPr lang="tr-TR" dirty="0" err="1" smtClean="0"/>
              <a:t>metod</a:t>
            </a:r>
            <a:r>
              <a:rPr lang="tr-TR" dirty="0" smtClean="0"/>
              <a:t> dosyanın diskte oluşturulamaması durumlarında verilen dosya oluşturulamama hatalarında programın çalışmayı durdurmadan kullanıcının duruma müdahalesi için kullanılır. Genellikle bu hata diskin dolu olması veya yazmaya korumalı olması durumlarında oluşur.</a:t>
            </a:r>
          </a:p>
          <a:p>
            <a:pPr algn="just">
              <a:spcBef>
                <a:spcPct val="50000"/>
              </a:spcBef>
            </a:pPr>
            <a:r>
              <a:rPr lang="tr-TR" dirty="0" err="1" smtClean="0">
                <a:solidFill>
                  <a:srgbClr val="FFC000"/>
                </a:solidFill>
              </a:rPr>
              <a:t>fopen</a:t>
            </a:r>
            <a:r>
              <a:rPr lang="tr-TR" dirty="0" smtClean="0"/>
              <a:t> fonksiyonu ile bir dosya </a:t>
            </a:r>
            <a:r>
              <a:rPr lang="tr-TR" dirty="0" err="1" smtClean="0">
                <a:solidFill>
                  <a:srgbClr val="FFC000"/>
                </a:solidFill>
              </a:rPr>
              <a:t>write</a:t>
            </a:r>
            <a:r>
              <a:rPr lang="tr-TR" dirty="0" smtClean="0"/>
              <a:t> </a:t>
            </a:r>
            <a:r>
              <a:rPr lang="tr-TR" dirty="0" err="1" smtClean="0"/>
              <a:t>modun</a:t>
            </a:r>
            <a:r>
              <a:rPr lang="tr-TR" dirty="0" smtClean="0"/>
              <a:t> da açıldığında, dosya yeniden oluşturulur. Eğer daha önceden oluşturulmak istenen dosya oluşturulmuş ve bilgi girilmişse bu bilgiler kaybedilir. Dosyaya sadece ilave kayıt eklenmek isteniyorsa dosya </a:t>
            </a:r>
            <a:r>
              <a:rPr lang="tr-TR" dirty="0" err="1" smtClean="0">
                <a:solidFill>
                  <a:srgbClr val="FFC000"/>
                </a:solidFill>
              </a:rPr>
              <a:t>append</a:t>
            </a:r>
            <a:r>
              <a:rPr lang="tr-TR" dirty="0" smtClean="0"/>
              <a:t>  yani  </a:t>
            </a:r>
            <a:r>
              <a:rPr lang="tr-TR" dirty="0" smtClean="0">
                <a:solidFill>
                  <a:srgbClr val="FFC000"/>
                </a:solidFill>
              </a:rPr>
              <a:t>a</a:t>
            </a:r>
            <a:r>
              <a:rPr lang="tr-TR" dirty="0" smtClean="0"/>
              <a:t> </a:t>
            </a:r>
            <a:r>
              <a:rPr lang="tr-TR" dirty="0" err="1" smtClean="0"/>
              <a:t>modun</a:t>
            </a:r>
            <a:r>
              <a:rPr lang="tr-TR" dirty="0" smtClean="0"/>
              <a:t> da açılmalıdır.</a:t>
            </a:r>
            <a:endParaRPr lang="en-US" dirty="0"/>
          </a:p>
          <a:p>
            <a:pPr>
              <a:spcBef>
                <a:spcPct val="50000"/>
              </a:spcBef>
            </a:pPr>
            <a:endParaRPr lang="en-US" dirty="0"/>
          </a:p>
          <a:p>
            <a:pPr>
              <a:spcBef>
                <a:spcPct val="50000"/>
              </a:spcBef>
            </a:pPr>
            <a:endParaRPr lang="en-US" dirty="0"/>
          </a:p>
        </p:txBody>
      </p:sp>
      <p:sp>
        <p:nvSpPr>
          <p:cNvPr id="73731" name="Text Box 3"/>
          <p:cNvSpPr txBox="1">
            <a:spLocks noChangeArrowheads="1"/>
          </p:cNvSpPr>
          <p:nvPr/>
        </p:nvSpPr>
        <p:spPr bwMode="auto">
          <a:xfrm>
            <a:off x="457200" y="304800"/>
            <a:ext cx="8153400" cy="461665"/>
          </a:xfrm>
          <a:prstGeom prst="rect">
            <a:avLst/>
          </a:prstGeom>
          <a:noFill/>
          <a:ln w="9525">
            <a:noFill/>
            <a:miter lim="800000"/>
            <a:headEnd/>
            <a:tailEnd/>
          </a:ln>
          <a:effectLst/>
        </p:spPr>
        <p:txBody>
          <a:bodyPr>
            <a:spAutoFit/>
          </a:bodyPr>
          <a:lstStyle/>
          <a:p>
            <a:pPr>
              <a:spcBef>
                <a:spcPct val="50000"/>
              </a:spcBef>
            </a:pPr>
            <a:r>
              <a:rPr lang="tr-TR" sz="2400" dirty="0" err="1" smtClean="0">
                <a:solidFill>
                  <a:srgbClr val="FFC000"/>
                </a:solidFill>
              </a:rPr>
              <a:t>fopen</a:t>
            </a:r>
            <a:r>
              <a:rPr lang="tr-TR" sz="2400" dirty="0" smtClean="0">
                <a:solidFill>
                  <a:srgbClr val="FFC000"/>
                </a:solidFill>
              </a:rPr>
              <a:t> fonksiyonu(</a:t>
            </a:r>
            <a:r>
              <a:rPr lang="en-US" sz="2400" dirty="0" smtClean="0">
                <a:solidFill>
                  <a:srgbClr val="FFC000"/>
                </a:solidFill>
              </a:rPr>
              <a:t>The </a:t>
            </a:r>
            <a:r>
              <a:rPr lang="en-US" sz="2400" dirty="0" err="1" smtClean="0">
                <a:solidFill>
                  <a:srgbClr val="FFC000"/>
                </a:solidFill>
              </a:rPr>
              <a:t>fopen</a:t>
            </a:r>
            <a:r>
              <a:rPr lang="en-US" sz="2400" dirty="0" smtClean="0">
                <a:solidFill>
                  <a:srgbClr val="FFC000"/>
                </a:solidFill>
              </a:rPr>
              <a:t>() Function</a:t>
            </a:r>
            <a:r>
              <a:rPr lang="tr-TR" sz="2400" dirty="0" smtClean="0">
                <a:solidFill>
                  <a:srgbClr val="FFC000"/>
                </a:solidFill>
              </a:rPr>
              <a:t>)</a:t>
            </a:r>
            <a:endParaRPr lang="en-US" sz="2400" dirty="0">
              <a:solidFill>
                <a:srgbClr val="FFC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85721" y="571480"/>
            <a:ext cx="8643999" cy="2400657"/>
          </a:xfrm>
          <a:prstGeom prst="rect">
            <a:avLst/>
          </a:prstGeom>
          <a:noFill/>
          <a:ln w="9525">
            <a:noFill/>
            <a:miter lim="800000"/>
            <a:headEnd/>
            <a:tailEnd/>
          </a:ln>
          <a:effectLst/>
        </p:spPr>
        <p:txBody>
          <a:bodyPr wrap="square">
            <a:spAutoFit/>
          </a:bodyPr>
          <a:lstStyle/>
          <a:p>
            <a:pPr algn="just">
              <a:spcBef>
                <a:spcPct val="50000"/>
              </a:spcBef>
            </a:pPr>
            <a:r>
              <a:rPr lang="tr-TR" sz="2000" dirty="0" err="1" smtClean="0">
                <a:solidFill>
                  <a:srgbClr val="FFC000"/>
                </a:solidFill>
              </a:rPr>
              <a:t>fclose</a:t>
            </a:r>
            <a:r>
              <a:rPr lang="tr-TR" sz="2000" dirty="0" smtClean="0">
                <a:solidFill>
                  <a:srgbClr val="FFC000"/>
                </a:solidFill>
              </a:rPr>
              <a:t>()</a:t>
            </a:r>
            <a:r>
              <a:rPr lang="tr-TR" sz="2000" dirty="0" smtClean="0"/>
              <a:t> fonksiyonu </a:t>
            </a:r>
            <a:r>
              <a:rPr lang="tr-TR" sz="2000" dirty="0" err="1" smtClean="0">
                <a:solidFill>
                  <a:srgbClr val="FFC000"/>
                </a:solidFill>
              </a:rPr>
              <a:t>fopen</a:t>
            </a:r>
            <a:r>
              <a:rPr lang="tr-TR" sz="2000" dirty="0" smtClean="0">
                <a:solidFill>
                  <a:srgbClr val="FFC000"/>
                </a:solidFill>
              </a:rPr>
              <a:t>()</a:t>
            </a:r>
            <a:r>
              <a:rPr lang="tr-TR" sz="2000" dirty="0" smtClean="0"/>
              <a:t> fonksiyonu ile açılan dosyaları kapatmak için kullanılır. Program sonlandırılmadan önce tüm dosyalar kapatılmış olmalıdır.</a:t>
            </a:r>
          </a:p>
          <a:p>
            <a:pPr algn="just">
              <a:spcBef>
                <a:spcPct val="50000"/>
              </a:spcBef>
            </a:pPr>
            <a:r>
              <a:rPr lang="en-US" sz="2000" dirty="0" err="1" smtClean="0">
                <a:solidFill>
                  <a:srgbClr val="FFC000"/>
                </a:solidFill>
              </a:rPr>
              <a:t>fclose</a:t>
            </a:r>
            <a:r>
              <a:rPr lang="en-US" sz="2000" dirty="0" smtClean="0">
                <a:solidFill>
                  <a:srgbClr val="FFC000"/>
                </a:solidFill>
              </a:rPr>
              <a:t>() </a:t>
            </a:r>
            <a:r>
              <a:rPr lang="tr-TR" sz="2000" dirty="0" err="1" smtClean="0"/>
              <a:t>fonkisyonun</a:t>
            </a:r>
            <a:r>
              <a:rPr lang="tr-TR" sz="2000" dirty="0" smtClean="0"/>
              <a:t> genel kulanım şekli</a:t>
            </a:r>
            <a:endParaRPr lang="en-US" sz="2000" dirty="0"/>
          </a:p>
          <a:p>
            <a:pPr algn="just">
              <a:spcBef>
                <a:spcPct val="50000"/>
              </a:spcBef>
            </a:pPr>
            <a:r>
              <a:rPr lang="en-US" sz="2000" dirty="0"/>
              <a:t>	</a:t>
            </a:r>
            <a:r>
              <a:rPr lang="en-US" sz="2000" dirty="0" err="1">
                <a:solidFill>
                  <a:srgbClr val="FFC000"/>
                </a:solidFill>
              </a:rPr>
              <a:t>fclose</a:t>
            </a:r>
            <a:r>
              <a:rPr lang="en-US" sz="2000" dirty="0">
                <a:solidFill>
                  <a:srgbClr val="FFC000"/>
                </a:solidFill>
              </a:rPr>
              <a:t>(</a:t>
            </a:r>
            <a:r>
              <a:rPr lang="en-US" sz="2000" dirty="0" err="1">
                <a:solidFill>
                  <a:srgbClr val="FFC000"/>
                </a:solidFill>
              </a:rPr>
              <a:t>fp</a:t>
            </a:r>
            <a:r>
              <a:rPr lang="en-US" sz="2000" dirty="0">
                <a:solidFill>
                  <a:srgbClr val="FFC000"/>
                </a:solidFill>
              </a:rPr>
              <a:t>);</a:t>
            </a:r>
          </a:p>
          <a:p>
            <a:pPr algn="just">
              <a:spcBef>
                <a:spcPct val="50000"/>
              </a:spcBef>
            </a:pPr>
            <a:r>
              <a:rPr lang="tr-TR" sz="2000" dirty="0" smtClean="0"/>
              <a:t>Burada </a:t>
            </a:r>
            <a:r>
              <a:rPr lang="tr-TR" sz="2000" dirty="0" err="1" smtClean="0">
                <a:solidFill>
                  <a:srgbClr val="FFC000"/>
                </a:solidFill>
              </a:rPr>
              <a:t>fp</a:t>
            </a:r>
            <a:r>
              <a:rPr lang="tr-TR" sz="2000" dirty="0" smtClean="0"/>
              <a:t> </a:t>
            </a:r>
            <a:r>
              <a:rPr lang="tr-TR" sz="2000" dirty="0" err="1" smtClean="0"/>
              <a:t>fopen</a:t>
            </a:r>
            <a:r>
              <a:rPr lang="tr-TR" sz="2000" dirty="0" smtClean="0"/>
              <a:t>() fonksiyonu tarafından döndürülen dosya işaretçisidir.</a:t>
            </a:r>
            <a:endParaRPr lang="en-US" sz="2000" dirty="0"/>
          </a:p>
        </p:txBody>
      </p:sp>
      <p:sp>
        <p:nvSpPr>
          <p:cNvPr id="74755" name="Text Box 3"/>
          <p:cNvSpPr txBox="1">
            <a:spLocks noChangeArrowheads="1"/>
          </p:cNvSpPr>
          <p:nvPr/>
        </p:nvSpPr>
        <p:spPr bwMode="auto">
          <a:xfrm>
            <a:off x="285720" y="214290"/>
            <a:ext cx="8153400" cy="461665"/>
          </a:xfrm>
          <a:prstGeom prst="rect">
            <a:avLst/>
          </a:prstGeom>
          <a:noFill/>
          <a:ln w="9525">
            <a:noFill/>
            <a:miter lim="800000"/>
            <a:headEnd/>
            <a:tailEnd/>
          </a:ln>
          <a:effectLst/>
        </p:spPr>
        <p:txBody>
          <a:bodyPr>
            <a:spAutoFit/>
          </a:bodyPr>
          <a:lstStyle/>
          <a:p>
            <a:pPr>
              <a:spcBef>
                <a:spcPct val="50000"/>
              </a:spcBef>
            </a:pPr>
            <a:r>
              <a:rPr lang="tr-TR" sz="2400" b="1" dirty="0" err="1" smtClean="0">
                <a:solidFill>
                  <a:srgbClr val="FFC000"/>
                </a:solidFill>
              </a:rPr>
              <a:t>fclose</a:t>
            </a:r>
            <a:r>
              <a:rPr lang="tr-TR" sz="2400" b="1" dirty="0" smtClean="0">
                <a:solidFill>
                  <a:srgbClr val="FFC000"/>
                </a:solidFill>
              </a:rPr>
              <a:t>() fonksiyonu (</a:t>
            </a:r>
            <a:r>
              <a:rPr lang="en-US" sz="2400" b="1" dirty="0" smtClean="0">
                <a:solidFill>
                  <a:srgbClr val="FFC000"/>
                </a:solidFill>
              </a:rPr>
              <a:t>The </a:t>
            </a:r>
            <a:r>
              <a:rPr lang="en-US" sz="2400" b="1" dirty="0" err="1">
                <a:solidFill>
                  <a:srgbClr val="FFC000"/>
                </a:solidFill>
              </a:rPr>
              <a:t>fclose</a:t>
            </a:r>
            <a:r>
              <a:rPr lang="en-US" sz="2400" b="1" dirty="0">
                <a:solidFill>
                  <a:srgbClr val="FFC000"/>
                </a:solidFill>
              </a:rPr>
              <a:t>() </a:t>
            </a:r>
            <a:r>
              <a:rPr lang="en-US" sz="2400" b="1" dirty="0" smtClean="0">
                <a:solidFill>
                  <a:srgbClr val="FFC000"/>
                </a:solidFill>
              </a:rPr>
              <a:t>Function</a:t>
            </a:r>
            <a:r>
              <a:rPr lang="tr-TR" sz="2400" b="1" dirty="0" smtClean="0">
                <a:solidFill>
                  <a:srgbClr val="FFC000"/>
                </a:solidFill>
              </a:rPr>
              <a:t>)</a:t>
            </a:r>
            <a:endParaRPr lang="en-US" sz="2400" b="1" dirty="0">
              <a:solidFill>
                <a:srgbClr val="FFC000"/>
              </a:solidFill>
            </a:endParaRPr>
          </a:p>
        </p:txBody>
      </p:sp>
      <p:sp>
        <p:nvSpPr>
          <p:cNvPr id="74756" name="Text Box 4"/>
          <p:cNvSpPr txBox="1">
            <a:spLocks noChangeArrowheads="1"/>
          </p:cNvSpPr>
          <p:nvPr/>
        </p:nvSpPr>
        <p:spPr bwMode="auto">
          <a:xfrm>
            <a:off x="285720" y="3143249"/>
            <a:ext cx="8153400" cy="461665"/>
          </a:xfrm>
          <a:prstGeom prst="rect">
            <a:avLst/>
          </a:prstGeom>
          <a:noFill/>
          <a:ln w="9525">
            <a:noFill/>
            <a:miter lim="800000"/>
            <a:headEnd/>
            <a:tailEnd/>
          </a:ln>
          <a:effectLst/>
        </p:spPr>
        <p:txBody>
          <a:bodyPr>
            <a:spAutoFit/>
          </a:bodyPr>
          <a:lstStyle/>
          <a:p>
            <a:pPr>
              <a:spcBef>
                <a:spcPct val="50000"/>
              </a:spcBef>
            </a:pPr>
            <a:r>
              <a:rPr lang="tr-TR" sz="2400" dirty="0" err="1" smtClean="0">
                <a:solidFill>
                  <a:srgbClr val="FFC000"/>
                </a:solidFill>
              </a:rPr>
              <a:t>fprintf</a:t>
            </a:r>
            <a:r>
              <a:rPr lang="tr-TR" sz="2400" dirty="0" smtClean="0">
                <a:solidFill>
                  <a:srgbClr val="FFC000"/>
                </a:solidFill>
              </a:rPr>
              <a:t>() ve </a:t>
            </a:r>
            <a:r>
              <a:rPr lang="tr-TR" sz="2400" dirty="0" err="1" smtClean="0">
                <a:solidFill>
                  <a:srgbClr val="FFC000"/>
                </a:solidFill>
              </a:rPr>
              <a:t>fscanf</a:t>
            </a:r>
            <a:r>
              <a:rPr lang="tr-TR" sz="2400" dirty="0" smtClean="0">
                <a:solidFill>
                  <a:srgbClr val="FFC000"/>
                </a:solidFill>
              </a:rPr>
              <a:t>() fonksiyonları</a:t>
            </a:r>
            <a:endParaRPr lang="en-US" sz="2400" dirty="0">
              <a:solidFill>
                <a:srgbClr val="FFC000"/>
              </a:solidFill>
            </a:endParaRPr>
          </a:p>
        </p:txBody>
      </p:sp>
      <p:sp>
        <p:nvSpPr>
          <p:cNvPr id="74757" name="Text Box 5"/>
          <p:cNvSpPr txBox="1">
            <a:spLocks noChangeArrowheads="1"/>
          </p:cNvSpPr>
          <p:nvPr/>
        </p:nvSpPr>
        <p:spPr bwMode="auto">
          <a:xfrm>
            <a:off x="1" y="3657600"/>
            <a:ext cx="8929719" cy="2708434"/>
          </a:xfrm>
          <a:prstGeom prst="rect">
            <a:avLst/>
          </a:prstGeom>
          <a:noFill/>
          <a:ln w="9525">
            <a:noFill/>
            <a:miter lim="800000"/>
            <a:headEnd/>
            <a:tailEnd/>
          </a:ln>
          <a:effectLst/>
        </p:spPr>
        <p:txBody>
          <a:bodyPr wrap="square">
            <a:spAutoFit/>
          </a:bodyPr>
          <a:lstStyle/>
          <a:p>
            <a:pPr algn="just">
              <a:spcBef>
                <a:spcPct val="50000"/>
              </a:spcBef>
            </a:pPr>
            <a:r>
              <a:rPr lang="tr-TR" sz="2000" dirty="0" smtClean="0"/>
              <a:t>Temel I/O fonksiyonları </a:t>
            </a:r>
            <a:r>
              <a:rPr lang="tr-TR" sz="2000" dirty="0" err="1" smtClean="0"/>
              <a:t>gets</a:t>
            </a:r>
            <a:r>
              <a:rPr lang="tr-TR" sz="2000" dirty="0" smtClean="0"/>
              <a:t>() ve </a:t>
            </a:r>
            <a:r>
              <a:rPr lang="tr-TR" sz="2000" dirty="0" err="1" smtClean="0"/>
              <a:t>putc</a:t>
            </a:r>
            <a:r>
              <a:rPr lang="tr-TR" sz="2000" dirty="0" smtClean="0"/>
              <a:t>() ye ilave olarak çoğu c kütüphaneleri </a:t>
            </a:r>
            <a:r>
              <a:rPr lang="tr-TR" sz="2000" dirty="0" err="1" smtClean="0"/>
              <a:t>fprint</a:t>
            </a:r>
            <a:r>
              <a:rPr lang="tr-TR" sz="2000" dirty="0" smtClean="0"/>
              <a:t>() ve </a:t>
            </a:r>
            <a:r>
              <a:rPr lang="tr-TR" sz="2000" dirty="0" err="1" smtClean="0"/>
              <a:t>fscanf</a:t>
            </a:r>
            <a:r>
              <a:rPr lang="tr-TR" sz="2000" dirty="0" smtClean="0"/>
              <a:t>() fonksiyonlarına sahiptir. </a:t>
            </a:r>
            <a:r>
              <a:rPr lang="tr-TR" sz="2000" dirty="0" err="1" smtClean="0"/>
              <a:t>Fopen</a:t>
            </a:r>
            <a:r>
              <a:rPr lang="tr-TR" sz="2000" dirty="0" smtClean="0"/>
              <a:t> ile açılan dosyaya formatlı veri yazmak ve okumak için kullanılırlar </a:t>
            </a:r>
            <a:r>
              <a:rPr lang="tr-TR" sz="2000" dirty="0" err="1" smtClean="0"/>
              <a:t>fopen</a:t>
            </a:r>
            <a:r>
              <a:rPr lang="tr-TR" sz="2000" dirty="0" smtClean="0"/>
              <a:t>() fonksiyonunun genel kullanımı</a:t>
            </a:r>
            <a:endParaRPr lang="en-US" sz="2000" dirty="0"/>
          </a:p>
          <a:p>
            <a:pPr algn="just">
              <a:spcBef>
                <a:spcPct val="50000"/>
              </a:spcBef>
            </a:pPr>
            <a:r>
              <a:rPr lang="en-US" sz="2000" dirty="0"/>
              <a:t>	</a:t>
            </a:r>
            <a:r>
              <a:rPr lang="en-US" sz="2000" dirty="0" err="1" smtClean="0">
                <a:solidFill>
                  <a:srgbClr val="FFC000"/>
                </a:solidFill>
              </a:rPr>
              <a:t>fprintf</a:t>
            </a:r>
            <a:r>
              <a:rPr lang="en-US" sz="2000" dirty="0" smtClean="0">
                <a:solidFill>
                  <a:srgbClr val="FFC000"/>
                </a:solidFill>
              </a:rPr>
              <a:t>(</a:t>
            </a:r>
            <a:r>
              <a:rPr lang="en-US" sz="2000" dirty="0" err="1" smtClean="0">
                <a:solidFill>
                  <a:srgbClr val="FFC000"/>
                </a:solidFill>
              </a:rPr>
              <a:t>fp</a:t>
            </a:r>
            <a:r>
              <a:rPr lang="en-US" sz="2000" dirty="0" smtClean="0">
                <a:solidFill>
                  <a:srgbClr val="FFC000"/>
                </a:solidFill>
              </a:rPr>
              <a:t>,</a:t>
            </a:r>
            <a:r>
              <a:rPr lang="tr-TR" sz="2000" dirty="0" smtClean="0">
                <a:solidFill>
                  <a:srgbClr val="FFC000"/>
                </a:solidFill>
              </a:rPr>
              <a:t>kontrol karakter dizini</a:t>
            </a:r>
            <a:r>
              <a:rPr lang="en-US" sz="2000" dirty="0" smtClean="0">
                <a:solidFill>
                  <a:srgbClr val="FFC000"/>
                </a:solidFill>
              </a:rPr>
              <a:t>, </a:t>
            </a:r>
            <a:r>
              <a:rPr lang="en-US" sz="2000" dirty="0" err="1" smtClean="0">
                <a:solidFill>
                  <a:srgbClr val="FFC000"/>
                </a:solidFill>
              </a:rPr>
              <a:t>arg</a:t>
            </a:r>
            <a:r>
              <a:rPr lang="tr-TR" sz="2000" dirty="0" smtClean="0">
                <a:solidFill>
                  <a:srgbClr val="FFC000"/>
                </a:solidFill>
              </a:rPr>
              <a:t>ü</a:t>
            </a:r>
            <a:r>
              <a:rPr lang="en-US" sz="2000" dirty="0" smtClean="0">
                <a:solidFill>
                  <a:srgbClr val="FFC000"/>
                </a:solidFill>
              </a:rPr>
              <a:t>m</a:t>
            </a:r>
            <a:r>
              <a:rPr lang="tr-TR" sz="2000" dirty="0" smtClean="0">
                <a:solidFill>
                  <a:srgbClr val="FFC000"/>
                </a:solidFill>
              </a:rPr>
              <a:t>an listesi</a:t>
            </a:r>
            <a:r>
              <a:rPr lang="en-US" sz="2000" dirty="0" smtClean="0">
                <a:solidFill>
                  <a:srgbClr val="FFC000"/>
                </a:solidFill>
              </a:rPr>
              <a:t>); </a:t>
            </a:r>
            <a:endParaRPr lang="en-US" sz="2000" dirty="0">
              <a:solidFill>
                <a:srgbClr val="FFC000"/>
              </a:solidFill>
            </a:endParaRPr>
          </a:p>
          <a:p>
            <a:pPr algn="just">
              <a:spcBef>
                <a:spcPct val="50000"/>
              </a:spcBef>
            </a:pPr>
            <a:r>
              <a:rPr lang="tr-TR" sz="2000" dirty="0" smtClean="0"/>
              <a:t>Ve </a:t>
            </a:r>
            <a:r>
              <a:rPr lang="tr-TR" sz="2000" dirty="0" err="1" smtClean="0"/>
              <a:t>scanf</a:t>
            </a:r>
            <a:r>
              <a:rPr lang="tr-TR" sz="2000" dirty="0" smtClean="0"/>
              <a:t>() fonksiyonunun genel kullanımı</a:t>
            </a:r>
            <a:endParaRPr lang="en-US" sz="2000" dirty="0"/>
          </a:p>
          <a:p>
            <a:pPr algn="just">
              <a:spcBef>
                <a:spcPct val="50000"/>
              </a:spcBef>
            </a:pPr>
            <a:r>
              <a:rPr lang="en-US" sz="2000" dirty="0"/>
              <a:t>	</a:t>
            </a:r>
            <a:r>
              <a:rPr lang="en-US" sz="2000" dirty="0" err="1">
                <a:solidFill>
                  <a:srgbClr val="FFC000"/>
                </a:solidFill>
              </a:rPr>
              <a:t>fscanf</a:t>
            </a:r>
            <a:r>
              <a:rPr lang="en-US" sz="2000" dirty="0">
                <a:solidFill>
                  <a:srgbClr val="FFC000"/>
                </a:solidFill>
              </a:rPr>
              <a:t>(</a:t>
            </a:r>
            <a:r>
              <a:rPr lang="en-US" sz="2000" dirty="0" err="1">
                <a:solidFill>
                  <a:srgbClr val="FFC000"/>
                </a:solidFill>
              </a:rPr>
              <a:t>fp</a:t>
            </a:r>
            <a:r>
              <a:rPr lang="en-US" sz="2000" dirty="0" smtClean="0">
                <a:solidFill>
                  <a:srgbClr val="FFC000"/>
                </a:solidFill>
              </a:rPr>
              <a:t>,</a:t>
            </a:r>
            <a:r>
              <a:rPr lang="tr-TR" sz="2000" dirty="0" smtClean="0">
                <a:solidFill>
                  <a:srgbClr val="FFC000"/>
                </a:solidFill>
              </a:rPr>
              <a:t> kontrol karakter dizini</a:t>
            </a:r>
            <a:r>
              <a:rPr lang="en-US" sz="2000" dirty="0" smtClean="0">
                <a:solidFill>
                  <a:srgbClr val="FFC000"/>
                </a:solidFill>
              </a:rPr>
              <a:t>, </a:t>
            </a:r>
            <a:r>
              <a:rPr lang="en-US" sz="2000" dirty="0" err="1" smtClean="0">
                <a:solidFill>
                  <a:srgbClr val="FFC000"/>
                </a:solidFill>
              </a:rPr>
              <a:t>arg</a:t>
            </a:r>
            <a:r>
              <a:rPr lang="tr-TR" sz="2000" dirty="0" smtClean="0">
                <a:solidFill>
                  <a:srgbClr val="FFC000"/>
                </a:solidFill>
              </a:rPr>
              <a:t>ü</a:t>
            </a:r>
            <a:r>
              <a:rPr lang="en-US" sz="2000" dirty="0" smtClean="0">
                <a:solidFill>
                  <a:srgbClr val="FFC000"/>
                </a:solidFill>
              </a:rPr>
              <a:t>m</a:t>
            </a:r>
            <a:r>
              <a:rPr lang="tr-TR" sz="2000" dirty="0" smtClean="0">
                <a:solidFill>
                  <a:srgbClr val="FFC000"/>
                </a:solidFill>
              </a:rPr>
              <a:t>an </a:t>
            </a:r>
            <a:r>
              <a:rPr lang="tr-TR" sz="2000" dirty="0" err="1" smtClean="0">
                <a:solidFill>
                  <a:srgbClr val="FFC000"/>
                </a:solidFill>
              </a:rPr>
              <a:t>listes</a:t>
            </a:r>
            <a:r>
              <a:rPr lang="en-US" sz="2000" dirty="0" smtClean="0">
                <a:solidFill>
                  <a:srgbClr val="FFC000"/>
                </a:solidFill>
              </a:rPr>
              <a:t>);</a:t>
            </a:r>
            <a:endParaRPr lang="en-US" sz="2000" dirty="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228600" y="152400"/>
            <a:ext cx="8153400" cy="461665"/>
          </a:xfrm>
          <a:prstGeom prst="rect">
            <a:avLst/>
          </a:prstGeom>
          <a:noFill/>
          <a:ln w="9525">
            <a:noFill/>
            <a:miter lim="800000"/>
            <a:headEnd/>
            <a:tailEnd/>
          </a:ln>
          <a:effectLst/>
        </p:spPr>
        <p:txBody>
          <a:bodyPr>
            <a:spAutoFit/>
          </a:bodyPr>
          <a:lstStyle/>
          <a:p>
            <a:pPr>
              <a:spcBef>
                <a:spcPct val="50000"/>
              </a:spcBef>
            </a:pPr>
            <a:r>
              <a:rPr lang="en-US" sz="2400" dirty="0" err="1" smtClean="0">
                <a:solidFill>
                  <a:srgbClr val="FFC000"/>
                </a:solidFill>
              </a:rPr>
              <a:t>fprintf</a:t>
            </a:r>
            <a:r>
              <a:rPr lang="en-US" sz="2400" dirty="0">
                <a:solidFill>
                  <a:srgbClr val="FFC000"/>
                </a:solidFill>
              </a:rPr>
              <a:t>() </a:t>
            </a:r>
            <a:r>
              <a:rPr lang="tr-TR" sz="2400" dirty="0" smtClean="0">
                <a:solidFill>
                  <a:srgbClr val="FFC000"/>
                </a:solidFill>
              </a:rPr>
              <a:t>ve</a:t>
            </a:r>
            <a:r>
              <a:rPr lang="en-US" sz="2400" dirty="0" smtClean="0">
                <a:solidFill>
                  <a:srgbClr val="FFC000"/>
                </a:solidFill>
              </a:rPr>
              <a:t> </a:t>
            </a:r>
            <a:r>
              <a:rPr lang="en-US" sz="2400" dirty="0" err="1">
                <a:solidFill>
                  <a:srgbClr val="FFC000"/>
                </a:solidFill>
              </a:rPr>
              <a:t>fscanf</a:t>
            </a:r>
            <a:r>
              <a:rPr lang="en-US" sz="2400" dirty="0">
                <a:solidFill>
                  <a:srgbClr val="FFC000"/>
                </a:solidFill>
              </a:rPr>
              <a:t>() </a:t>
            </a:r>
            <a:r>
              <a:rPr lang="tr-TR" sz="2400" dirty="0" smtClean="0">
                <a:solidFill>
                  <a:srgbClr val="FFC000"/>
                </a:solidFill>
              </a:rPr>
              <a:t>fonksiyonları</a:t>
            </a:r>
            <a:endParaRPr lang="en-US" sz="2400" dirty="0">
              <a:solidFill>
                <a:srgbClr val="FFC000"/>
              </a:solidFill>
            </a:endParaRPr>
          </a:p>
        </p:txBody>
      </p:sp>
      <p:sp>
        <p:nvSpPr>
          <p:cNvPr id="75781" name="Text Box 5"/>
          <p:cNvSpPr txBox="1">
            <a:spLocks noChangeArrowheads="1"/>
          </p:cNvSpPr>
          <p:nvPr/>
        </p:nvSpPr>
        <p:spPr bwMode="auto">
          <a:xfrm>
            <a:off x="304800" y="685801"/>
            <a:ext cx="8153400" cy="1015663"/>
          </a:xfrm>
          <a:prstGeom prst="rect">
            <a:avLst/>
          </a:prstGeom>
          <a:noFill/>
          <a:ln w="9525">
            <a:noFill/>
            <a:miter lim="800000"/>
            <a:headEnd/>
            <a:tailEnd/>
          </a:ln>
          <a:effectLst/>
        </p:spPr>
        <p:txBody>
          <a:bodyPr>
            <a:spAutoFit/>
          </a:bodyPr>
          <a:lstStyle/>
          <a:p>
            <a:pPr>
              <a:spcBef>
                <a:spcPct val="50000"/>
              </a:spcBef>
            </a:pPr>
            <a:r>
              <a:rPr lang="tr-TR" sz="2000" dirty="0" err="1" smtClean="0"/>
              <a:t>fp</a:t>
            </a:r>
            <a:r>
              <a:rPr lang="tr-TR" sz="2000" dirty="0" smtClean="0"/>
              <a:t>, </a:t>
            </a:r>
            <a:r>
              <a:rPr lang="tr-TR" sz="2000" dirty="0" err="1" smtClean="0"/>
              <a:t>fopen</a:t>
            </a:r>
            <a:r>
              <a:rPr lang="tr-TR" sz="2000" dirty="0" smtClean="0"/>
              <a:t>() fonksiyonu ile dönen dosya işaretçisidir. </a:t>
            </a:r>
            <a:r>
              <a:rPr lang="tr-TR" sz="2000" dirty="0" err="1" smtClean="0"/>
              <a:t>fprint</a:t>
            </a:r>
            <a:r>
              <a:rPr lang="tr-TR" sz="2000" dirty="0" smtClean="0"/>
              <a:t>() ve </a:t>
            </a:r>
            <a:r>
              <a:rPr lang="tr-TR" sz="2000" dirty="0" err="1" smtClean="0"/>
              <a:t>fscanf</a:t>
            </a:r>
            <a:r>
              <a:rPr lang="tr-TR" sz="2000" dirty="0" smtClean="0"/>
              <a:t>() fonksiyonları </a:t>
            </a:r>
            <a:r>
              <a:rPr lang="tr-TR" sz="2000" dirty="0" err="1" smtClean="0"/>
              <a:t>fp</a:t>
            </a:r>
            <a:r>
              <a:rPr lang="tr-TR" sz="2000" dirty="0" smtClean="0"/>
              <a:t> işaretçisi ile tanımlanan dosyayı yönetmenin haricinde </a:t>
            </a:r>
            <a:r>
              <a:rPr lang="tr-TR" sz="2000" dirty="0" err="1" smtClean="0"/>
              <a:t>printf</a:t>
            </a:r>
            <a:r>
              <a:rPr lang="tr-TR" sz="2000" dirty="0" smtClean="0"/>
              <a:t>() ve </a:t>
            </a:r>
            <a:r>
              <a:rPr lang="tr-TR" sz="2000" dirty="0" err="1" smtClean="0"/>
              <a:t>scanf</a:t>
            </a:r>
            <a:r>
              <a:rPr lang="tr-TR" sz="2000" dirty="0" smtClean="0"/>
              <a:t>() fonksiyonu gibi çalışır</a:t>
            </a:r>
            <a:r>
              <a:rPr lang="en-US" sz="2000" dirty="0" smtClean="0"/>
              <a:t>.</a:t>
            </a:r>
            <a:endParaRPr lang="en-US" sz="2000" dirty="0"/>
          </a:p>
        </p:txBody>
      </p:sp>
      <p:sp>
        <p:nvSpPr>
          <p:cNvPr id="75782" name="Text Box 6"/>
          <p:cNvSpPr txBox="1">
            <a:spLocks noChangeArrowheads="1"/>
          </p:cNvSpPr>
          <p:nvPr/>
        </p:nvSpPr>
        <p:spPr bwMode="auto">
          <a:xfrm>
            <a:off x="1600200" y="1752601"/>
            <a:ext cx="5029200" cy="5016758"/>
          </a:xfrm>
          <a:prstGeom prst="rect">
            <a:avLst/>
          </a:prstGeom>
          <a:solidFill>
            <a:schemeClr val="bg1"/>
          </a:solidFill>
          <a:ln w="9525">
            <a:noFill/>
            <a:miter lim="800000"/>
            <a:headEnd/>
            <a:tailEnd/>
          </a:ln>
          <a:effectLst/>
        </p:spPr>
        <p:txBody>
          <a:bodyPr>
            <a:spAutoFit/>
          </a:bodyPr>
          <a:lstStyle/>
          <a:p>
            <a:pPr>
              <a:spcBef>
                <a:spcPct val="50000"/>
              </a:spcBef>
            </a:pPr>
            <a:r>
              <a:rPr lang="en-US" sz="2000" dirty="0"/>
              <a:t>	</a:t>
            </a:r>
            <a:r>
              <a:rPr lang="en-US" sz="1200" dirty="0"/>
              <a:t>#include&lt;</a:t>
            </a:r>
            <a:r>
              <a:rPr lang="en-US" sz="1200" dirty="0" err="1"/>
              <a:t>stdio.h</a:t>
            </a:r>
            <a:r>
              <a:rPr lang="en-US" sz="1200" dirty="0"/>
              <a:t>&gt;</a:t>
            </a:r>
          </a:p>
          <a:p>
            <a:pPr>
              <a:spcBef>
                <a:spcPct val="50000"/>
              </a:spcBef>
            </a:pPr>
            <a:r>
              <a:rPr lang="en-US" sz="1200" dirty="0"/>
              <a:t>	main()</a:t>
            </a:r>
          </a:p>
          <a:p>
            <a:pPr>
              <a:spcBef>
                <a:spcPct val="50000"/>
              </a:spcBef>
            </a:pPr>
            <a:r>
              <a:rPr lang="en-US" sz="1200" dirty="0"/>
              <a:t>	{</a:t>
            </a:r>
          </a:p>
          <a:p>
            <a:pPr>
              <a:spcBef>
                <a:spcPct val="50000"/>
              </a:spcBef>
            </a:pPr>
            <a:r>
              <a:rPr lang="en-US" sz="1200" dirty="0"/>
              <a:t>		FILE *</a:t>
            </a:r>
            <a:r>
              <a:rPr lang="en-US" sz="1200" dirty="0" err="1"/>
              <a:t>fp</a:t>
            </a:r>
            <a:r>
              <a:rPr lang="en-US" sz="1200" dirty="0"/>
              <a:t>;</a:t>
            </a:r>
          </a:p>
          <a:p>
            <a:pPr>
              <a:spcBef>
                <a:spcPct val="50000"/>
              </a:spcBef>
            </a:pPr>
            <a:r>
              <a:rPr lang="en-US" sz="1200" dirty="0"/>
              <a:t>		char s[80];</a:t>
            </a:r>
          </a:p>
          <a:p>
            <a:pPr>
              <a:spcBef>
                <a:spcPct val="50000"/>
              </a:spcBef>
            </a:pPr>
            <a:r>
              <a:rPr lang="en-US" sz="1200" dirty="0"/>
              <a:t>		</a:t>
            </a:r>
            <a:r>
              <a:rPr lang="en-US" sz="1200" dirty="0" err="1"/>
              <a:t>int</a:t>
            </a:r>
            <a:r>
              <a:rPr lang="en-US" sz="1200" dirty="0"/>
              <a:t> t;</a:t>
            </a:r>
          </a:p>
          <a:p>
            <a:r>
              <a:rPr lang="en-US" sz="1200" dirty="0"/>
              <a:t>		if((</a:t>
            </a:r>
            <a:r>
              <a:rPr lang="en-US" sz="1200" dirty="0" err="1"/>
              <a:t>fp</a:t>
            </a:r>
            <a:r>
              <a:rPr lang="en-US" sz="1200" dirty="0"/>
              <a:t>=</a:t>
            </a:r>
            <a:r>
              <a:rPr lang="en-US" sz="1200" dirty="0" err="1"/>
              <a:t>fopen</a:t>
            </a:r>
            <a:r>
              <a:rPr lang="en-US" sz="1200" dirty="0"/>
              <a:t>(“</a:t>
            </a:r>
            <a:r>
              <a:rPr lang="en-US" sz="1200" dirty="0" err="1"/>
              <a:t>test”,”w</a:t>
            </a:r>
            <a:r>
              <a:rPr lang="en-US" sz="1200" dirty="0"/>
              <a:t>”))==NULL)</a:t>
            </a:r>
          </a:p>
          <a:p>
            <a:r>
              <a:rPr lang="en-US" sz="1200" dirty="0"/>
              <a:t>		{</a:t>
            </a:r>
          </a:p>
          <a:p>
            <a:r>
              <a:rPr lang="en-US" sz="1200" dirty="0"/>
              <a:t>			puts</a:t>
            </a:r>
            <a:r>
              <a:rPr lang="en-US" sz="1200" dirty="0" smtClean="0"/>
              <a:t>(“</a:t>
            </a:r>
            <a:r>
              <a:rPr lang="tr-TR" sz="1200" dirty="0" smtClean="0"/>
              <a:t>dosya açılamıyor</a:t>
            </a:r>
            <a:r>
              <a:rPr lang="en-US" sz="1200" dirty="0" smtClean="0"/>
              <a:t>\n</a:t>
            </a:r>
            <a:r>
              <a:rPr lang="en-US" sz="1200" dirty="0"/>
              <a:t>”);</a:t>
            </a:r>
          </a:p>
          <a:p>
            <a:r>
              <a:rPr lang="en-US" sz="1200" dirty="0"/>
              <a:t>			exit(0);</a:t>
            </a:r>
          </a:p>
          <a:p>
            <a:r>
              <a:rPr lang="en-US" sz="1200" dirty="0"/>
              <a:t>		}</a:t>
            </a:r>
          </a:p>
          <a:p>
            <a:r>
              <a:rPr lang="en-US" sz="1200" dirty="0"/>
              <a:t>		</a:t>
            </a:r>
            <a:r>
              <a:rPr lang="en-US" sz="1200" dirty="0" err="1"/>
              <a:t>scanf</a:t>
            </a:r>
            <a:r>
              <a:rPr lang="en-US" sz="1200" dirty="0"/>
              <a:t>(“%s %</a:t>
            </a:r>
            <a:r>
              <a:rPr lang="en-US" sz="1200" dirty="0" err="1"/>
              <a:t>d”,s,&amp;t</a:t>
            </a:r>
            <a:r>
              <a:rPr lang="en-US" sz="1200" dirty="0"/>
              <a:t>); // </a:t>
            </a:r>
            <a:r>
              <a:rPr lang="tr-TR" sz="1200" dirty="0" smtClean="0"/>
              <a:t>veri oku</a:t>
            </a:r>
            <a:endParaRPr lang="en-US" sz="1200" dirty="0"/>
          </a:p>
          <a:p>
            <a:r>
              <a:rPr lang="en-US" sz="1200" dirty="0"/>
              <a:t>		</a:t>
            </a:r>
            <a:r>
              <a:rPr lang="en-US" sz="1200" dirty="0" err="1"/>
              <a:t>fprintf</a:t>
            </a:r>
            <a:r>
              <a:rPr lang="en-US" sz="1200" dirty="0"/>
              <a:t>(</a:t>
            </a:r>
            <a:r>
              <a:rPr lang="en-US" sz="1200" dirty="0" err="1"/>
              <a:t>fp</a:t>
            </a:r>
            <a:r>
              <a:rPr lang="en-US" sz="1200" dirty="0"/>
              <a:t>,”%s %</a:t>
            </a:r>
            <a:r>
              <a:rPr lang="en-US" sz="1200" dirty="0" err="1"/>
              <a:t>d”,s,t</a:t>
            </a:r>
            <a:r>
              <a:rPr lang="en-US" sz="1200" dirty="0"/>
              <a:t>);  // </a:t>
            </a:r>
            <a:r>
              <a:rPr lang="tr-TR" sz="1200" dirty="0" smtClean="0"/>
              <a:t>dosyaya yaz</a:t>
            </a:r>
            <a:endParaRPr lang="en-US" sz="1200" dirty="0"/>
          </a:p>
          <a:p>
            <a:r>
              <a:rPr lang="en-US" sz="1200" dirty="0"/>
              <a:t>		</a:t>
            </a:r>
            <a:r>
              <a:rPr lang="en-US" sz="1200" dirty="0" err="1"/>
              <a:t>fclose</a:t>
            </a:r>
            <a:r>
              <a:rPr lang="en-US" sz="1200" dirty="0"/>
              <a:t>(</a:t>
            </a:r>
            <a:r>
              <a:rPr lang="en-US" sz="1200" dirty="0" err="1"/>
              <a:t>fp</a:t>
            </a:r>
            <a:r>
              <a:rPr lang="en-US" sz="1200" dirty="0"/>
              <a:t>);</a:t>
            </a:r>
          </a:p>
          <a:p>
            <a:r>
              <a:rPr lang="en-US" sz="1200" dirty="0"/>
              <a:t>		if((</a:t>
            </a:r>
            <a:r>
              <a:rPr lang="en-US" sz="1200" dirty="0" err="1"/>
              <a:t>fp</a:t>
            </a:r>
            <a:r>
              <a:rPr lang="en-US" sz="1200" dirty="0"/>
              <a:t>=</a:t>
            </a:r>
            <a:r>
              <a:rPr lang="en-US" sz="1200" dirty="0" err="1"/>
              <a:t>fopen</a:t>
            </a:r>
            <a:r>
              <a:rPr lang="en-US" sz="1200" dirty="0"/>
              <a:t>(“</a:t>
            </a:r>
            <a:r>
              <a:rPr lang="en-US" sz="1200" dirty="0" err="1"/>
              <a:t>test”,”r</a:t>
            </a:r>
            <a:r>
              <a:rPr lang="en-US" sz="1200" dirty="0"/>
              <a:t>”))==NULL)</a:t>
            </a:r>
          </a:p>
          <a:p>
            <a:r>
              <a:rPr lang="en-US" sz="1200" dirty="0"/>
              <a:t>		{</a:t>
            </a:r>
          </a:p>
          <a:p>
            <a:r>
              <a:rPr lang="en-US" sz="1200" dirty="0"/>
              <a:t>			puts</a:t>
            </a:r>
            <a:r>
              <a:rPr lang="en-US" sz="1200" dirty="0" smtClean="0"/>
              <a:t>(“</a:t>
            </a:r>
            <a:r>
              <a:rPr lang="tr-TR" sz="1200" dirty="0" smtClean="0"/>
              <a:t>dosya açılamıyor </a:t>
            </a:r>
            <a:r>
              <a:rPr lang="en-US" sz="1200" dirty="0" smtClean="0"/>
              <a:t>\</a:t>
            </a:r>
            <a:r>
              <a:rPr lang="en-US" sz="1200" dirty="0"/>
              <a:t>n”);</a:t>
            </a:r>
          </a:p>
          <a:p>
            <a:r>
              <a:rPr lang="en-US" sz="1200" dirty="0"/>
              <a:t>			exit(0);</a:t>
            </a:r>
          </a:p>
          <a:p>
            <a:r>
              <a:rPr lang="en-US" sz="1200" dirty="0"/>
              <a:t>		}</a:t>
            </a:r>
          </a:p>
          <a:p>
            <a:r>
              <a:rPr lang="en-US" dirty="0"/>
              <a:t>		</a:t>
            </a:r>
            <a:r>
              <a:rPr lang="en-US" sz="1200" dirty="0" err="1"/>
              <a:t>fscanf</a:t>
            </a:r>
            <a:r>
              <a:rPr lang="en-US" sz="1200" dirty="0"/>
              <a:t>(</a:t>
            </a:r>
            <a:r>
              <a:rPr lang="en-US" sz="1200" dirty="0" err="1"/>
              <a:t>fp</a:t>
            </a:r>
            <a:r>
              <a:rPr lang="en-US" sz="1200" dirty="0"/>
              <a:t>,“%s %</a:t>
            </a:r>
            <a:r>
              <a:rPr lang="en-US" sz="1200" dirty="0" err="1"/>
              <a:t>d”,s,&amp;t</a:t>
            </a:r>
            <a:r>
              <a:rPr lang="en-US" sz="1200" dirty="0"/>
              <a:t>); // </a:t>
            </a:r>
            <a:r>
              <a:rPr lang="tr-TR" sz="1200" dirty="0" smtClean="0"/>
              <a:t>dosyadan oku</a:t>
            </a:r>
            <a:endParaRPr lang="en-US" sz="1200" dirty="0"/>
          </a:p>
          <a:p>
            <a:r>
              <a:rPr lang="en-US" sz="1200" dirty="0"/>
              <a:t>		</a:t>
            </a:r>
            <a:r>
              <a:rPr lang="en-US" sz="1200" dirty="0" err="1"/>
              <a:t>printf</a:t>
            </a:r>
            <a:r>
              <a:rPr lang="en-US" sz="1200" dirty="0"/>
              <a:t>(</a:t>
            </a:r>
            <a:r>
              <a:rPr lang="en-US" sz="1200" dirty="0" err="1"/>
              <a:t>fp</a:t>
            </a:r>
            <a:r>
              <a:rPr lang="en-US" sz="1200" dirty="0"/>
              <a:t>,”%s %</a:t>
            </a:r>
            <a:r>
              <a:rPr lang="en-US" sz="1200" dirty="0" err="1"/>
              <a:t>d”,s,t</a:t>
            </a:r>
            <a:r>
              <a:rPr lang="en-US" sz="1200" dirty="0"/>
              <a:t>);  // </a:t>
            </a:r>
            <a:r>
              <a:rPr lang="tr-TR" sz="1200" dirty="0" smtClean="0"/>
              <a:t>ekrana </a:t>
            </a:r>
            <a:r>
              <a:rPr lang="tr-TR" sz="1200" dirty="0" err="1" smtClean="0"/>
              <a:t>yazzdır</a:t>
            </a:r>
            <a:endParaRPr lang="en-US" sz="1200" dirty="0"/>
          </a:p>
          <a:p>
            <a:r>
              <a:rPr lang="en-US" sz="1200" dirty="0"/>
              <a:t>		</a:t>
            </a:r>
            <a:r>
              <a:rPr lang="en-US" sz="1200" dirty="0" err="1"/>
              <a:t>fclose</a:t>
            </a:r>
            <a:r>
              <a:rPr lang="en-US" sz="1200" dirty="0"/>
              <a:t>(</a:t>
            </a:r>
            <a:r>
              <a:rPr lang="en-US" sz="1200" dirty="0" err="1"/>
              <a:t>fp</a:t>
            </a:r>
            <a:r>
              <a:rPr lang="en-US" sz="1200" dirty="0"/>
              <a:t>);</a:t>
            </a:r>
          </a:p>
          <a:p>
            <a:r>
              <a:rPr lang="en-US" sz="1200"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0" y="357166"/>
            <a:ext cx="8215339" cy="4647426"/>
          </a:xfrm>
          <a:prstGeom prst="rect">
            <a:avLst/>
          </a:prstGeom>
          <a:noFill/>
        </p:spPr>
        <p:txBody>
          <a:bodyPr wrap="square" rtlCol="0">
            <a:spAutoFit/>
          </a:bodyPr>
          <a:lstStyle/>
          <a:p>
            <a:r>
              <a:rPr lang="tr-TR" dirty="0" smtClean="0"/>
              <a:t>Programda aşağıdakine benzer bir menü oluşturulabilir ve program bu menü </a:t>
            </a:r>
            <a:r>
              <a:rPr lang="tr-TR" dirty="0" err="1" smtClean="0"/>
              <a:t>araçılığı</a:t>
            </a:r>
            <a:r>
              <a:rPr lang="tr-TR" dirty="0" smtClean="0"/>
              <a:t> ile kontrol edilebilir.</a:t>
            </a:r>
          </a:p>
          <a:p>
            <a:r>
              <a:rPr lang="tr-TR" dirty="0" smtClean="0"/>
              <a:t> </a:t>
            </a:r>
          </a:p>
          <a:p>
            <a:r>
              <a:rPr lang="tr-TR" dirty="0" smtClean="0"/>
              <a:t>#</a:t>
            </a:r>
            <a:r>
              <a:rPr lang="tr-TR" sz="1600" dirty="0" err="1" smtClean="0"/>
              <a:t>include</a:t>
            </a:r>
            <a:r>
              <a:rPr lang="tr-TR" sz="1600" dirty="0" smtClean="0"/>
              <a:t> &lt;</a:t>
            </a:r>
            <a:r>
              <a:rPr lang="tr-TR" sz="1600" dirty="0" err="1" smtClean="0"/>
              <a:t>stdio</a:t>
            </a:r>
            <a:r>
              <a:rPr lang="tr-TR" sz="1600" dirty="0" smtClean="0"/>
              <a:t>.h&gt;</a:t>
            </a:r>
          </a:p>
          <a:p>
            <a:r>
              <a:rPr lang="tr-TR" sz="1600" dirty="0" smtClean="0"/>
              <a:t>#</a:t>
            </a:r>
            <a:r>
              <a:rPr lang="tr-TR" sz="1600" dirty="0" err="1" smtClean="0"/>
              <a:t>include</a:t>
            </a:r>
            <a:r>
              <a:rPr lang="tr-TR" sz="1600" dirty="0" smtClean="0"/>
              <a:t> &lt;</a:t>
            </a:r>
            <a:r>
              <a:rPr lang="tr-TR" sz="1600" dirty="0" err="1" smtClean="0"/>
              <a:t>stdlib</a:t>
            </a:r>
            <a:r>
              <a:rPr lang="tr-TR" sz="1600" dirty="0" smtClean="0"/>
              <a:t>.h&gt;</a:t>
            </a:r>
          </a:p>
          <a:p>
            <a:r>
              <a:rPr lang="tr-TR" sz="1600" dirty="0" err="1" smtClean="0"/>
              <a:t>char</a:t>
            </a:r>
            <a:r>
              <a:rPr lang="tr-TR" sz="1600" dirty="0" smtClean="0"/>
              <a:t> </a:t>
            </a:r>
            <a:r>
              <a:rPr lang="tr-TR" sz="1600" dirty="0" err="1" smtClean="0"/>
              <a:t>sec</a:t>
            </a:r>
            <a:r>
              <a:rPr lang="tr-TR" sz="1600" dirty="0" smtClean="0"/>
              <a:t>;</a:t>
            </a:r>
          </a:p>
          <a:p>
            <a:r>
              <a:rPr lang="tr-TR" sz="1600" dirty="0" err="1" smtClean="0"/>
              <a:t>int</a:t>
            </a:r>
            <a:r>
              <a:rPr lang="tr-TR" sz="1600" dirty="0" smtClean="0"/>
              <a:t> </a:t>
            </a:r>
            <a:r>
              <a:rPr lang="tr-TR" sz="1600" dirty="0" err="1" smtClean="0"/>
              <a:t>main</a:t>
            </a:r>
            <a:r>
              <a:rPr lang="tr-TR" sz="1600" dirty="0" smtClean="0"/>
              <a:t>(</a:t>
            </a:r>
            <a:r>
              <a:rPr lang="tr-TR" sz="1600" dirty="0" err="1" smtClean="0"/>
              <a:t>int</a:t>
            </a:r>
            <a:r>
              <a:rPr lang="tr-TR" sz="1600" dirty="0" smtClean="0"/>
              <a:t> </a:t>
            </a:r>
            <a:r>
              <a:rPr lang="tr-TR" sz="1600" dirty="0" err="1" smtClean="0"/>
              <a:t>argc</a:t>
            </a:r>
            <a:r>
              <a:rPr lang="tr-TR" sz="1600" dirty="0" smtClean="0"/>
              <a:t>, </a:t>
            </a:r>
            <a:r>
              <a:rPr lang="tr-TR" sz="1600" dirty="0" err="1" smtClean="0"/>
              <a:t>char</a:t>
            </a:r>
            <a:r>
              <a:rPr lang="tr-TR" sz="1600" dirty="0" smtClean="0"/>
              <a:t> *</a:t>
            </a:r>
            <a:r>
              <a:rPr lang="tr-TR" sz="1600" dirty="0" err="1" smtClean="0"/>
              <a:t>argv</a:t>
            </a:r>
            <a:r>
              <a:rPr lang="tr-TR" sz="1600" dirty="0" smtClean="0"/>
              <a:t>[])</a:t>
            </a:r>
          </a:p>
          <a:p>
            <a:r>
              <a:rPr lang="tr-TR" sz="1600" dirty="0" smtClean="0"/>
              <a:t>{</a:t>
            </a:r>
          </a:p>
          <a:p>
            <a:r>
              <a:rPr lang="tr-TR" sz="1600" dirty="0" smtClean="0"/>
              <a:t>  do{</a:t>
            </a:r>
          </a:p>
          <a:p>
            <a:r>
              <a:rPr lang="tr-TR" sz="1600" dirty="0" smtClean="0"/>
              <a:t>  </a:t>
            </a:r>
            <a:r>
              <a:rPr lang="tr-TR" sz="1600" dirty="0" err="1" smtClean="0"/>
              <a:t>printf</a:t>
            </a:r>
            <a:r>
              <a:rPr lang="tr-TR" sz="1600" dirty="0" smtClean="0"/>
              <a:t>("\n  personel takip programı   ");</a:t>
            </a:r>
          </a:p>
          <a:p>
            <a:r>
              <a:rPr lang="tr-TR" sz="1600" dirty="0" smtClean="0"/>
              <a:t>  </a:t>
            </a:r>
            <a:r>
              <a:rPr lang="tr-TR" sz="1600" dirty="0" err="1" smtClean="0"/>
              <a:t>printf</a:t>
            </a:r>
            <a:r>
              <a:rPr lang="tr-TR" sz="1600" dirty="0" smtClean="0"/>
              <a:t>("\n  1- Kayıt ekle             ");</a:t>
            </a:r>
          </a:p>
          <a:p>
            <a:r>
              <a:rPr lang="tr-TR" sz="1600" dirty="0" smtClean="0"/>
              <a:t>  </a:t>
            </a:r>
            <a:r>
              <a:rPr lang="tr-TR" sz="1600" dirty="0" err="1" smtClean="0"/>
              <a:t>printf</a:t>
            </a:r>
            <a:r>
              <a:rPr lang="tr-TR" sz="1600" dirty="0" smtClean="0"/>
              <a:t>("\n  2- Kayıt Güncelleştirme   ");</a:t>
            </a:r>
          </a:p>
          <a:p>
            <a:r>
              <a:rPr lang="tr-TR" sz="1600" dirty="0" smtClean="0"/>
              <a:t>  </a:t>
            </a:r>
            <a:r>
              <a:rPr lang="tr-TR" sz="1600" dirty="0" err="1" smtClean="0"/>
              <a:t>printf</a:t>
            </a:r>
            <a:r>
              <a:rPr lang="tr-TR" sz="1600" dirty="0" smtClean="0"/>
              <a:t>("\n  3- Kayıt silme            ");</a:t>
            </a:r>
          </a:p>
          <a:p>
            <a:r>
              <a:rPr lang="tr-TR" sz="1600" dirty="0" smtClean="0"/>
              <a:t>  </a:t>
            </a:r>
            <a:r>
              <a:rPr lang="tr-TR" sz="1600" dirty="0" err="1" smtClean="0"/>
              <a:t>printf</a:t>
            </a:r>
            <a:r>
              <a:rPr lang="tr-TR" sz="1600" dirty="0" smtClean="0"/>
              <a:t>("\n  4- kayıt arama            ");</a:t>
            </a:r>
          </a:p>
          <a:p>
            <a:r>
              <a:rPr lang="tr-TR" sz="1600" dirty="0" smtClean="0"/>
              <a:t>  </a:t>
            </a:r>
            <a:r>
              <a:rPr lang="tr-TR" sz="1600" dirty="0" err="1" smtClean="0"/>
              <a:t>printf</a:t>
            </a:r>
            <a:r>
              <a:rPr lang="tr-TR" sz="1600" dirty="0" smtClean="0"/>
              <a:t>("\n  5- Programdan Çıkış       ");</a:t>
            </a:r>
          </a:p>
          <a:p>
            <a:r>
              <a:rPr lang="tr-TR" sz="1600" dirty="0" smtClean="0"/>
              <a:t>  </a:t>
            </a:r>
            <a:r>
              <a:rPr lang="tr-TR" sz="1600" dirty="0" err="1" smtClean="0"/>
              <a:t>printf</a:t>
            </a:r>
            <a:r>
              <a:rPr lang="tr-TR" sz="1600" dirty="0" smtClean="0"/>
              <a:t>("\n        </a:t>
            </a:r>
            <a:r>
              <a:rPr lang="tr-TR" sz="1600" dirty="0" err="1" smtClean="0"/>
              <a:t>SeÇiMiNiZ</a:t>
            </a:r>
            <a:r>
              <a:rPr lang="tr-TR" sz="1600" dirty="0" smtClean="0"/>
              <a:t> ?         ");</a:t>
            </a:r>
          </a:p>
          <a:p>
            <a:r>
              <a:rPr lang="tr-TR" sz="1600" dirty="0" smtClean="0"/>
              <a:t>  do{</a:t>
            </a:r>
            <a:r>
              <a:rPr lang="tr-TR" sz="1600" dirty="0" err="1" smtClean="0"/>
              <a:t>sec</a:t>
            </a:r>
            <a:r>
              <a:rPr lang="tr-TR" sz="1600" dirty="0" smtClean="0"/>
              <a:t>=</a:t>
            </a:r>
            <a:r>
              <a:rPr lang="tr-TR" sz="1600" dirty="0" err="1" smtClean="0"/>
              <a:t>getch</a:t>
            </a:r>
            <a:r>
              <a:rPr lang="tr-TR" sz="1600" dirty="0" smtClean="0"/>
              <a:t>();}</a:t>
            </a:r>
            <a:r>
              <a:rPr lang="tr-TR" sz="1600" dirty="0" err="1" smtClean="0"/>
              <a:t>while</a:t>
            </a:r>
            <a:r>
              <a:rPr lang="tr-TR" sz="1600" dirty="0" smtClean="0"/>
              <a:t>((</a:t>
            </a:r>
            <a:r>
              <a:rPr lang="tr-TR" sz="1600" dirty="0" err="1" smtClean="0"/>
              <a:t>sec</a:t>
            </a:r>
            <a:r>
              <a:rPr lang="tr-TR" sz="1600" dirty="0" smtClean="0"/>
              <a:t>&lt;'0')||(</a:t>
            </a:r>
            <a:r>
              <a:rPr lang="tr-TR" sz="1600" dirty="0" err="1" smtClean="0"/>
              <a:t>sec</a:t>
            </a:r>
            <a:r>
              <a:rPr lang="tr-TR" sz="1600" dirty="0" smtClean="0"/>
              <a:t>&gt;'5'));</a:t>
            </a:r>
          </a:p>
          <a:p>
            <a:r>
              <a:rPr lang="tr-TR" sz="1600" dirty="0" smtClean="0"/>
              <a:t> </a:t>
            </a:r>
          </a:p>
        </p:txBody>
      </p:sp>
      <p:sp>
        <p:nvSpPr>
          <p:cNvPr id="5" name="4 Metin kutusu"/>
          <p:cNvSpPr txBox="1"/>
          <p:nvPr/>
        </p:nvSpPr>
        <p:spPr>
          <a:xfrm>
            <a:off x="4786315" y="2214554"/>
            <a:ext cx="5572132" cy="3231654"/>
          </a:xfrm>
          <a:prstGeom prst="rect">
            <a:avLst/>
          </a:prstGeom>
          <a:noFill/>
        </p:spPr>
        <p:txBody>
          <a:bodyPr wrap="square" rtlCol="0">
            <a:spAutoFit/>
          </a:bodyPr>
          <a:lstStyle/>
          <a:p>
            <a:r>
              <a:rPr lang="tr-TR" dirty="0" smtClean="0"/>
              <a:t> </a:t>
            </a:r>
            <a:r>
              <a:rPr lang="tr-TR" sz="1400" dirty="0" err="1" smtClean="0"/>
              <a:t>switch</a:t>
            </a:r>
            <a:r>
              <a:rPr lang="tr-TR" sz="1400" dirty="0" smtClean="0"/>
              <a:t> (</a:t>
            </a:r>
            <a:r>
              <a:rPr lang="tr-TR" sz="1400" dirty="0" err="1" smtClean="0"/>
              <a:t>sec</a:t>
            </a:r>
            <a:r>
              <a:rPr lang="tr-TR" sz="1400" dirty="0" smtClean="0"/>
              <a:t>)</a:t>
            </a:r>
          </a:p>
          <a:p>
            <a:r>
              <a:rPr lang="tr-TR" sz="1400" dirty="0" smtClean="0"/>
              <a:t>  {</a:t>
            </a:r>
          </a:p>
          <a:p>
            <a:r>
              <a:rPr lang="tr-TR" sz="1400" dirty="0" smtClean="0"/>
              <a:t>         </a:t>
            </a:r>
            <a:r>
              <a:rPr lang="tr-TR" sz="1400" dirty="0" err="1" smtClean="0"/>
              <a:t>case</a:t>
            </a:r>
            <a:r>
              <a:rPr lang="tr-TR" sz="1400" dirty="0" smtClean="0"/>
              <a:t> '1': </a:t>
            </a:r>
            <a:r>
              <a:rPr lang="tr-TR" sz="1400" dirty="0" err="1" smtClean="0"/>
              <a:t>printf</a:t>
            </a:r>
            <a:r>
              <a:rPr lang="tr-TR" sz="1400" dirty="0" smtClean="0"/>
              <a:t>("\n  Kayıt Ekleme         ");break;</a:t>
            </a:r>
          </a:p>
          <a:p>
            <a:r>
              <a:rPr lang="tr-TR" sz="1400" dirty="0" smtClean="0"/>
              <a:t>         </a:t>
            </a:r>
            <a:r>
              <a:rPr lang="tr-TR" sz="1400" dirty="0" err="1" smtClean="0"/>
              <a:t>case</a:t>
            </a:r>
            <a:r>
              <a:rPr lang="tr-TR" sz="1400" dirty="0" smtClean="0"/>
              <a:t> '2': </a:t>
            </a:r>
            <a:r>
              <a:rPr lang="tr-TR" sz="1400" dirty="0" err="1" smtClean="0"/>
              <a:t>printf</a:t>
            </a:r>
            <a:r>
              <a:rPr lang="tr-TR" sz="1400" dirty="0" smtClean="0"/>
              <a:t>("\n  Kayıt Güncelleştirme ");break;</a:t>
            </a:r>
          </a:p>
          <a:p>
            <a:r>
              <a:rPr lang="tr-TR" sz="1400" dirty="0" smtClean="0"/>
              <a:t>         </a:t>
            </a:r>
            <a:r>
              <a:rPr lang="tr-TR" sz="1400" dirty="0" err="1" smtClean="0"/>
              <a:t>case</a:t>
            </a:r>
            <a:r>
              <a:rPr lang="tr-TR" sz="1400" dirty="0" smtClean="0"/>
              <a:t> '3': </a:t>
            </a:r>
            <a:r>
              <a:rPr lang="tr-TR" sz="1400" dirty="0" err="1" smtClean="0"/>
              <a:t>printf</a:t>
            </a:r>
            <a:r>
              <a:rPr lang="tr-TR" sz="1400" dirty="0" smtClean="0"/>
              <a:t>("\n  Kayıt Silme          ");break;</a:t>
            </a:r>
          </a:p>
          <a:p>
            <a:r>
              <a:rPr lang="tr-TR" sz="1400" dirty="0" smtClean="0"/>
              <a:t>         </a:t>
            </a:r>
            <a:r>
              <a:rPr lang="tr-TR" sz="1400" dirty="0" err="1" smtClean="0"/>
              <a:t>case</a:t>
            </a:r>
            <a:r>
              <a:rPr lang="tr-TR" sz="1400" dirty="0" smtClean="0"/>
              <a:t> '4': </a:t>
            </a:r>
            <a:r>
              <a:rPr lang="tr-TR" sz="1400" dirty="0" err="1" smtClean="0"/>
              <a:t>printf</a:t>
            </a:r>
            <a:r>
              <a:rPr lang="tr-TR" sz="1400" dirty="0" smtClean="0"/>
              <a:t>("\n  Kayıt Arama          ");break;</a:t>
            </a:r>
          </a:p>
          <a:p>
            <a:r>
              <a:rPr lang="tr-TR" sz="1400" dirty="0" smtClean="0"/>
              <a:t>         </a:t>
            </a:r>
            <a:r>
              <a:rPr lang="tr-TR" sz="1400" dirty="0" err="1" smtClean="0"/>
              <a:t>case</a:t>
            </a:r>
            <a:r>
              <a:rPr lang="tr-TR" sz="1400" dirty="0" smtClean="0"/>
              <a:t> '5': </a:t>
            </a:r>
            <a:r>
              <a:rPr lang="tr-TR" sz="1400" dirty="0" err="1" smtClean="0"/>
              <a:t>printf</a:t>
            </a:r>
            <a:r>
              <a:rPr lang="tr-TR" sz="1400" dirty="0" smtClean="0"/>
              <a:t>("\n  Programdan Çıkış     "); </a:t>
            </a:r>
            <a:r>
              <a:rPr lang="tr-TR" sz="1400" dirty="0" err="1" smtClean="0"/>
              <a:t>return</a:t>
            </a:r>
            <a:r>
              <a:rPr lang="tr-TR" sz="1400" dirty="0" smtClean="0"/>
              <a:t> 0;break;</a:t>
            </a:r>
          </a:p>
          <a:p>
            <a:r>
              <a:rPr lang="tr-TR" sz="1400" dirty="0" smtClean="0"/>
              <a:t>         </a:t>
            </a:r>
            <a:r>
              <a:rPr lang="tr-TR" sz="1400" dirty="0" err="1" smtClean="0"/>
              <a:t>default</a:t>
            </a:r>
            <a:r>
              <a:rPr lang="tr-TR" sz="1400" dirty="0" smtClean="0"/>
              <a:t>:</a:t>
            </a:r>
            <a:r>
              <a:rPr lang="tr-TR" sz="1400" dirty="0" err="1" smtClean="0"/>
              <a:t>printf</a:t>
            </a:r>
            <a:r>
              <a:rPr lang="tr-TR" sz="1400" dirty="0" smtClean="0"/>
              <a:t>(" yeniden deneyin ");</a:t>
            </a:r>
          </a:p>
          <a:p>
            <a:r>
              <a:rPr lang="tr-TR" sz="1400" dirty="0" smtClean="0"/>
              <a:t>            }</a:t>
            </a:r>
          </a:p>
          <a:p>
            <a:r>
              <a:rPr lang="tr-TR" sz="1400" dirty="0" smtClean="0"/>
              <a:t>}</a:t>
            </a:r>
            <a:r>
              <a:rPr lang="tr-TR" sz="1400" dirty="0" err="1" smtClean="0"/>
              <a:t>while</a:t>
            </a:r>
            <a:r>
              <a:rPr lang="tr-TR" sz="1400" dirty="0" smtClean="0"/>
              <a:t>(</a:t>
            </a:r>
            <a:r>
              <a:rPr lang="tr-TR" sz="1400" dirty="0" err="1" smtClean="0"/>
              <a:t>sec</a:t>
            </a:r>
            <a:r>
              <a:rPr lang="tr-TR" sz="1400" dirty="0" smtClean="0"/>
              <a:t>='5');</a:t>
            </a:r>
          </a:p>
          <a:p>
            <a:r>
              <a:rPr lang="tr-TR" sz="1400" dirty="0" smtClean="0"/>
              <a:t>  </a:t>
            </a:r>
            <a:r>
              <a:rPr lang="tr-TR" sz="1400" dirty="0" err="1" smtClean="0"/>
              <a:t>system</a:t>
            </a:r>
            <a:r>
              <a:rPr lang="tr-TR" sz="1400" dirty="0" smtClean="0"/>
              <a:t>("PAUSE");	</a:t>
            </a:r>
          </a:p>
          <a:p>
            <a:r>
              <a:rPr lang="tr-TR" sz="1400" dirty="0" smtClean="0"/>
              <a:t>  </a:t>
            </a:r>
            <a:r>
              <a:rPr lang="tr-TR" sz="1400" dirty="0" err="1" smtClean="0"/>
              <a:t>return</a:t>
            </a:r>
            <a:r>
              <a:rPr lang="tr-TR" sz="1400" dirty="0" smtClean="0"/>
              <a:t> 0;</a:t>
            </a:r>
          </a:p>
          <a:p>
            <a:r>
              <a:rPr lang="tr-TR" sz="1400"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3"/>
          <p:cNvSpPr txBox="1">
            <a:spLocks noChangeArrowheads="1"/>
          </p:cNvSpPr>
          <p:nvPr/>
        </p:nvSpPr>
        <p:spPr bwMode="auto">
          <a:xfrm>
            <a:off x="685800" y="1219200"/>
            <a:ext cx="2438400" cy="369332"/>
          </a:xfrm>
          <a:prstGeom prst="rect">
            <a:avLst/>
          </a:prstGeom>
          <a:noFill/>
          <a:ln w="9525">
            <a:noFill/>
            <a:miter lim="800000"/>
            <a:headEnd/>
            <a:tailEnd/>
          </a:ln>
          <a:effectLst/>
        </p:spPr>
        <p:txBody>
          <a:bodyPr>
            <a:spAutoFit/>
          </a:bodyPr>
          <a:lstStyle/>
          <a:p>
            <a:pPr>
              <a:spcBef>
                <a:spcPct val="50000"/>
              </a:spcBef>
            </a:pPr>
            <a:endParaRPr lang="tr-TR"/>
          </a:p>
        </p:txBody>
      </p:sp>
      <p:sp>
        <p:nvSpPr>
          <p:cNvPr id="89092" name="Text Box 4"/>
          <p:cNvSpPr txBox="1">
            <a:spLocks noChangeArrowheads="1"/>
          </p:cNvSpPr>
          <p:nvPr/>
        </p:nvSpPr>
        <p:spPr bwMode="auto">
          <a:xfrm>
            <a:off x="0" y="428604"/>
            <a:ext cx="9144000" cy="5724644"/>
          </a:xfrm>
          <a:prstGeom prst="rect">
            <a:avLst/>
          </a:prstGeom>
          <a:noFill/>
          <a:ln w="9525">
            <a:noFill/>
            <a:miter lim="800000"/>
            <a:headEnd/>
            <a:tailEnd/>
          </a:ln>
          <a:effectLst/>
        </p:spPr>
        <p:txBody>
          <a:bodyPr>
            <a:spAutoFit/>
          </a:bodyPr>
          <a:lstStyle/>
          <a:p>
            <a:pPr>
              <a:spcBef>
                <a:spcPct val="50000"/>
              </a:spcBef>
            </a:pPr>
            <a:r>
              <a:rPr lang="tr-TR" dirty="0" smtClean="0"/>
              <a:t>// kayıt ekleme</a:t>
            </a:r>
          </a:p>
          <a:p>
            <a:pPr>
              <a:spcBef>
                <a:spcPct val="50000"/>
              </a:spcBef>
            </a:pPr>
            <a:r>
              <a:rPr lang="tr-TR" dirty="0" err="1" smtClean="0"/>
              <a:t>enter</a:t>
            </a:r>
            <a:r>
              <a:rPr lang="tr-TR" dirty="0"/>
              <a:t>()</a:t>
            </a:r>
          </a:p>
          <a:p>
            <a:pPr>
              <a:spcBef>
                <a:spcPct val="50000"/>
              </a:spcBef>
            </a:pPr>
            <a:r>
              <a:rPr lang="tr-TR" dirty="0"/>
              <a:t>{</a:t>
            </a:r>
          </a:p>
          <a:p>
            <a:pPr>
              <a:spcBef>
                <a:spcPct val="50000"/>
              </a:spcBef>
            </a:pPr>
            <a:r>
              <a:rPr lang="tr-TR" dirty="0" err="1"/>
              <a:t>if</a:t>
            </a:r>
            <a:r>
              <a:rPr lang="tr-TR" dirty="0"/>
              <a:t>((</a:t>
            </a:r>
            <a:r>
              <a:rPr lang="tr-TR" dirty="0" err="1"/>
              <a:t>filemain</a:t>
            </a:r>
            <a:r>
              <a:rPr lang="tr-TR" dirty="0"/>
              <a:t>= </a:t>
            </a:r>
            <a:r>
              <a:rPr lang="tr-TR" dirty="0" err="1"/>
              <a:t>fopen</a:t>
            </a:r>
            <a:r>
              <a:rPr lang="tr-TR" dirty="0"/>
              <a:t>(“</a:t>
            </a:r>
            <a:r>
              <a:rPr lang="tr-TR" dirty="0" err="1"/>
              <a:t>personal</a:t>
            </a:r>
            <a:r>
              <a:rPr lang="tr-TR" dirty="0"/>
              <a:t>.</a:t>
            </a:r>
            <a:r>
              <a:rPr lang="tr-TR" dirty="0" err="1"/>
              <a:t>dat</a:t>
            </a:r>
            <a:r>
              <a:rPr lang="tr-TR" dirty="0"/>
              <a:t>”,”a”))==NULL)</a:t>
            </a:r>
          </a:p>
          <a:p>
            <a:pPr>
              <a:spcBef>
                <a:spcPct val="50000"/>
              </a:spcBef>
            </a:pPr>
            <a:r>
              <a:rPr lang="tr-TR" dirty="0"/>
              <a:t>	{</a:t>
            </a:r>
            <a:r>
              <a:rPr lang="tr-TR" dirty="0" err="1"/>
              <a:t>printf</a:t>
            </a:r>
            <a:r>
              <a:rPr lang="tr-TR" dirty="0" smtClean="0"/>
              <a:t>(“Dosya açılamadı \n</a:t>
            </a:r>
            <a:r>
              <a:rPr lang="tr-TR" dirty="0"/>
              <a:t>”);</a:t>
            </a:r>
          </a:p>
          <a:p>
            <a:pPr>
              <a:spcBef>
                <a:spcPct val="50000"/>
              </a:spcBef>
            </a:pPr>
            <a:r>
              <a:rPr lang="tr-TR" dirty="0"/>
              <a:t>	</a:t>
            </a:r>
            <a:r>
              <a:rPr lang="tr-TR" dirty="0" err="1"/>
              <a:t>exit</a:t>
            </a:r>
            <a:r>
              <a:rPr lang="tr-TR" dirty="0"/>
              <a:t>(0); }</a:t>
            </a:r>
          </a:p>
          <a:p>
            <a:pPr>
              <a:spcBef>
                <a:spcPct val="50000"/>
              </a:spcBef>
            </a:pPr>
            <a:r>
              <a:rPr lang="tr-TR" dirty="0" err="1"/>
              <a:t>printf</a:t>
            </a:r>
            <a:r>
              <a:rPr lang="tr-TR" dirty="0"/>
              <a:t>( “\n </a:t>
            </a:r>
            <a:r>
              <a:rPr lang="tr-TR" dirty="0" smtClean="0"/>
              <a:t>Kişi adı </a:t>
            </a:r>
            <a:r>
              <a:rPr lang="tr-TR" dirty="0"/>
              <a:t>:”);</a:t>
            </a:r>
            <a:r>
              <a:rPr lang="tr-TR" dirty="0" err="1"/>
              <a:t>scanf</a:t>
            </a:r>
            <a:r>
              <a:rPr lang="tr-TR" dirty="0"/>
              <a:t>(“%s “,</a:t>
            </a:r>
            <a:r>
              <a:rPr lang="tr-TR" dirty="0" err="1"/>
              <a:t>person</a:t>
            </a:r>
            <a:r>
              <a:rPr lang="tr-TR" dirty="0"/>
              <a:t>_name);</a:t>
            </a:r>
          </a:p>
          <a:p>
            <a:pPr>
              <a:spcBef>
                <a:spcPct val="50000"/>
              </a:spcBef>
            </a:pPr>
            <a:r>
              <a:rPr lang="tr-TR" dirty="0" err="1"/>
              <a:t>printf</a:t>
            </a:r>
            <a:r>
              <a:rPr lang="tr-TR" dirty="0"/>
              <a:t>( “\n </a:t>
            </a:r>
            <a:r>
              <a:rPr lang="tr-TR" dirty="0" smtClean="0"/>
              <a:t>Kişi soyadı </a:t>
            </a:r>
            <a:r>
              <a:rPr lang="tr-TR" dirty="0"/>
              <a:t>:”);</a:t>
            </a:r>
            <a:r>
              <a:rPr lang="tr-TR" dirty="0" err="1"/>
              <a:t>scanf</a:t>
            </a:r>
            <a:r>
              <a:rPr lang="tr-TR" dirty="0"/>
              <a:t>(“%s “,</a:t>
            </a:r>
            <a:r>
              <a:rPr lang="tr-TR" dirty="0" err="1"/>
              <a:t>person</a:t>
            </a:r>
            <a:r>
              <a:rPr lang="tr-TR" dirty="0"/>
              <a:t>_</a:t>
            </a:r>
            <a:r>
              <a:rPr lang="tr-TR" dirty="0" err="1"/>
              <a:t>surname</a:t>
            </a:r>
            <a:r>
              <a:rPr lang="tr-TR" dirty="0"/>
              <a:t>);</a:t>
            </a:r>
          </a:p>
          <a:p>
            <a:pPr>
              <a:spcBef>
                <a:spcPct val="50000"/>
              </a:spcBef>
            </a:pPr>
            <a:r>
              <a:rPr lang="tr-TR" dirty="0" err="1"/>
              <a:t>printf</a:t>
            </a:r>
            <a:r>
              <a:rPr lang="tr-TR" dirty="0"/>
              <a:t>( “\n </a:t>
            </a:r>
            <a:r>
              <a:rPr lang="tr-TR" dirty="0" smtClean="0"/>
              <a:t>Kişi yaşı </a:t>
            </a:r>
            <a:r>
              <a:rPr lang="tr-TR" dirty="0"/>
              <a:t>:”);</a:t>
            </a:r>
            <a:r>
              <a:rPr lang="tr-TR" dirty="0" err="1"/>
              <a:t>scanf</a:t>
            </a:r>
            <a:r>
              <a:rPr lang="tr-TR" dirty="0"/>
              <a:t>(“%d “,&amp;</a:t>
            </a:r>
            <a:r>
              <a:rPr lang="tr-TR" dirty="0" err="1"/>
              <a:t>person</a:t>
            </a:r>
            <a:r>
              <a:rPr lang="tr-TR" dirty="0"/>
              <a:t>_</a:t>
            </a:r>
            <a:r>
              <a:rPr lang="tr-TR" dirty="0" err="1"/>
              <a:t>age</a:t>
            </a:r>
            <a:r>
              <a:rPr lang="tr-TR" dirty="0"/>
              <a:t>);</a:t>
            </a:r>
          </a:p>
          <a:p>
            <a:pPr>
              <a:spcBef>
                <a:spcPct val="50000"/>
              </a:spcBef>
            </a:pPr>
            <a:r>
              <a:rPr lang="tr-TR" dirty="0" err="1"/>
              <a:t>printf</a:t>
            </a:r>
            <a:r>
              <a:rPr lang="tr-TR" dirty="0"/>
              <a:t>( “\n </a:t>
            </a:r>
            <a:r>
              <a:rPr lang="tr-TR" dirty="0" smtClean="0"/>
              <a:t>Kişi maaşı </a:t>
            </a:r>
            <a:r>
              <a:rPr lang="tr-TR" dirty="0"/>
              <a:t>:”);</a:t>
            </a:r>
            <a:r>
              <a:rPr lang="tr-TR" dirty="0" err="1"/>
              <a:t>scanf</a:t>
            </a:r>
            <a:r>
              <a:rPr lang="tr-TR" dirty="0"/>
              <a:t>(“%d “,&amp;</a:t>
            </a:r>
            <a:r>
              <a:rPr lang="tr-TR" dirty="0" err="1"/>
              <a:t>person</a:t>
            </a:r>
            <a:r>
              <a:rPr lang="tr-TR" dirty="0"/>
              <a:t>_</a:t>
            </a:r>
            <a:r>
              <a:rPr lang="tr-TR" dirty="0" err="1"/>
              <a:t>salary</a:t>
            </a:r>
            <a:r>
              <a:rPr lang="tr-TR" dirty="0"/>
              <a:t>);</a:t>
            </a:r>
          </a:p>
          <a:p>
            <a:pPr>
              <a:spcBef>
                <a:spcPct val="50000"/>
              </a:spcBef>
            </a:pPr>
            <a:r>
              <a:rPr lang="tr-TR" sz="1600" dirty="0" err="1"/>
              <a:t>fprintf</a:t>
            </a:r>
            <a:r>
              <a:rPr lang="tr-TR" sz="1600" dirty="0"/>
              <a:t>(</a:t>
            </a:r>
            <a:r>
              <a:rPr lang="tr-TR" sz="1600" dirty="0" err="1"/>
              <a:t>fileman</a:t>
            </a:r>
            <a:r>
              <a:rPr lang="tr-TR" sz="1600" dirty="0"/>
              <a:t>, “%s %s %d %f  \n“, </a:t>
            </a:r>
            <a:r>
              <a:rPr lang="tr-TR" sz="1600" dirty="0" err="1"/>
              <a:t>person</a:t>
            </a:r>
            <a:r>
              <a:rPr lang="tr-TR" sz="1600" dirty="0"/>
              <a:t>_name,</a:t>
            </a:r>
            <a:r>
              <a:rPr lang="tr-TR" sz="1600" dirty="0" err="1"/>
              <a:t>person</a:t>
            </a:r>
            <a:r>
              <a:rPr lang="tr-TR" sz="1600" dirty="0"/>
              <a:t>_</a:t>
            </a:r>
            <a:r>
              <a:rPr lang="tr-TR" sz="1600" dirty="0" err="1"/>
              <a:t>surname</a:t>
            </a:r>
            <a:r>
              <a:rPr lang="tr-TR" sz="1600" dirty="0"/>
              <a:t>, </a:t>
            </a:r>
            <a:r>
              <a:rPr lang="tr-TR" sz="1600" dirty="0" err="1"/>
              <a:t>person</a:t>
            </a:r>
            <a:r>
              <a:rPr lang="tr-TR" sz="1600" dirty="0"/>
              <a:t>_</a:t>
            </a:r>
            <a:r>
              <a:rPr lang="tr-TR" sz="1600" dirty="0" err="1"/>
              <a:t>age</a:t>
            </a:r>
            <a:r>
              <a:rPr lang="tr-TR" sz="1600" dirty="0"/>
              <a:t>, </a:t>
            </a:r>
            <a:r>
              <a:rPr lang="tr-TR" sz="1600" dirty="0" err="1"/>
              <a:t>person</a:t>
            </a:r>
            <a:r>
              <a:rPr lang="tr-TR" sz="1600" dirty="0"/>
              <a:t>_</a:t>
            </a:r>
            <a:r>
              <a:rPr lang="tr-TR" sz="1600" dirty="0" err="1"/>
              <a:t>salary</a:t>
            </a:r>
            <a:r>
              <a:rPr lang="tr-TR" sz="1600" dirty="0"/>
              <a:t>);</a:t>
            </a:r>
          </a:p>
          <a:p>
            <a:pPr>
              <a:spcBef>
                <a:spcPct val="50000"/>
              </a:spcBef>
            </a:pPr>
            <a:r>
              <a:rPr lang="tr-TR" dirty="0" err="1"/>
              <a:t>fclose</a:t>
            </a:r>
            <a:r>
              <a:rPr lang="tr-TR" dirty="0"/>
              <a:t>(</a:t>
            </a:r>
            <a:r>
              <a:rPr lang="tr-TR" dirty="0" err="1"/>
              <a:t>filemain</a:t>
            </a:r>
            <a:r>
              <a:rPr lang="tr-TR" dirty="0"/>
              <a:t>);</a:t>
            </a:r>
          </a:p>
          <a:p>
            <a:pPr>
              <a:spcBef>
                <a:spcPct val="50000"/>
              </a:spcBef>
            </a:pPr>
            <a:r>
              <a:rPr lang="tr-TR" dirty="0" err="1"/>
              <a:t>return</a:t>
            </a:r>
            <a:r>
              <a:rPr lang="tr-TR" dirty="0"/>
              <a:t>;}</a:t>
            </a:r>
          </a:p>
          <a:p>
            <a:pPr>
              <a:spcBef>
                <a:spcPct val="50000"/>
              </a:spcBef>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487362"/>
          </a:xfrm>
        </p:spPr>
        <p:txBody>
          <a:bodyPr>
            <a:normAutofit fontScale="90000"/>
          </a:bodyPr>
          <a:lstStyle/>
          <a:p>
            <a:endParaRPr lang="tr-TR" sz="3200"/>
          </a:p>
        </p:txBody>
      </p:sp>
      <p:sp>
        <p:nvSpPr>
          <p:cNvPr id="91139" name="Text Box 3"/>
          <p:cNvSpPr txBox="1">
            <a:spLocks noChangeArrowheads="1"/>
          </p:cNvSpPr>
          <p:nvPr/>
        </p:nvSpPr>
        <p:spPr bwMode="auto">
          <a:xfrm>
            <a:off x="685800" y="1219200"/>
            <a:ext cx="2438400" cy="369332"/>
          </a:xfrm>
          <a:prstGeom prst="rect">
            <a:avLst/>
          </a:prstGeom>
          <a:noFill/>
          <a:ln w="9525">
            <a:noFill/>
            <a:miter lim="800000"/>
            <a:headEnd/>
            <a:tailEnd/>
          </a:ln>
          <a:effectLst/>
        </p:spPr>
        <p:txBody>
          <a:bodyPr>
            <a:spAutoFit/>
          </a:bodyPr>
          <a:lstStyle/>
          <a:p>
            <a:pPr>
              <a:spcBef>
                <a:spcPct val="50000"/>
              </a:spcBef>
            </a:pPr>
            <a:endParaRPr lang="tr-TR"/>
          </a:p>
        </p:txBody>
      </p:sp>
      <p:sp>
        <p:nvSpPr>
          <p:cNvPr id="91140" name="Text Box 4"/>
          <p:cNvSpPr txBox="1">
            <a:spLocks noChangeArrowheads="1"/>
          </p:cNvSpPr>
          <p:nvPr/>
        </p:nvSpPr>
        <p:spPr bwMode="auto">
          <a:xfrm>
            <a:off x="0" y="914401"/>
            <a:ext cx="9144000" cy="5309146"/>
          </a:xfrm>
          <a:prstGeom prst="rect">
            <a:avLst/>
          </a:prstGeom>
          <a:noFill/>
          <a:ln w="9525">
            <a:noFill/>
            <a:miter lim="800000"/>
            <a:headEnd/>
            <a:tailEnd/>
          </a:ln>
          <a:effectLst/>
        </p:spPr>
        <p:txBody>
          <a:bodyPr>
            <a:spAutoFit/>
          </a:bodyPr>
          <a:lstStyle/>
          <a:p>
            <a:pPr>
              <a:spcBef>
                <a:spcPct val="50000"/>
              </a:spcBef>
            </a:pPr>
            <a:r>
              <a:rPr lang="tr-TR" dirty="0" err="1"/>
              <a:t>enter</a:t>
            </a:r>
            <a:r>
              <a:rPr lang="tr-TR" dirty="0"/>
              <a:t>()</a:t>
            </a:r>
          </a:p>
          <a:p>
            <a:pPr>
              <a:spcBef>
                <a:spcPct val="50000"/>
              </a:spcBef>
            </a:pPr>
            <a:r>
              <a:rPr lang="tr-TR" dirty="0"/>
              <a:t>{</a:t>
            </a:r>
          </a:p>
          <a:p>
            <a:pPr>
              <a:spcBef>
                <a:spcPct val="50000"/>
              </a:spcBef>
            </a:pPr>
            <a:r>
              <a:rPr lang="tr-TR" dirty="0" err="1"/>
              <a:t>if</a:t>
            </a:r>
            <a:r>
              <a:rPr lang="tr-TR" dirty="0"/>
              <a:t>((</a:t>
            </a:r>
            <a:r>
              <a:rPr lang="tr-TR" dirty="0" err="1"/>
              <a:t>filemain</a:t>
            </a:r>
            <a:r>
              <a:rPr lang="tr-TR" dirty="0"/>
              <a:t>= </a:t>
            </a:r>
            <a:r>
              <a:rPr lang="tr-TR" dirty="0" err="1"/>
              <a:t>fopen</a:t>
            </a:r>
            <a:r>
              <a:rPr lang="tr-TR" dirty="0"/>
              <a:t>(“</a:t>
            </a:r>
            <a:r>
              <a:rPr lang="tr-TR" dirty="0" err="1"/>
              <a:t>personal</a:t>
            </a:r>
            <a:r>
              <a:rPr lang="tr-TR" dirty="0"/>
              <a:t>.</a:t>
            </a:r>
            <a:r>
              <a:rPr lang="tr-TR" dirty="0" err="1"/>
              <a:t>dat</a:t>
            </a:r>
            <a:r>
              <a:rPr lang="tr-TR" dirty="0"/>
              <a:t>”,”a”))==NULL)</a:t>
            </a:r>
          </a:p>
          <a:p>
            <a:pPr>
              <a:spcBef>
                <a:spcPct val="50000"/>
              </a:spcBef>
            </a:pPr>
            <a:r>
              <a:rPr lang="tr-TR" dirty="0"/>
              <a:t>	{</a:t>
            </a:r>
            <a:r>
              <a:rPr lang="tr-TR" dirty="0" err="1"/>
              <a:t>printf</a:t>
            </a:r>
            <a:r>
              <a:rPr lang="tr-TR" dirty="0" smtClean="0"/>
              <a:t>(“Dosya açılamadı </a:t>
            </a:r>
            <a:r>
              <a:rPr lang="tr-TR" dirty="0"/>
              <a:t>\n”);</a:t>
            </a:r>
          </a:p>
          <a:p>
            <a:pPr>
              <a:spcBef>
                <a:spcPct val="50000"/>
              </a:spcBef>
            </a:pPr>
            <a:r>
              <a:rPr lang="tr-TR" dirty="0"/>
              <a:t>	</a:t>
            </a:r>
            <a:r>
              <a:rPr lang="tr-TR" dirty="0" err="1"/>
              <a:t>exit</a:t>
            </a:r>
            <a:r>
              <a:rPr lang="tr-TR" dirty="0"/>
              <a:t>(0); }</a:t>
            </a:r>
          </a:p>
          <a:p>
            <a:pPr>
              <a:spcBef>
                <a:spcPct val="50000"/>
              </a:spcBef>
            </a:pPr>
            <a:r>
              <a:rPr lang="tr-TR" dirty="0" err="1"/>
              <a:t>printf</a:t>
            </a:r>
            <a:r>
              <a:rPr lang="tr-TR" dirty="0"/>
              <a:t>( “\n </a:t>
            </a:r>
            <a:r>
              <a:rPr lang="tr-TR" dirty="0" smtClean="0"/>
              <a:t>Kişi adı </a:t>
            </a:r>
            <a:r>
              <a:rPr lang="tr-TR" dirty="0"/>
              <a:t>:”);</a:t>
            </a:r>
            <a:r>
              <a:rPr lang="tr-TR" dirty="0" err="1"/>
              <a:t>scanf</a:t>
            </a:r>
            <a:r>
              <a:rPr lang="tr-TR" dirty="0"/>
              <a:t>(“%s “,</a:t>
            </a:r>
            <a:r>
              <a:rPr lang="tr-TR" dirty="0" err="1"/>
              <a:t>person</a:t>
            </a:r>
            <a:r>
              <a:rPr lang="tr-TR" dirty="0"/>
              <a:t>_name);</a:t>
            </a:r>
          </a:p>
          <a:p>
            <a:pPr>
              <a:spcBef>
                <a:spcPct val="50000"/>
              </a:spcBef>
            </a:pPr>
            <a:r>
              <a:rPr lang="tr-TR" dirty="0" err="1"/>
              <a:t>printf</a:t>
            </a:r>
            <a:r>
              <a:rPr lang="tr-TR" dirty="0"/>
              <a:t>( “\n </a:t>
            </a:r>
            <a:r>
              <a:rPr lang="tr-TR" dirty="0" smtClean="0"/>
              <a:t>Kişi soyadı </a:t>
            </a:r>
            <a:r>
              <a:rPr lang="tr-TR" dirty="0"/>
              <a:t>:”);</a:t>
            </a:r>
            <a:r>
              <a:rPr lang="tr-TR" dirty="0" err="1"/>
              <a:t>scanf</a:t>
            </a:r>
            <a:r>
              <a:rPr lang="tr-TR" dirty="0"/>
              <a:t>(“%s “,</a:t>
            </a:r>
            <a:r>
              <a:rPr lang="tr-TR" dirty="0" err="1"/>
              <a:t>person</a:t>
            </a:r>
            <a:r>
              <a:rPr lang="tr-TR" dirty="0"/>
              <a:t>_</a:t>
            </a:r>
            <a:r>
              <a:rPr lang="tr-TR" dirty="0" err="1"/>
              <a:t>surname</a:t>
            </a:r>
            <a:r>
              <a:rPr lang="tr-TR" dirty="0"/>
              <a:t>);</a:t>
            </a:r>
          </a:p>
          <a:p>
            <a:pPr>
              <a:spcBef>
                <a:spcPct val="50000"/>
              </a:spcBef>
            </a:pPr>
            <a:r>
              <a:rPr lang="tr-TR" dirty="0" err="1"/>
              <a:t>printf</a:t>
            </a:r>
            <a:r>
              <a:rPr lang="tr-TR" dirty="0"/>
              <a:t>( “\n </a:t>
            </a:r>
            <a:r>
              <a:rPr lang="tr-TR" dirty="0" smtClean="0"/>
              <a:t>Kişi yaşı </a:t>
            </a:r>
            <a:r>
              <a:rPr lang="tr-TR" dirty="0"/>
              <a:t>:”);</a:t>
            </a:r>
            <a:r>
              <a:rPr lang="tr-TR" dirty="0" err="1"/>
              <a:t>scanf</a:t>
            </a:r>
            <a:r>
              <a:rPr lang="tr-TR" dirty="0"/>
              <a:t>(“%d “,&amp;</a:t>
            </a:r>
            <a:r>
              <a:rPr lang="tr-TR" dirty="0" err="1"/>
              <a:t>person</a:t>
            </a:r>
            <a:r>
              <a:rPr lang="tr-TR" dirty="0"/>
              <a:t>_</a:t>
            </a:r>
            <a:r>
              <a:rPr lang="tr-TR" dirty="0" err="1"/>
              <a:t>age</a:t>
            </a:r>
            <a:r>
              <a:rPr lang="tr-TR" dirty="0"/>
              <a:t>);</a:t>
            </a:r>
          </a:p>
          <a:p>
            <a:pPr>
              <a:spcBef>
                <a:spcPct val="50000"/>
              </a:spcBef>
            </a:pPr>
            <a:r>
              <a:rPr lang="tr-TR" dirty="0" err="1"/>
              <a:t>printf</a:t>
            </a:r>
            <a:r>
              <a:rPr lang="tr-TR" dirty="0"/>
              <a:t>( “\n </a:t>
            </a:r>
            <a:r>
              <a:rPr lang="tr-TR" dirty="0" smtClean="0"/>
              <a:t>Kişi maaş </a:t>
            </a:r>
            <a:r>
              <a:rPr lang="tr-TR" dirty="0"/>
              <a:t>:”);</a:t>
            </a:r>
            <a:r>
              <a:rPr lang="tr-TR" dirty="0" err="1"/>
              <a:t>scanf</a:t>
            </a:r>
            <a:r>
              <a:rPr lang="tr-TR" dirty="0"/>
              <a:t>(“%d “,&amp;</a:t>
            </a:r>
            <a:r>
              <a:rPr lang="tr-TR" dirty="0" err="1"/>
              <a:t>person</a:t>
            </a:r>
            <a:r>
              <a:rPr lang="tr-TR" dirty="0"/>
              <a:t>_</a:t>
            </a:r>
            <a:r>
              <a:rPr lang="tr-TR" dirty="0" err="1"/>
              <a:t>salary</a:t>
            </a:r>
            <a:r>
              <a:rPr lang="tr-TR" dirty="0"/>
              <a:t>);</a:t>
            </a:r>
          </a:p>
          <a:p>
            <a:pPr>
              <a:spcBef>
                <a:spcPct val="50000"/>
              </a:spcBef>
            </a:pPr>
            <a:r>
              <a:rPr lang="tr-TR" sz="1600" dirty="0" err="1"/>
              <a:t>fprintf</a:t>
            </a:r>
            <a:r>
              <a:rPr lang="tr-TR" sz="1600" dirty="0"/>
              <a:t>(</a:t>
            </a:r>
            <a:r>
              <a:rPr lang="tr-TR" sz="1600" dirty="0" err="1"/>
              <a:t>fileman</a:t>
            </a:r>
            <a:r>
              <a:rPr lang="tr-TR" sz="1600" dirty="0"/>
              <a:t>, “%s %s %d %f  \n“, </a:t>
            </a:r>
            <a:r>
              <a:rPr lang="tr-TR" sz="1600" dirty="0" err="1"/>
              <a:t>person</a:t>
            </a:r>
            <a:r>
              <a:rPr lang="tr-TR" sz="1600" dirty="0"/>
              <a:t>_name,</a:t>
            </a:r>
            <a:r>
              <a:rPr lang="tr-TR" sz="1600" dirty="0" err="1"/>
              <a:t>person</a:t>
            </a:r>
            <a:r>
              <a:rPr lang="tr-TR" sz="1600" dirty="0"/>
              <a:t>_</a:t>
            </a:r>
            <a:r>
              <a:rPr lang="tr-TR" sz="1600" dirty="0" err="1"/>
              <a:t>surname</a:t>
            </a:r>
            <a:r>
              <a:rPr lang="tr-TR" sz="1600" dirty="0"/>
              <a:t>, </a:t>
            </a:r>
            <a:r>
              <a:rPr lang="tr-TR" sz="1600" dirty="0" err="1"/>
              <a:t>person</a:t>
            </a:r>
            <a:r>
              <a:rPr lang="tr-TR" sz="1600" dirty="0"/>
              <a:t>_</a:t>
            </a:r>
            <a:r>
              <a:rPr lang="tr-TR" sz="1600" dirty="0" err="1"/>
              <a:t>age</a:t>
            </a:r>
            <a:r>
              <a:rPr lang="tr-TR" sz="1600" dirty="0"/>
              <a:t>, </a:t>
            </a:r>
            <a:r>
              <a:rPr lang="tr-TR" sz="1600" dirty="0" err="1"/>
              <a:t>person</a:t>
            </a:r>
            <a:r>
              <a:rPr lang="tr-TR" sz="1600" dirty="0"/>
              <a:t>_</a:t>
            </a:r>
            <a:r>
              <a:rPr lang="tr-TR" sz="1600" dirty="0" err="1"/>
              <a:t>salary</a:t>
            </a:r>
            <a:r>
              <a:rPr lang="tr-TR" sz="1600" dirty="0"/>
              <a:t>);</a:t>
            </a:r>
          </a:p>
          <a:p>
            <a:pPr>
              <a:spcBef>
                <a:spcPct val="50000"/>
              </a:spcBef>
            </a:pPr>
            <a:r>
              <a:rPr lang="tr-TR" dirty="0" err="1"/>
              <a:t>fclose</a:t>
            </a:r>
            <a:r>
              <a:rPr lang="tr-TR" dirty="0"/>
              <a:t>(</a:t>
            </a:r>
            <a:r>
              <a:rPr lang="tr-TR" dirty="0" err="1"/>
              <a:t>filemain</a:t>
            </a:r>
            <a:r>
              <a:rPr lang="tr-TR" dirty="0"/>
              <a:t>);</a:t>
            </a:r>
          </a:p>
          <a:p>
            <a:pPr>
              <a:spcBef>
                <a:spcPct val="50000"/>
              </a:spcBef>
            </a:pPr>
            <a:r>
              <a:rPr lang="tr-TR" dirty="0" err="1"/>
              <a:t>return</a:t>
            </a:r>
            <a:r>
              <a:rPr lang="tr-TR" dirty="0"/>
              <a:t>;}</a:t>
            </a:r>
          </a:p>
          <a:p>
            <a:pPr>
              <a:spcBef>
                <a:spcPct val="50000"/>
              </a:spcBef>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1939</TotalTime>
  <Words>1329</Words>
  <Application>Microsoft Office PowerPoint</Application>
  <PresentationFormat>Ekran Gösterisi (4:3)</PresentationFormat>
  <Paragraphs>274</Paragraphs>
  <Slides>25</Slides>
  <Notes>15</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Teknik</vt:lpstr>
      <vt:lpstr>Algoritmalar ve Programlama II Ders 12: Dosyalar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I Ders 2: Akış Diyagramları</dc:title>
  <dc:creator>CemilOz</dc:creator>
  <cp:lastModifiedBy>CemilOz</cp:lastModifiedBy>
  <cp:revision>118</cp:revision>
  <dcterms:created xsi:type="dcterms:W3CDTF">2008-10-01T05:32:08Z</dcterms:created>
  <dcterms:modified xsi:type="dcterms:W3CDTF">2009-04-27T20:03:49Z</dcterms:modified>
</cp:coreProperties>
</file>