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6" r:id="rId12"/>
    <p:sldId id="347" r:id="rId13"/>
    <p:sldId id="344" r:id="rId14"/>
    <p:sldId id="345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0D9AB-731B-4814-ABDE-24E85F981417}" type="datetimeFigureOut">
              <a:rPr lang="tr-TR" smtClean="0"/>
              <a:pPr/>
              <a:t>11.7.2019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C0E7-0796-4F7D-9815-E80D4687F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4FAC-A04D-4694-941E-8F3582A1FA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186-41F3-4299-8960-1710E993B5CD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60C4-B6D4-4C76-86F9-7CB8F44EF216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77F5-1AF4-40AD-A8E5-7FD8FDDD5D11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34F4-7F17-4A8D-8637-B3F7E5E51E57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F423-929F-411C-9852-C8CDA71E5390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9A9B-742C-45C3-9E1B-1FA392003F5C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3912-5646-459A-AA39-BF367C41DEB8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0D6B-65A1-442C-9B93-6AC65C173EE6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346-49E7-49E1-9983-B60014CFB831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BFF8-6E4A-4E18-BE5C-BE5EE3D3FE6B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2E9AFD-8E49-4580-B23E-8EEA00DE4A70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BEAB6F-47C6-4964-9648-6360967C64CC}" type="datetime1">
              <a:rPr lang="tr-TR" smtClean="0"/>
              <a:pPr/>
              <a:t>11.7.2019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Algoritmalar ve Programlama II</a:t>
            </a:r>
            <a:b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7: C++ programlama dilinde Nesne ve sınıf</a:t>
            </a:r>
            <a:r>
              <a:rPr lang="tr-TR" sz="3200" dirty="0" smtClean="0"/>
              <a:t> </a:t>
            </a:r>
            <a:br>
              <a:rPr lang="tr-TR" sz="3200" dirty="0" smtClean="0"/>
            </a:br>
            <a: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Cemil Öz</a:t>
            </a:r>
            <a:endParaRPr lang="en-US" dirty="0"/>
          </a:p>
        </p:txBody>
      </p:sp>
      <p:pic>
        <p:nvPicPr>
          <p:cNvPr id="1026" name="Picture 2" descr="ambl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90" y="6072206"/>
            <a:ext cx="485775" cy="5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SAÜ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Dr. </a:t>
            </a:r>
            <a:r>
              <a:rPr lang="en-US" dirty="0" err="1" smtClean="0"/>
              <a:t>Cemil</a:t>
            </a:r>
            <a:r>
              <a:rPr lang="en-US" dirty="0" smtClean="0"/>
              <a:t> </a:t>
            </a:r>
            <a:r>
              <a:rPr lang="en-US" dirty="0" err="1" smtClean="0"/>
              <a:t>Öz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57158" y="357166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mesafe m1,m2;		//iki obje tanımla</a:t>
            </a:r>
          </a:p>
          <a:p>
            <a:r>
              <a:rPr lang="tr-TR" dirty="0" smtClean="0"/>
              <a:t>	m1.</a:t>
            </a:r>
            <a:r>
              <a:rPr lang="tr-TR" dirty="0" err="1" smtClean="0"/>
              <a:t>degerata</a:t>
            </a:r>
            <a:r>
              <a:rPr lang="tr-TR" dirty="0" smtClean="0"/>
              <a:t>(5, 20);	// m1 objesine değer ata</a:t>
            </a:r>
          </a:p>
          <a:p>
            <a:r>
              <a:rPr lang="tr-TR" dirty="0" smtClean="0"/>
              <a:t>	m2.</a:t>
            </a:r>
            <a:r>
              <a:rPr lang="tr-TR" dirty="0" err="1" smtClean="0"/>
              <a:t>degeral</a:t>
            </a:r>
            <a:r>
              <a:rPr lang="tr-TR" dirty="0" smtClean="0"/>
              <a:t>();		// m2 objesine </a:t>
            </a:r>
            <a:r>
              <a:rPr lang="tr-TR" dirty="0" err="1" smtClean="0"/>
              <a:t>değeral</a:t>
            </a:r>
            <a:endParaRPr lang="tr-TR" dirty="0" smtClean="0"/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&lt;&lt;“\n m1 değeri “; m1.</a:t>
            </a:r>
            <a:r>
              <a:rPr lang="tr-TR" dirty="0" err="1" smtClean="0"/>
              <a:t>goster</a:t>
            </a:r>
            <a:r>
              <a:rPr lang="tr-TR" dirty="0" smtClean="0"/>
              <a:t>(); // m1 objesinin değerlerini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&lt;&lt;“\n m2 değeri “; m2.</a:t>
            </a:r>
            <a:r>
              <a:rPr lang="tr-TR" dirty="0" err="1" smtClean="0"/>
              <a:t>goster</a:t>
            </a:r>
            <a:r>
              <a:rPr lang="tr-TR" dirty="0" smtClean="0"/>
              <a:t>(); // m2 objesinin değerlerini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r>
              <a:rPr lang="tr-TR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57158" y="428604"/>
            <a:ext cx="85011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Kurucu fonksiyonlar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C++’ da nesnenin otomatik olarak ilk kullanıma hazırlama işlemi kurucu(</a:t>
            </a:r>
            <a:r>
              <a:rPr lang="tr-TR" dirty="0" err="1" smtClean="0"/>
              <a:t>constructor</a:t>
            </a:r>
            <a:r>
              <a:rPr lang="tr-TR" dirty="0" smtClean="0"/>
              <a:t>) fonksiyon olarak adlandırılır. Ne zaman bir nesne oluşturulursa  kurucu fonksiyon otomatik olarak çalıştırılır.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Program içerisinde kullanılmak üzere bir </a:t>
            </a:r>
            <a:r>
              <a:rPr lang="tr-TR" dirty="0" err="1" smtClean="0"/>
              <a:t>sayac</a:t>
            </a:r>
            <a:r>
              <a:rPr lang="tr-TR" dirty="0" smtClean="0"/>
              <a:t> sınıfı oluşturalım.  </a:t>
            </a:r>
            <a:r>
              <a:rPr lang="tr-TR" dirty="0" err="1" smtClean="0"/>
              <a:t>Sayacların</a:t>
            </a:r>
            <a:r>
              <a:rPr lang="tr-TR" dirty="0" smtClean="0"/>
              <a:t> ilk oluşturulduklarında sıfır değerini almasını isteriz.  Bunu sağlamak için sayaca ilk değeri atayan  bir üye fonksiyon yazabiliriz ve </a:t>
            </a:r>
            <a:r>
              <a:rPr lang="tr-TR" dirty="0" err="1" smtClean="0"/>
              <a:t>sayac</a:t>
            </a:r>
            <a:r>
              <a:rPr lang="tr-TR" dirty="0" smtClean="0"/>
              <a:t> nesnesi tanımlandığında bu üye fonksiyonu çağırarak sıfır değeri atayabiliriz. Ancak her nesne oluşturulduğunda bu üye fonksiyon çalıştırılmalıdır.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Sayac</a:t>
            </a:r>
            <a:r>
              <a:rPr lang="tr-TR" dirty="0" smtClean="0"/>
              <a:t> s1;</a:t>
            </a:r>
          </a:p>
          <a:p>
            <a:pPr algn="just"/>
            <a:r>
              <a:rPr lang="tr-TR" dirty="0" smtClean="0"/>
              <a:t>S1.</a:t>
            </a:r>
            <a:r>
              <a:rPr lang="tr-TR" dirty="0" err="1" smtClean="0"/>
              <a:t>degerata</a:t>
            </a:r>
            <a:r>
              <a:rPr lang="tr-TR" dirty="0" smtClean="0"/>
              <a:t>(0) ; veya s1.</a:t>
            </a:r>
            <a:r>
              <a:rPr lang="tr-TR" dirty="0" err="1" smtClean="0"/>
              <a:t>sifirla</a:t>
            </a:r>
            <a:r>
              <a:rPr lang="tr-TR" dirty="0" smtClean="0"/>
              <a:t>_</a:t>
            </a:r>
            <a:r>
              <a:rPr lang="tr-TR" dirty="0" err="1" smtClean="0"/>
              <a:t>sayac</a:t>
            </a:r>
            <a:r>
              <a:rPr lang="tr-TR" dirty="0" smtClean="0"/>
              <a:t>();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Görüldüğü üzere bu hataya açık bir durumdur. </a:t>
            </a:r>
          </a:p>
          <a:p>
            <a:pPr algn="just"/>
            <a:r>
              <a:rPr lang="tr-TR" dirty="0" smtClean="0"/>
              <a:t>Her nesne  oluşturulduğunda, kendisini ilk kullanıma hazırlaması daha uygun </a:t>
            </a:r>
            <a:r>
              <a:rPr lang="tr-TR" smtClean="0"/>
              <a:t>ve güvenilirdir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r>
              <a:rPr lang="tr-TR" dirty="0" err="1" smtClean="0"/>
              <a:t>sayac</a:t>
            </a:r>
            <a:r>
              <a:rPr lang="tr-TR" dirty="0" smtClean="0"/>
              <a:t>():</a:t>
            </a:r>
            <a:r>
              <a:rPr lang="tr-TR" dirty="0" err="1" smtClean="0"/>
              <a:t>sayici</a:t>
            </a:r>
            <a:r>
              <a:rPr lang="tr-TR" dirty="0" smtClean="0"/>
              <a:t>(0)		</a:t>
            </a:r>
            <a:r>
              <a:rPr lang="tr-TR" dirty="0" smtClean="0">
                <a:solidFill>
                  <a:srgbClr val="FFC000"/>
                </a:solidFill>
              </a:rPr>
              <a:t>// kurucu </a:t>
            </a:r>
            <a:r>
              <a:rPr lang="tr-TR" dirty="0" err="1" smtClean="0">
                <a:solidFill>
                  <a:srgbClr val="FFC000"/>
                </a:solidFill>
              </a:rPr>
              <a:t>fonsiyon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		{ /*  boş gövde  */</a:t>
            </a:r>
            <a:r>
              <a:rPr lang="en-US" dirty="0" smtClean="0"/>
              <a:t>}</a:t>
            </a:r>
            <a:endParaRPr lang="tr-TR" dirty="0" smtClean="0"/>
          </a:p>
          <a:p>
            <a:pPr algn="just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285728"/>
            <a:ext cx="84296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Kurucu fonksiyonlar üyesi olduğu sınıfın ismi ile aynı isme sahiptir.  Böylece derleyici bu fonksiyonun kurucu bir fonksiyon olduğunu anlar.</a:t>
            </a:r>
          </a:p>
          <a:p>
            <a:pPr algn="just"/>
            <a:r>
              <a:rPr lang="tr-TR" sz="2000" dirty="0" smtClean="0"/>
              <a:t>Kurucu fonksiyon için dönüş tipi kullanılmaz. Çünkü sistem tarafından otomatik olarak çağrıldıklarından , bir değer döndürmeleri gereken  bir program yoktur. Bu da derleyiciye bu fonksiyonların bir kurucu fonksiyon olduğunu tanıtır.</a:t>
            </a:r>
          </a:p>
          <a:p>
            <a:pPr algn="just"/>
            <a:endParaRPr lang="tr-TR" sz="2000" dirty="0" smtClean="0"/>
          </a:p>
          <a:p>
            <a:pPr algn="just"/>
            <a:r>
              <a:rPr lang="tr-TR" sz="2000" dirty="0" smtClean="0"/>
              <a:t>Kurucu fonksiyonun en genel görevi ilk değerleri atamaktır.</a:t>
            </a:r>
          </a:p>
          <a:p>
            <a:pPr algn="just"/>
            <a:r>
              <a:rPr lang="tr-TR" sz="2000" dirty="0" err="1" smtClean="0"/>
              <a:t>Sayac</a:t>
            </a:r>
            <a:r>
              <a:rPr lang="tr-TR" sz="2000" dirty="0" smtClean="0"/>
              <a:t>()</a:t>
            </a:r>
          </a:p>
          <a:p>
            <a:pPr algn="just"/>
            <a:r>
              <a:rPr lang="tr-TR" sz="2000" dirty="0" smtClean="0"/>
              <a:t>	{</a:t>
            </a:r>
            <a:r>
              <a:rPr lang="tr-TR" sz="2000" dirty="0" err="1" smtClean="0"/>
              <a:t>sayici</a:t>
            </a:r>
            <a:r>
              <a:rPr lang="tr-TR" sz="2000" dirty="0" smtClean="0"/>
              <a:t>=0;}</a:t>
            </a:r>
          </a:p>
          <a:p>
            <a:pPr algn="just"/>
            <a:r>
              <a:rPr lang="tr-TR" sz="2000" dirty="0" smtClean="0"/>
              <a:t>Şeklinde kullanımı akla gele bilir ama tercih edilen</a:t>
            </a:r>
          </a:p>
          <a:p>
            <a:r>
              <a:rPr lang="tr-TR" sz="2000" dirty="0" err="1" smtClean="0"/>
              <a:t>sayac</a:t>
            </a:r>
            <a:r>
              <a:rPr lang="tr-TR" sz="2000" dirty="0" smtClean="0"/>
              <a:t>():</a:t>
            </a:r>
            <a:r>
              <a:rPr lang="tr-TR" sz="2000" dirty="0" err="1" smtClean="0"/>
              <a:t>sayici</a:t>
            </a:r>
            <a:r>
              <a:rPr lang="tr-TR" sz="2000" dirty="0" smtClean="0"/>
              <a:t>(0)		</a:t>
            </a:r>
            <a:r>
              <a:rPr lang="tr-TR" sz="2000" dirty="0" smtClean="0">
                <a:solidFill>
                  <a:srgbClr val="FFC000"/>
                </a:solidFill>
              </a:rPr>
              <a:t>// kurucu </a:t>
            </a:r>
            <a:r>
              <a:rPr lang="tr-TR" sz="2000" dirty="0" err="1" smtClean="0">
                <a:solidFill>
                  <a:srgbClr val="FFC000"/>
                </a:solidFill>
              </a:rPr>
              <a:t>fonsiyon</a:t>
            </a:r>
            <a:endParaRPr lang="tr-TR" sz="2000" dirty="0" smtClean="0">
              <a:solidFill>
                <a:srgbClr val="FFC000"/>
              </a:solidFill>
            </a:endParaRPr>
          </a:p>
          <a:p>
            <a:r>
              <a:rPr lang="tr-TR" sz="2000" dirty="0" smtClean="0"/>
              <a:t>		{ /*  boş gövde  */</a:t>
            </a:r>
            <a:r>
              <a:rPr lang="en-US" sz="2000" dirty="0" smtClean="0"/>
              <a:t>}</a:t>
            </a:r>
            <a:endParaRPr lang="tr-TR" sz="2000" dirty="0" smtClean="0"/>
          </a:p>
          <a:p>
            <a:endParaRPr lang="tr-TR" dirty="0" smtClean="0"/>
          </a:p>
          <a:p>
            <a:r>
              <a:rPr lang="tr-TR" dirty="0" smtClean="0"/>
              <a:t>İlk değer atama işlemi üye fonksiyonun beyan edilmesinden  hemen sonra, fakat fonksiyon gövdesinden önce yer alır. Atanacak değerden önce (:)  gelir. Eğer birden fazla üyeye değer  atanacaksa, bu değerler virgül ile ayrılır.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57158" y="428604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Kurucu fonksiyonlar</a:t>
            </a:r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>
                <a:solidFill>
                  <a:srgbClr val="FFC000"/>
                </a:solidFill>
              </a:rPr>
              <a:t>Örnek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  <a:endParaRPr lang="tr-TR" dirty="0" smtClean="0"/>
          </a:p>
          <a:p>
            <a:r>
              <a:rPr lang="en-US" dirty="0" smtClean="0"/>
              <a:t>using namespace std; </a:t>
            </a:r>
            <a:endParaRPr lang="tr-TR" dirty="0" smtClean="0"/>
          </a:p>
          <a:p>
            <a:r>
              <a:rPr lang="tr-TR" dirty="0" err="1" smtClean="0"/>
              <a:t>class</a:t>
            </a:r>
            <a:r>
              <a:rPr lang="en-US" dirty="0" smtClean="0"/>
              <a:t> </a:t>
            </a:r>
            <a:r>
              <a:rPr lang="tr-TR" dirty="0" err="1" smtClean="0"/>
              <a:t>sayac</a:t>
            </a:r>
            <a:r>
              <a:rPr lang="en-US" dirty="0" smtClean="0"/>
              <a:t> </a:t>
            </a:r>
            <a:r>
              <a:rPr lang="tr-TR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//</a:t>
            </a:r>
            <a:r>
              <a:rPr lang="tr-TR" dirty="0" smtClean="0">
                <a:solidFill>
                  <a:srgbClr val="FFC000"/>
                </a:solidFill>
              </a:rPr>
              <a:t>yapı tanımla</a:t>
            </a:r>
          </a:p>
          <a:p>
            <a:r>
              <a:rPr lang="tr-TR" dirty="0" smtClean="0"/>
              <a:t>	</a:t>
            </a:r>
            <a:r>
              <a:rPr lang="en-US" dirty="0" smtClean="0"/>
              <a:t>{ 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>
                <a:solidFill>
                  <a:schemeClr val="tx1">
                    <a:lumMod val="95000"/>
                  </a:schemeClr>
                </a:solidFill>
              </a:rPr>
              <a:t>private</a:t>
            </a:r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	</a:t>
            </a:r>
            <a:r>
              <a:rPr lang="tr-TR" dirty="0" err="1" smtClean="0">
                <a:solidFill>
                  <a:srgbClr val="00B0F0"/>
                </a:solidFill>
              </a:rPr>
              <a:t>unsigned</a:t>
            </a:r>
            <a:r>
              <a:rPr lang="tr-TR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 err="1" smtClean="0">
                <a:solidFill>
                  <a:srgbClr val="00B0F0"/>
                </a:solidFill>
              </a:rPr>
              <a:t>sayici</a:t>
            </a:r>
            <a:r>
              <a:rPr lang="en-US" dirty="0" smtClean="0">
                <a:solidFill>
                  <a:srgbClr val="00B0F0"/>
                </a:solidFill>
              </a:rPr>
              <a:t>; </a:t>
            </a:r>
            <a:r>
              <a:rPr lang="tr-TR" dirty="0" smtClean="0">
                <a:solidFill>
                  <a:srgbClr val="00B0F0"/>
                </a:solidFill>
              </a:rPr>
              <a:t>	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	</a:t>
            </a:r>
            <a:r>
              <a:rPr lang="tr-TR" dirty="0" err="1" smtClean="0">
                <a:solidFill>
                  <a:schemeClr val="tx1">
                    <a:lumMod val="95000"/>
                  </a:schemeClr>
                </a:solidFill>
              </a:rPr>
              <a:t>public</a:t>
            </a:r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sayac</a:t>
            </a:r>
            <a:r>
              <a:rPr lang="tr-TR" dirty="0" smtClean="0"/>
              <a:t>():</a:t>
            </a:r>
            <a:r>
              <a:rPr lang="tr-TR" dirty="0" err="1" smtClean="0"/>
              <a:t>sayici</a:t>
            </a:r>
            <a:r>
              <a:rPr lang="tr-TR" dirty="0" smtClean="0"/>
              <a:t>(0)		</a:t>
            </a:r>
            <a:r>
              <a:rPr lang="tr-TR" dirty="0" smtClean="0">
                <a:solidFill>
                  <a:srgbClr val="FFC000"/>
                </a:solidFill>
              </a:rPr>
              <a:t>// kurucu </a:t>
            </a:r>
            <a:r>
              <a:rPr lang="tr-TR" dirty="0" err="1" smtClean="0">
                <a:solidFill>
                  <a:srgbClr val="FFC000"/>
                </a:solidFill>
              </a:rPr>
              <a:t>fonsiyon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		{ /*  boş gövde  */</a:t>
            </a:r>
            <a:r>
              <a:rPr lang="en-US" dirty="0" smtClean="0"/>
              <a:t>}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en-US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C000"/>
                </a:solidFill>
              </a:rPr>
              <a:t>artir</a:t>
            </a:r>
            <a:r>
              <a:rPr lang="tr-TR" dirty="0" smtClean="0">
                <a:solidFill>
                  <a:srgbClr val="FFC000"/>
                </a:solidFill>
              </a:rPr>
              <a:t>_</a:t>
            </a:r>
            <a:r>
              <a:rPr lang="tr-TR" dirty="0" err="1" smtClean="0">
                <a:solidFill>
                  <a:srgbClr val="FFC000"/>
                </a:solidFill>
              </a:rPr>
              <a:t>sayici</a:t>
            </a:r>
            <a:r>
              <a:rPr lang="tr-TR" dirty="0" smtClean="0"/>
              <a:t>()		</a:t>
            </a:r>
            <a:r>
              <a:rPr lang="tr-TR" dirty="0" smtClean="0">
                <a:solidFill>
                  <a:srgbClr val="FFC000"/>
                </a:solidFill>
              </a:rPr>
              <a:t>// sayacı bir artır</a:t>
            </a:r>
          </a:p>
          <a:p>
            <a:r>
              <a:rPr lang="tr-TR" dirty="0" smtClean="0"/>
              <a:t>		{</a:t>
            </a:r>
            <a:r>
              <a:rPr lang="tr-TR" dirty="0" err="1" smtClean="0"/>
              <a:t>sayici</a:t>
            </a:r>
            <a:r>
              <a:rPr lang="tr-TR" dirty="0" smtClean="0"/>
              <a:t>++;</a:t>
            </a:r>
            <a:r>
              <a:rPr lang="en-US" dirty="0" smtClean="0"/>
              <a:t>}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 </a:t>
            </a:r>
            <a:r>
              <a:rPr lang="tr-TR" dirty="0" err="1" smtClean="0"/>
              <a:t>al_sayici</a:t>
            </a:r>
            <a:r>
              <a:rPr lang="tr-TR" dirty="0" smtClean="0"/>
              <a:t>()		</a:t>
            </a:r>
            <a:r>
              <a:rPr lang="tr-TR" dirty="0" smtClean="0">
                <a:solidFill>
                  <a:srgbClr val="FFC000"/>
                </a:solidFill>
              </a:rPr>
              <a:t>//</a:t>
            </a:r>
            <a:r>
              <a:rPr lang="tr-TR" dirty="0" err="1" smtClean="0">
                <a:solidFill>
                  <a:srgbClr val="FFC000"/>
                </a:solidFill>
              </a:rPr>
              <a:t>sayac</a:t>
            </a:r>
            <a:r>
              <a:rPr lang="tr-TR" dirty="0" smtClean="0">
                <a:solidFill>
                  <a:srgbClr val="FFC000"/>
                </a:solidFill>
              </a:rPr>
              <a:t> değerini göster</a:t>
            </a:r>
          </a:p>
          <a:p>
            <a:r>
              <a:rPr lang="tr-TR" dirty="0" smtClean="0"/>
              <a:t>		{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sayici</a:t>
            </a:r>
            <a:r>
              <a:rPr lang="tr-TR" dirty="0" smtClean="0"/>
              <a:t>;}</a:t>
            </a:r>
          </a:p>
          <a:p>
            <a:r>
              <a:rPr lang="tr-TR" dirty="0" smtClean="0"/>
              <a:t>	};</a:t>
            </a:r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285720" y="285728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	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sayac</a:t>
            </a:r>
            <a:r>
              <a:rPr lang="tr-TR" dirty="0" smtClean="0"/>
              <a:t>  s1,s2;		</a:t>
            </a:r>
            <a:r>
              <a:rPr lang="tr-TR" dirty="0" smtClean="0">
                <a:solidFill>
                  <a:srgbClr val="FFC000"/>
                </a:solidFill>
              </a:rPr>
              <a:t>//iki obje tanımla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cout</a:t>
            </a:r>
            <a:r>
              <a:rPr lang="tr-TR" dirty="0" smtClean="0"/>
              <a:t>&lt;&lt;“\n s1 değeri “&lt;&lt; s1.al_</a:t>
            </a:r>
            <a:r>
              <a:rPr lang="tr-TR" dirty="0" err="1" smtClean="0"/>
              <a:t>sayici</a:t>
            </a:r>
            <a:r>
              <a:rPr lang="tr-TR" dirty="0" smtClean="0"/>
              <a:t>(); </a:t>
            </a:r>
            <a:r>
              <a:rPr lang="tr-TR" dirty="0" smtClean="0">
                <a:solidFill>
                  <a:srgbClr val="FFC000"/>
                </a:solidFill>
              </a:rPr>
              <a:t>// s1 objesine değerini göster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cout</a:t>
            </a:r>
            <a:r>
              <a:rPr lang="tr-TR" dirty="0" smtClean="0"/>
              <a:t>&lt;&lt;“\n s2 değeri “&lt;&lt;s2.al_</a:t>
            </a:r>
            <a:r>
              <a:rPr lang="tr-TR" dirty="0" err="1" smtClean="0"/>
              <a:t>sayici</a:t>
            </a:r>
            <a:r>
              <a:rPr lang="tr-TR" dirty="0" smtClean="0"/>
              <a:t>(); </a:t>
            </a:r>
            <a:r>
              <a:rPr lang="tr-TR" dirty="0" smtClean="0">
                <a:solidFill>
                  <a:srgbClr val="FFC000"/>
                </a:solidFill>
              </a:rPr>
              <a:t>// s2 objesine değerini göster</a:t>
            </a:r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	s1.</a:t>
            </a:r>
            <a:r>
              <a:rPr lang="tr-TR" dirty="0" err="1" smtClean="0"/>
              <a:t>artir</a:t>
            </a:r>
            <a:r>
              <a:rPr lang="tr-TR" dirty="0" smtClean="0"/>
              <a:t>_</a:t>
            </a:r>
            <a:r>
              <a:rPr lang="tr-TR" dirty="0" err="1" smtClean="0"/>
              <a:t>sayici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	s2.</a:t>
            </a:r>
            <a:r>
              <a:rPr lang="tr-TR" dirty="0" err="1" smtClean="0"/>
              <a:t>artir</a:t>
            </a:r>
            <a:r>
              <a:rPr lang="tr-TR" dirty="0" smtClean="0"/>
              <a:t>_</a:t>
            </a:r>
            <a:r>
              <a:rPr lang="tr-TR" dirty="0" err="1" smtClean="0"/>
              <a:t>sayici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	s2.</a:t>
            </a:r>
            <a:r>
              <a:rPr lang="tr-TR" dirty="0" err="1" smtClean="0"/>
              <a:t>artir</a:t>
            </a:r>
            <a:r>
              <a:rPr lang="tr-TR" dirty="0" smtClean="0"/>
              <a:t>_</a:t>
            </a:r>
            <a:r>
              <a:rPr lang="tr-TR" dirty="0" err="1" smtClean="0"/>
              <a:t>sayici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&lt;&lt;“\n s1 değeri “&lt;&lt; s1.al_</a:t>
            </a:r>
            <a:r>
              <a:rPr lang="tr-TR" dirty="0" err="1" smtClean="0"/>
              <a:t>sayici</a:t>
            </a:r>
            <a:r>
              <a:rPr lang="tr-TR" dirty="0" smtClean="0"/>
              <a:t>(); </a:t>
            </a:r>
            <a:r>
              <a:rPr lang="tr-TR" dirty="0" smtClean="0">
                <a:solidFill>
                  <a:srgbClr val="FFC000"/>
                </a:solidFill>
              </a:rPr>
              <a:t>// s1 objesine değerini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&lt;&lt;“\n s2 değeri “&lt;&lt;s2.al_</a:t>
            </a:r>
            <a:r>
              <a:rPr lang="tr-TR" dirty="0" err="1" smtClean="0"/>
              <a:t>sayici</a:t>
            </a:r>
            <a:r>
              <a:rPr lang="tr-TR" dirty="0" smtClean="0"/>
              <a:t>(); </a:t>
            </a:r>
            <a:r>
              <a:rPr lang="tr-TR" dirty="0" smtClean="0">
                <a:solidFill>
                  <a:srgbClr val="FFC000"/>
                </a:solidFill>
              </a:rPr>
              <a:t>// s2 objesine değerini göster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r>
              <a:rPr lang="tr-TR" dirty="0" smtClean="0"/>
              <a:t>	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428604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Programda kurucu fonksiyonu aşağıdaki şekilde değiştirip çalıştırınız</a:t>
            </a:r>
          </a:p>
          <a:p>
            <a:r>
              <a:rPr lang="tr-TR" dirty="0" smtClean="0"/>
              <a:t>Çıktı ne şekilde değişecektir.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sayac</a:t>
            </a:r>
            <a:r>
              <a:rPr lang="tr-TR" dirty="0" smtClean="0"/>
              <a:t>():</a:t>
            </a:r>
            <a:r>
              <a:rPr lang="tr-TR" dirty="0" err="1" smtClean="0"/>
              <a:t>sayici</a:t>
            </a:r>
            <a:r>
              <a:rPr lang="tr-TR" dirty="0" smtClean="0"/>
              <a:t>(0)		</a:t>
            </a:r>
            <a:r>
              <a:rPr lang="tr-TR" dirty="0" smtClean="0">
                <a:solidFill>
                  <a:srgbClr val="FFC000"/>
                </a:solidFill>
              </a:rPr>
              <a:t>// kurucu </a:t>
            </a:r>
            <a:r>
              <a:rPr lang="tr-TR" dirty="0" err="1" smtClean="0">
                <a:solidFill>
                  <a:srgbClr val="FFC000"/>
                </a:solidFill>
              </a:rPr>
              <a:t>fonsiyon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		{ </a:t>
            </a:r>
            <a:r>
              <a:rPr lang="tr-TR" dirty="0" err="1" smtClean="0"/>
              <a:t>cout</a:t>
            </a:r>
            <a:r>
              <a:rPr lang="tr-TR" dirty="0" smtClean="0"/>
              <a:t>&lt;&lt; “kurucu fonksiyon çalıştı\n”;</a:t>
            </a:r>
            <a:r>
              <a:rPr lang="en-US" dirty="0" smtClean="0"/>
              <a:t>}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57158" y="357166"/>
            <a:ext cx="84296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C000"/>
                </a:solidFill>
              </a:rPr>
              <a:t>Yok edici fonksiyonlar</a:t>
            </a:r>
          </a:p>
          <a:p>
            <a:endParaRPr lang="tr-TR" dirty="0" smtClean="0"/>
          </a:p>
          <a:p>
            <a:r>
              <a:rPr lang="tr-TR" dirty="0" smtClean="0"/>
              <a:t>Bir nesne oluşturulduğunda, ilk değer atamak üzere bir kurucu fonksiyon çalıştırılmakta idi. Benzer şekilde nesne  ortadan </a:t>
            </a:r>
            <a:r>
              <a:rPr lang="tr-TR" dirty="0" err="1" smtClean="0"/>
              <a:t>kaldırıldığındada</a:t>
            </a:r>
            <a:r>
              <a:rPr lang="tr-TR" dirty="0" smtClean="0"/>
              <a:t> yok edici(</a:t>
            </a:r>
            <a:r>
              <a:rPr lang="tr-TR" dirty="0" err="1" smtClean="0"/>
              <a:t>destructor</a:t>
            </a:r>
            <a:r>
              <a:rPr lang="tr-TR" dirty="0" smtClean="0"/>
              <a:t>) fonksiyonu çalıştırılır.   Bu fonksiyon kurucu fonksiyonla aynı isme sahip ancak önünde (~) işareti yer almaktadır.</a:t>
            </a:r>
          </a:p>
          <a:p>
            <a:endParaRPr lang="tr-TR" dirty="0" smtClean="0"/>
          </a:p>
          <a:p>
            <a:r>
              <a:rPr lang="tr-TR" dirty="0" err="1" smtClean="0"/>
              <a:t>sayac</a:t>
            </a:r>
            <a:r>
              <a:rPr lang="tr-TR" dirty="0" smtClean="0"/>
              <a:t>():</a:t>
            </a:r>
            <a:r>
              <a:rPr lang="tr-TR" dirty="0" err="1" smtClean="0"/>
              <a:t>sayici</a:t>
            </a:r>
            <a:r>
              <a:rPr lang="tr-TR" dirty="0" smtClean="0"/>
              <a:t>(0)		</a:t>
            </a:r>
            <a:r>
              <a:rPr lang="tr-TR" dirty="0" smtClean="0">
                <a:solidFill>
                  <a:srgbClr val="FFC000"/>
                </a:solidFill>
              </a:rPr>
              <a:t>// kurucu </a:t>
            </a:r>
            <a:r>
              <a:rPr lang="tr-TR" dirty="0" err="1" smtClean="0">
                <a:solidFill>
                  <a:srgbClr val="FFC000"/>
                </a:solidFill>
              </a:rPr>
              <a:t>fonsiyon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	{ /*  boş gövde  */</a:t>
            </a:r>
            <a:r>
              <a:rPr lang="en-US" dirty="0" smtClean="0"/>
              <a:t>}</a:t>
            </a:r>
            <a:endParaRPr lang="tr-TR" dirty="0" smtClean="0"/>
          </a:p>
          <a:p>
            <a:r>
              <a:rPr lang="tr-TR" dirty="0" smtClean="0"/>
              <a:t>~</a:t>
            </a:r>
            <a:r>
              <a:rPr lang="tr-TR" dirty="0" err="1" smtClean="0"/>
              <a:t>sayac</a:t>
            </a:r>
            <a:r>
              <a:rPr lang="tr-TR" dirty="0" smtClean="0"/>
              <a:t>()		</a:t>
            </a:r>
            <a:r>
              <a:rPr lang="tr-TR" dirty="0" smtClean="0">
                <a:solidFill>
                  <a:srgbClr val="FFC000"/>
                </a:solidFill>
              </a:rPr>
              <a:t>// yok edici </a:t>
            </a:r>
            <a:r>
              <a:rPr lang="tr-TR" dirty="0" err="1" smtClean="0">
                <a:solidFill>
                  <a:srgbClr val="FFC000"/>
                </a:solidFill>
              </a:rPr>
              <a:t>fonsiyon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	{ /*  boş gövde  */</a:t>
            </a: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85728"/>
            <a:ext cx="857256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 argümanı olarak nesneler</a:t>
            </a:r>
          </a:p>
          <a:p>
            <a:endParaRPr lang="tr-TR" dirty="0" smtClean="0"/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cstdlib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 err="1" smtClean="0"/>
              <a:t>mesafe</a:t>
            </a:r>
            <a:r>
              <a:rPr lang="en-US" sz="1600" dirty="0" smtClean="0"/>
              <a:t> 	</a:t>
            </a:r>
            <a:r>
              <a:rPr lang="en-US" sz="1600" dirty="0" smtClean="0">
                <a:solidFill>
                  <a:srgbClr val="FFC000"/>
                </a:solidFill>
              </a:rPr>
              <a:t>//</a:t>
            </a:r>
            <a:r>
              <a:rPr lang="en-US" sz="1600" dirty="0" err="1" smtClean="0">
                <a:solidFill>
                  <a:srgbClr val="FFC000"/>
                </a:solidFill>
              </a:rPr>
              <a:t>yapı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</a:rPr>
              <a:t>tanımla</a:t>
            </a:r>
            <a:endParaRPr lang="en-US" sz="1600" dirty="0" smtClean="0">
              <a:solidFill>
                <a:srgbClr val="FFC000"/>
              </a:solidFill>
            </a:endParaRPr>
          </a:p>
          <a:p>
            <a:r>
              <a:rPr lang="en-US" sz="1600" dirty="0" smtClean="0"/>
              <a:t>	{ </a:t>
            </a:r>
          </a:p>
          <a:p>
            <a:r>
              <a:rPr lang="en-US" sz="1600" dirty="0" smtClean="0"/>
              <a:t>	private: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metre</a:t>
            </a:r>
            <a:r>
              <a:rPr lang="en-US" sz="1600" dirty="0" smtClean="0"/>
              <a:t>; 	</a:t>
            </a:r>
          </a:p>
          <a:p>
            <a:r>
              <a:rPr lang="en-US" sz="1600" dirty="0" smtClean="0"/>
              <a:t>	float cm; </a:t>
            </a:r>
          </a:p>
          <a:p>
            <a:r>
              <a:rPr lang="en-US" sz="1600" dirty="0" smtClean="0"/>
              <a:t>	public: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mesafe</a:t>
            </a:r>
            <a:r>
              <a:rPr lang="en-US" sz="1600" dirty="0" smtClean="0"/>
              <a:t>():</a:t>
            </a:r>
            <a:r>
              <a:rPr lang="en-US" sz="1600" dirty="0" err="1" smtClean="0"/>
              <a:t>metre</a:t>
            </a:r>
            <a:r>
              <a:rPr lang="en-US" sz="1600" dirty="0" smtClean="0"/>
              <a:t>(0),cm(0.0)</a:t>
            </a:r>
          </a:p>
          <a:p>
            <a:r>
              <a:rPr lang="en-US" sz="1600" dirty="0" smtClean="0"/>
              <a:t>		{   }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mesafe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met, float </a:t>
            </a:r>
            <a:r>
              <a:rPr lang="en-US" sz="1600" dirty="0" err="1" smtClean="0"/>
              <a:t>sant</a:t>
            </a:r>
            <a:r>
              <a:rPr lang="en-US" sz="1600" dirty="0" smtClean="0"/>
              <a:t>): </a:t>
            </a:r>
            <a:r>
              <a:rPr lang="en-US" sz="1600" dirty="0" err="1" smtClean="0"/>
              <a:t>metre</a:t>
            </a:r>
            <a:r>
              <a:rPr lang="en-US" sz="1600" dirty="0" smtClean="0"/>
              <a:t>(met), cm(</a:t>
            </a:r>
            <a:r>
              <a:rPr lang="en-US" sz="1600" dirty="0" err="1" smtClean="0"/>
              <a:t>sant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		{   }</a:t>
            </a:r>
          </a:p>
          <a:p>
            <a:endParaRPr lang="en-US" sz="1600" dirty="0" smtClean="0"/>
          </a:p>
          <a:p>
            <a:r>
              <a:rPr lang="en-US" sz="1600" dirty="0" smtClean="0"/>
              <a:t>	 void </a:t>
            </a:r>
            <a:r>
              <a:rPr lang="en-US" sz="1600" dirty="0" err="1" smtClean="0"/>
              <a:t>degeral</a:t>
            </a:r>
            <a:r>
              <a:rPr lang="en-US" sz="1600" dirty="0" smtClean="0"/>
              <a:t> ()</a:t>
            </a:r>
          </a:p>
          <a:p>
            <a:r>
              <a:rPr lang="en-US" sz="1600" dirty="0" smtClean="0"/>
              <a:t>		{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&lt;&lt;"\n </a:t>
            </a:r>
            <a:r>
              <a:rPr lang="en-US" sz="1600" dirty="0" err="1" smtClean="0"/>
              <a:t>metre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    ";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</a:t>
            </a:r>
            <a:r>
              <a:rPr lang="en-US" sz="1600" dirty="0" err="1" smtClean="0"/>
              <a:t>metre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 cm </a:t>
            </a:r>
            <a:r>
              <a:rPr lang="en-US" sz="1600" dirty="0" err="1" smtClean="0"/>
              <a:t>gir</a:t>
            </a:r>
            <a:r>
              <a:rPr lang="en-US" sz="1600" dirty="0" smtClean="0"/>
              <a:t>    ";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&gt;&gt;cm;</a:t>
            </a:r>
          </a:p>
          <a:p>
            <a:r>
              <a:rPr lang="en-US" sz="1600" dirty="0" smtClean="0"/>
              <a:t>		 }</a:t>
            </a:r>
          </a:p>
          <a:p>
            <a:r>
              <a:rPr lang="en-US" sz="1600" dirty="0" smtClean="0"/>
              <a:t>	void </a:t>
            </a:r>
            <a:r>
              <a:rPr lang="en-US" sz="1600" dirty="0" err="1" smtClean="0"/>
              <a:t>goster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		{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 </a:t>
            </a:r>
            <a:r>
              <a:rPr lang="en-US" sz="1600" dirty="0" err="1" smtClean="0"/>
              <a:t>metre</a:t>
            </a:r>
            <a:r>
              <a:rPr lang="en-US" sz="1600" dirty="0" smtClean="0"/>
              <a:t> &lt;&lt; "  </a:t>
            </a:r>
            <a:r>
              <a:rPr lang="en-US" sz="1600" dirty="0" err="1" smtClean="0"/>
              <a:t>metre</a:t>
            </a:r>
            <a:r>
              <a:rPr lang="en-US" sz="1600" dirty="0" smtClean="0"/>
              <a:t>  " &lt;&lt; cm &lt;&lt; " cm dir";}</a:t>
            </a:r>
          </a:p>
          <a:p>
            <a:r>
              <a:rPr lang="en-US" sz="1600" dirty="0" smtClean="0"/>
              <a:t>	void </a:t>
            </a:r>
            <a:r>
              <a:rPr lang="en-US" sz="1600" dirty="0" err="1" smtClean="0"/>
              <a:t>toplauzun</a:t>
            </a:r>
            <a:r>
              <a:rPr lang="en-US" sz="1600" dirty="0" smtClean="0"/>
              <a:t>(</a:t>
            </a:r>
            <a:r>
              <a:rPr lang="en-US" sz="1600" dirty="0" err="1" smtClean="0"/>
              <a:t>mesafe,mesafe</a:t>
            </a:r>
            <a:r>
              <a:rPr lang="en-US" sz="1600" dirty="0" smtClean="0"/>
              <a:t>);  </a:t>
            </a:r>
            <a:r>
              <a:rPr lang="en-US" sz="1600" dirty="0" smtClean="0">
                <a:solidFill>
                  <a:srgbClr val="FFC000"/>
                </a:solidFill>
              </a:rPr>
              <a:t>//</a:t>
            </a:r>
            <a:r>
              <a:rPr lang="en-US" sz="1600" dirty="0" err="1" smtClean="0">
                <a:solidFill>
                  <a:srgbClr val="FFC000"/>
                </a:solidFill>
              </a:rPr>
              <a:t>deklerasyon</a:t>
            </a:r>
            <a:endParaRPr lang="en-US" sz="1600" dirty="0" smtClean="0">
              <a:solidFill>
                <a:srgbClr val="FFC000"/>
              </a:solidFill>
            </a:endParaRPr>
          </a:p>
          <a:p>
            <a:r>
              <a:rPr lang="en-US" sz="1600" dirty="0" smtClean="0"/>
              <a:t>	};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285728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void</a:t>
            </a:r>
            <a:r>
              <a:rPr lang="tr-TR" sz="2400" dirty="0" smtClean="0"/>
              <a:t> mesafe::</a:t>
            </a:r>
            <a:r>
              <a:rPr lang="tr-TR" sz="2400" dirty="0" err="1" smtClean="0"/>
              <a:t>toplauzun</a:t>
            </a:r>
            <a:r>
              <a:rPr lang="tr-TR" sz="2400" dirty="0" smtClean="0"/>
              <a:t>(mesafe  m2,mesafe m3)</a:t>
            </a:r>
          </a:p>
          <a:p>
            <a:r>
              <a:rPr lang="tr-TR" sz="2400" dirty="0" smtClean="0"/>
              <a:t>	{</a:t>
            </a:r>
          </a:p>
          <a:p>
            <a:r>
              <a:rPr lang="tr-TR" sz="2400" dirty="0" smtClean="0"/>
              <a:t>	cm=m2.cm +m3.cm;</a:t>
            </a:r>
          </a:p>
          <a:p>
            <a:r>
              <a:rPr lang="tr-TR" sz="2400" dirty="0" smtClean="0"/>
              <a:t>	metre=0	;</a:t>
            </a:r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if</a:t>
            </a:r>
            <a:r>
              <a:rPr lang="tr-TR" sz="2400" dirty="0" smtClean="0"/>
              <a:t>(cm&gt;=100.0)</a:t>
            </a:r>
          </a:p>
          <a:p>
            <a:r>
              <a:rPr lang="tr-TR" sz="2400" dirty="0" smtClean="0"/>
              <a:t>		{</a:t>
            </a:r>
          </a:p>
          <a:p>
            <a:r>
              <a:rPr lang="tr-TR" sz="2400" dirty="0" smtClean="0"/>
              <a:t>		cm-=100.0;</a:t>
            </a:r>
          </a:p>
          <a:p>
            <a:r>
              <a:rPr lang="tr-TR" sz="2400" dirty="0" smtClean="0"/>
              <a:t>		metre++;</a:t>
            </a:r>
          </a:p>
          <a:p>
            <a:r>
              <a:rPr lang="tr-TR" sz="2400" dirty="0" smtClean="0"/>
              <a:t>		}</a:t>
            </a:r>
          </a:p>
          <a:p>
            <a:r>
              <a:rPr lang="tr-TR" sz="2400" dirty="0" smtClean="0"/>
              <a:t>	metre+=m2.metre+m3.metre;</a:t>
            </a:r>
          </a:p>
          <a:p>
            <a:r>
              <a:rPr lang="tr-TR" sz="2400" dirty="0" smtClean="0"/>
              <a:t>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643314"/>
            <a:ext cx="5381422" cy="261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214282" y="357166"/>
            <a:ext cx="6858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mesafe</a:t>
            </a:r>
            <a:r>
              <a:rPr lang="en-US" dirty="0" smtClean="0"/>
              <a:t> mesafe1,mesafe3;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mesafe</a:t>
            </a:r>
            <a:r>
              <a:rPr lang="en-US" dirty="0" smtClean="0"/>
              <a:t> mesafe2(5,4.3);</a:t>
            </a:r>
          </a:p>
          <a:p>
            <a:r>
              <a:rPr lang="en-US" dirty="0" smtClean="0"/>
              <a:t>    mesafe1.degeral();</a:t>
            </a:r>
          </a:p>
          <a:p>
            <a:r>
              <a:rPr lang="en-US" dirty="0" smtClean="0"/>
              <a:t>    mesafe3.toplauzun(mesafe1,mesafe2);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\n mesafe1= ";mesafe1.goster();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"\n mesafe2= "; mesafe2.goster();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 "\n mesafe3= "; mesafe3.goster();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14282" y="285728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1600" dirty="0" smtClean="0"/>
              <a:t>#</a:t>
            </a:r>
            <a:r>
              <a:rPr lang="tr-TR" sz="1600" dirty="0" err="1" smtClean="0"/>
              <a:t>include</a:t>
            </a:r>
            <a:r>
              <a:rPr lang="tr-TR" sz="1600" dirty="0" smtClean="0"/>
              <a:t> &lt;</a:t>
            </a:r>
            <a:r>
              <a:rPr lang="tr-TR" sz="1600" dirty="0" err="1" smtClean="0"/>
              <a:t>iostream</a:t>
            </a:r>
            <a:r>
              <a:rPr lang="tr-TR" sz="1600" dirty="0" smtClean="0"/>
              <a:t>&gt;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namespace</a:t>
            </a:r>
            <a:r>
              <a:rPr lang="tr-TR" sz="1600" dirty="0" smtClean="0"/>
              <a:t> </a:t>
            </a:r>
            <a:r>
              <a:rPr lang="tr-TR" sz="1600" dirty="0" err="1" smtClean="0"/>
              <a:t>std</a:t>
            </a:r>
            <a:r>
              <a:rPr lang="tr-TR" sz="1600" dirty="0" smtClean="0"/>
              <a:t>;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err="1" smtClean="0"/>
              <a:t>Class</a:t>
            </a:r>
            <a:r>
              <a:rPr lang="tr-TR" sz="1600" dirty="0" smtClean="0"/>
              <a:t>  </a:t>
            </a:r>
            <a:r>
              <a:rPr lang="tr-TR" sz="1600" dirty="0" err="1" smtClean="0"/>
              <a:t>basitnesne</a:t>
            </a:r>
            <a:r>
              <a:rPr lang="tr-TR" sz="1600" dirty="0" smtClean="0"/>
              <a:t> </a:t>
            </a:r>
            <a:r>
              <a:rPr lang="tr-TR" sz="1600" dirty="0" smtClean="0">
                <a:solidFill>
                  <a:srgbClr val="FFC000"/>
                </a:solidFill>
              </a:rPr>
              <a:t>//sınıf tanımla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smtClean="0"/>
              <a:t>	{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smtClean="0"/>
              <a:t>	</a:t>
            </a:r>
            <a:r>
              <a:rPr lang="tr-TR" sz="1600" dirty="0" err="1" smtClean="0"/>
              <a:t>private</a:t>
            </a:r>
            <a:r>
              <a:rPr lang="tr-TR" sz="1600" dirty="0" smtClean="0"/>
              <a:t>: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smtClean="0"/>
              <a:t>		</a:t>
            </a:r>
            <a:r>
              <a:rPr lang="tr-TR" sz="1600" dirty="0" err="1" smtClean="0"/>
              <a:t>int</a:t>
            </a:r>
            <a:r>
              <a:rPr lang="tr-TR" sz="1600" dirty="0" smtClean="0"/>
              <a:t> veri; </a:t>
            </a:r>
            <a:r>
              <a:rPr lang="tr-TR" sz="1600" dirty="0" smtClean="0">
                <a:solidFill>
                  <a:srgbClr val="FFC000"/>
                </a:solidFill>
              </a:rPr>
              <a:t>//sınıf verisi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smtClean="0"/>
              <a:t>	</a:t>
            </a:r>
            <a:r>
              <a:rPr lang="tr-TR" sz="1600" dirty="0" err="1" smtClean="0"/>
              <a:t>public</a:t>
            </a:r>
            <a:r>
              <a:rPr lang="tr-TR" sz="1600" dirty="0" smtClean="0"/>
              <a:t>: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sz="1600" dirty="0" smtClean="0"/>
              <a:t>		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degerata</a:t>
            </a:r>
            <a:r>
              <a:rPr lang="tr-TR" sz="1600" dirty="0" smtClean="0"/>
              <a:t>(</a:t>
            </a:r>
            <a:r>
              <a:rPr lang="tr-TR" sz="1600" dirty="0" err="1" smtClean="0"/>
              <a:t>int</a:t>
            </a:r>
            <a:r>
              <a:rPr lang="tr-TR" sz="1600" dirty="0" smtClean="0"/>
              <a:t> d) </a:t>
            </a:r>
            <a:r>
              <a:rPr lang="tr-TR" sz="1600" dirty="0" smtClean="0">
                <a:solidFill>
                  <a:srgbClr val="FFC000"/>
                </a:solidFill>
              </a:rPr>
              <a:t>//değer atamak için üye fonksiyon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		{ veri = d; }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	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goster</a:t>
            </a:r>
            <a:r>
              <a:rPr lang="tr-TR" sz="1600" dirty="0" smtClean="0"/>
              <a:t>() 	</a:t>
            </a:r>
            <a:r>
              <a:rPr lang="tr-TR" sz="1600" dirty="0" smtClean="0">
                <a:solidFill>
                  <a:srgbClr val="FFC000"/>
                </a:solidFill>
              </a:rPr>
              <a:t>//veriyi görüntüleyen üye fonksiyon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		{ </a:t>
            </a:r>
            <a:r>
              <a:rPr lang="tr-TR" sz="1600" dirty="0" err="1" smtClean="0"/>
              <a:t>cout</a:t>
            </a:r>
            <a:r>
              <a:rPr lang="tr-TR" sz="1600" dirty="0" smtClean="0"/>
              <a:t> &lt;&lt; “değer = ” &lt;&lt; veri &lt;&lt; </a:t>
            </a:r>
            <a:r>
              <a:rPr lang="tr-TR" sz="1600" dirty="0" err="1" smtClean="0"/>
              <a:t>endl</a:t>
            </a:r>
            <a:r>
              <a:rPr lang="tr-TR" sz="1600" dirty="0" smtClean="0"/>
              <a:t>; }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};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main</a:t>
            </a:r>
            <a:r>
              <a:rPr lang="tr-TR" sz="1600" dirty="0" smtClean="0"/>
              <a:t>()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 {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</a:t>
            </a:r>
            <a:r>
              <a:rPr lang="tr-TR" sz="1600" dirty="0" err="1" smtClean="0"/>
              <a:t>basitnesne</a:t>
            </a:r>
            <a:r>
              <a:rPr lang="tr-TR" sz="1600" dirty="0" smtClean="0"/>
              <a:t> b1, b2; </a:t>
            </a:r>
            <a:r>
              <a:rPr lang="tr-TR" sz="1600" dirty="0" smtClean="0">
                <a:solidFill>
                  <a:srgbClr val="FFC000"/>
                </a:solidFill>
              </a:rPr>
              <a:t>//</a:t>
            </a:r>
            <a:r>
              <a:rPr lang="tr-TR" sz="1600" dirty="0" err="1" smtClean="0">
                <a:solidFill>
                  <a:srgbClr val="FFC000"/>
                </a:solidFill>
              </a:rPr>
              <a:t>basitnesne</a:t>
            </a:r>
            <a:r>
              <a:rPr lang="tr-TR" sz="1600" dirty="0" smtClean="0">
                <a:solidFill>
                  <a:srgbClr val="FFC000"/>
                </a:solidFill>
              </a:rPr>
              <a:t> sınıfından iki obje tanımla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b1.</a:t>
            </a:r>
            <a:r>
              <a:rPr lang="tr-TR" sz="1600" dirty="0" err="1" smtClean="0"/>
              <a:t>degerata</a:t>
            </a:r>
            <a:r>
              <a:rPr lang="tr-TR" sz="1600" dirty="0" smtClean="0"/>
              <a:t>(1066); </a:t>
            </a:r>
            <a:r>
              <a:rPr lang="tr-TR" sz="1600" dirty="0" smtClean="0">
                <a:solidFill>
                  <a:srgbClr val="FFC000"/>
                </a:solidFill>
              </a:rPr>
              <a:t>//değer atamak için üye fonksiyon çağırma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b2.</a:t>
            </a:r>
            <a:r>
              <a:rPr lang="tr-TR" sz="1600" dirty="0" err="1" smtClean="0"/>
              <a:t>degerata</a:t>
            </a:r>
            <a:r>
              <a:rPr lang="tr-TR" sz="1600" dirty="0" smtClean="0"/>
              <a:t>(1776);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b1.</a:t>
            </a:r>
            <a:r>
              <a:rPr lang="tr-TR" sz="1600" dirty="0" err="1" smtClean="0"/>
              <a:t>goster</a:t>
            </a:r>
            <a:r>
              <a:rPr lang="tr-TR" sz="1600" dirty="0" smtClean="0"/>
              <a:t>(); 	</a:t>
            </a:r>
            <a:r>
              <a:rPr lang="tr-TR" sz="1600" dirty="0" smtClean="0">
                <a:solidFill>
                  <a:srgbClr val="FFC000"/>
                </a:solidFill>
              </a:rPr>
              <a:t>//veriyi göstermek için üye fonksiyon  çağır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b2.</a:t>
            </a:r>
            <a:r>
              <a:rPr lang="tr-TR" sz="1600" dirty="0" err="1" smtClean="0"/>
              <a:t>goster</a:t>
            </a:r>
            <a:r>
              <a:rPr lang="tr-TR" sz="1600" dirty="0" smtClean="0"/>
              <a:t>();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0;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sz="1600" dirty="0" smtClean="0"/>
              <a:t>	}   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35716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Program  mesafe1,mesafe2 ve mesafe3 nesnelerini oluşturmakta, mesafe1 nesnesi </a:t>
            </a:r>
            <a:r>
              <a:rPr lang="tr-TR" sz="2400" dirty="0" err="1" smtClean="0"/>
              <a:t>degeral</a:t>
            </a:r>
            <a:r>
              <a:rPr lang="tr-TR" sz="2400" dirty="0" smtClean="0"/>
              <a:t>() üye fonksiyonunu çağırarak değer atamakta, mesafe2 ise kurucu fonksiyon ile ilk değer atanmakta. Mesafe üç ise </a:t>
            </a:r>
            <a:r>
              <a:rPr lang="tr-TR" sz="2400" dirty="0" err="1" smtClean="0"/>
              <a:t>toplauzun</a:t>
            </a:r>
            <a:r>
              <a:rPr lang="tr-TR" sz="2400" dirty="0" smtClean="0"/>
              <a:t>() üye fonksiyonu ile yapılan işlem sonucunda değer almaktadır.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mesafe() fonksiyonu aşırı yüklenmiş bir fonksiyondur.</a:t>
            </a:r>
          </a:p>
          <a:p>
            <a:pPr algn="just"/>
            <a:endParaRPr lang="tr-TR" sz="2400" dirty="0" smtClean="0"/>
          </a:p>
          <a:p>
            <a:pPr algn="just"/>
            <a:r>
              <a:rPr lang="nb-NO" sz="2400" dirty="0" smtClean="0"/>
              <a:t>	mesafe():metre(0),cm(0.0)</a:t>
            </a:r>
          </a:p>
          <a:p>
            <a:pPr algn="just"/>
            <a:r>
              <a:rPr lang="nb-NO" sz="2400" dirty="0" smtClean="0"/>
              <a:t>		{   }</a:t>
            </a:r>
          </a:p>
          <a:p>
            <a:pPr algn="just"/>
            <a:r>
              <a:rPr lang="nb-NO" sz="2400" dirty="0" smtClean="0"/>
              <a:t>	mesafe(int met, float sant): metre(met), cm(sant)</a:t>
            </a:r>
          </a:p>
          <a:p>
            <a:pPr algn="just"/>
            <a:r>
              <a:rPr lang="nb-NO" sz="2400" dirty="0" smtClean="0"/>
              <a:t>		{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85728"/>
            <a:ext cx="857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….</a:t>
            </a:r>
          </a:p>
          <a:p>
            <a:r>
              <a:rPr lang="en-US" dirty="0" err="1" smtClean="0"/>
              <a:t>mesafe</a:t>
            </a:r>
            <a:r>
              <a:rPr lang="en-US" dirty="0" smtClean="0"/>
              <a:t> mesafe1,mesafe3;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mesafe</a:t>
            </a:r>
            <a:r>
              <a:rPr lang="en-US" dirty="0" smtClean="0"/>
              <a:t> mesafe2(5,4.3);</a:t>
            </a:r>
          </a:p>
          <a:p>
            <a:r>
              <a:rPr lang="en-US" dirty="0" smtClean="0"/>
              <a:t>    mesafe1.degeral();</a:t>
            </a:r>
          </a:p>
          <a:p>
            <a:r>
              <a:rPr lang="en-US" dirty="0" smtClean="0"/>
              <a:t>    </a:t>
            </a:r>
            <a:r>
              <a:rPr lang="en-US" dirty="0" err="1" smtClean="0">
                <a:solidFill>
                  <a:srgbClr val="FFC000"/>
                </a:solidFill>
              </a:rPr>
              <a:t>cout</a:t>
            </a:r>
            <a:r>
              <a:rPr lang="en-US" dirty="0" smtClean="0">
                <a:solidFill>
                  <a:srgbClr val="FFC000"/>
                </a:solidFill>
              </a:rPr>
              <a:t>&lt;&lt; "\n mesafe3= "; mesafe3.goster();</a:t>
            </a:r>
          </a:p>
          <a:p>
            <a:r>
              <a:rPr lang="en-US" dirty="0" smtClean="0"/>
              <a:t>    mesafe3.toplauzun(mesafe1,mesafe2);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\n mesafe1= ";mesafe1.goster();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"\n mesafe2= "; mesafe2.goster();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 "\n mesafe3= "; mesafe3.goster();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tr-TR" dirty="0" smtClean="0"/>
          </a:p>
          <a:p>
            <a:r>
              <a:rPr lang="tr-TR" dirty="0" smtClean="0"/>
              <a:t>….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285720" y="3786190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cout</a:t>
            </a:r>
            <a:r>
              <a:rPr lang="en-US" dirty="0" smtClean="0">
                <a:solidFill>
                  <a:srgbClr val="FFC000"/>
                </a:solidFill>
              </a:rPr>
              <a:t>&lt;&lt; "\n mesafe3= "; mesafe3.goster();</a:t>
            </a:r>
            <a:endParaRPr lang="tr-TR" dirty="0" smtClean="0">
              <a:solidFill>
                <a:srgbClr val="FFC000"/>
              </a:solidFill>
            </a:endParaRPr>
          </a:p>
          <a:p>
            <a:r>
              <a:rPr lang="tr-TR" dirty="0" smtClean="0"/>
              <a:t>Fonksiyonunu görüldüğü şekilde eklediğimizde kurucu fonksiyonunun çalıştırılıp değişken değerlerini sıfırladığı görülecektir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857232"/>
            <a:ext cx="4143372" cy="243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85728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Sınıfın dışında üye tanımlama</a:t>
            </a:r>
          </a:p>
          <a:p>
            <a:endParaRPr lang="tr-TR" dirty="0" smtClean="0"/>
          </a:p>
          <a:p>
            <a:r>
              <a:rPr lang="tr-TR" dirty="0" smtClean="0"/>
              <a:t>Sınıfın </a:t>
            </a:r>
            <a:r>
              <a:rPr lang="tr-TR" dirty="0" err="1" smtClean="0"/>
              <a:t>dışındada</a:t>
            </a:r>
            <a:r>
              <a:rPr lang="tr-TR" dirty="0" smtClean="0"/>
              <a:t> üye fonksiyon tanımlana bilir. Örnekteki </a:t>
            </a:r>
            <a:r>
              <a:rPr lang="tr-TR" dirty="0" err="1" smtClean="0"/>
              <a:t>toplauzun</a:t>
            </a:r>
            <a:r>
              <a:rPr lang="tr-TR" dirty="0" smtClean="0"/>
              <a:t>() sınıfın dışında tanımlanmış üye fonksiyondur.</a:t>
            </a:r>
          </a:p>
          <a:p>
            <a:endParaRPr lang="tr-TR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void </a:t>
            </a:r>
            <a:r>
              <a:rPr lang="en-US" dirty="0" err="1" smtClean="0">
                <a:solidFill>
                  <a:srgbClr val="FFFF00"/>
                </a:solidFill>
              </a:rPr>
              <a:t>mesafe</a:t>
            </a:r>
            <a:r>
              <a:rPr lang="en-US" dirty="0" smtClean="0">
                <a:solidFill>
                  <a:srgbClr val="FFFF00"/>
                </a:solidFill>
              </a:rPr>
              <a:t>::</a:t>
            </a:r>
            <a:r>
              <a:rPr lang="en-US" dirty="0" err="1" smtClean="0">
                <a:solidFill>
                  <a:srgbClr val="FFFF00"/>
                </a:solidFill>
              </a:rPr>
              <a:t>toplauzun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mesafe</a:t>
            </a:r>
            <a:r>
              <a:rPr lang="en-US" dirty="0" smtClean="0">
                <a:solidFill>
                  <a:srgbClr val="FFFF00"/>
                </a:solidFill>
              </a:rPr>
              <a:t>  m2,mesafe m3)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cm=m2.cm +m3.cm;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metre</a:t>
            </a:r>
            <a:r>
              <a:rPr lang="en-US" dirty="0" smtClean="0">
                <a:solidFill>
                  <a:srgbClr val="FFFF00"/>
                </a:solidFill>
              </a:rPr>
              <a:t>=0	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if(cm&gt;=100.0)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cm-=100.0;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metre</a:t>
            </a:r>
            <a:r>
              <a:rPr lang="en-US" dirty="0" smtClean="0">
                <a:solidFill>
                  <a:srgbClr val="FFFF00"/>
                </a:solidFill>
              </a:rPr>
              <a:t>++;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}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metre</a:t>
            </a:r>
            <a:r>
              <a:rPr lang="en-US" dirty="0" smtClean="0">
                <a:solidFill>
                  <a:srgbClr val="FFFF00"/>
                </a:solidFill>
              </a:rPr>
              <a:t>+=m2.metre+m3.metre;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}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28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void </a:t>
            </a:r>
            <a:r>
              <a:rPr lang="en-US" sz="2400" dirty="0" err="1" smtClean="0">
                <a:solidFill>
                  <a:srgbClr val="FFFF00"/>
                </a:solidFill>
              </a:rPr>
              <a:t>mesafe</a:t>
            </a:r>
            <a:r>
              <a:rPr lang="en-US" sz="2400" dirty="0" smtClean="0">
                <a:solidFill>
                  <a:srgbClr val="FFFF00"/>
                </a:solidFill>
              </a:rPr>
              <a:t>::</a:t>
            </a:r>
            <a:r>
              <a:rPr lang="en-US" sz="2400" dirty="0" err="1" smtClean="0">
                <a:solidFill>
                  <a:srgbClr val="FFFF00"/>
                </a:solidFill>
              </a:rPr>
              <a:t>toplauzun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mesafe</a:t>
            </a:r>
            <a:r>
              <a:rPr lang="en-US" sz="2400" dirty="0" smtClean="0">
                <a:solidFill>
                  <a:srgbClr val="FFFF00"/>
                </a:solidFill>
              </a:rPr>
              <a:t>  m2,mesafe m3)</a:t>
            </a:r>
            <a:endParaRPr lang="en-US" sz="2400" dirty="0"/>
          </a:p>
        </p:txBody>
      </p:sp>
      <p:sp>
        <p:nvSpPr>
          <p:cNvPr id="4" name="3 Sol Ayraç"/>
          <p:cNvSpPr/>
          <p:nvPr/>
        </p:nvSpPr>
        <p:spPr>
          <a:xfrm rot="16200000">
            <a:off x="1607323" y="1250141"/>
            <a:ext cx="285752" cy="92869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0" y="4451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Dönüş tipi</a:t>
            </a:r>
            <a:endParaRPr lang="en-US" dirty="0"/>
          </a:p>
        </p:txBody>
      </p:sp>
      <p:cxnSp>
        <p:nvCxnSpPr>
          <p:cNvPr id="7" name="6 Düz Ok Bağlayıcısı"/>
          <p:cNvCxnSpPr/>
          <p:nvPr/>
        </p:nvCxnSpPr>
        <p:spPr>
          <a:xfrm rot="5400000">
            <a:off x="-639020" y="2844786"/>
            <a:ext cx="2983733" cy="1034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Metin kutusu"/>
          <p:cNvSpPr txBox="1"/>
          <p:nvPr/>
        </p:nvSpPr>
        <p:spPr>
          <a:xfrm>
            <a:off x="1066752" y="3903669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Fonksiyonun üyesi olduğu sınıf</a:t>
            </a:r>
            <a:endParaRPr lang="en-US" dirty="0"/>
          </a:p>
        </p:txBody>
      </p:sp>
      <p:cxnSp>
        <p:nvCxnSpPr>
          <p:cNvPr id="10" name="9 Düz Ok Bağlayıcısı"/>
          <p:cNvCxnSpPr/>
          <p:nvPr/>
        </p:nvCxnSpPr>
        <p:spPr>
          <a:xfrm rot="16200000" flipH="1">
            <a:off x="719878" y="2863048"/>
            <a:ext cx="2117754" cy="36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2965428" y="3246435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Kapsam çözünürlük operatörü</a:t>
            </a:r>
            <a:endParaRPr lang="en-US" dirty="0"/>
          </a:p>
        </p:txBody>
      </p:sp>
      <p:cxnSp>
        <p:nvCxnSpPr>
          <p:cNvPr id="15" name="14 Şekil"/>
          <p:cNvCxnSpPr>
            <a:endCxn id="11" idx="1"/>
          </p:cNvCxnSpPr>
          <p:nvPr/>
        </p:nvCxnSpPr>
        <p:spPr>
          <a:xfrm rot="16200000" flipH="1">
            <a:off x="1649909" y="2115582"/>
            <a:ext cx="2010316" cy="620721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3987792" y="2881305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 adı</a:t>
            </a:r>
            <a:endParaRPr lang="en-US" dirty="0"/>
          </a:p>
        </p:txBody>
      </p:sp>
      <p:cxnSp>
        <p:nvCxnSpPr>
          <p:cNvPr id="18" name="17 Şekil"/>
          <p:cNvCxnSpPr>
            <a:endCxn id="16" idx="1"/>
          </p:cNvCxnSpPr>
          <p:nvPr/>
        </p:nvCxnSpPr>
        <p:spPr>
          <a:xfrm rot="16200000" flipH="1">
            <a:off x="2909608" y="1987786"/>
            <a:ext cx="1316569" cy="83979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Sol Ayraç"/>
          <p:cNvSpPr/>
          <p:nvPr/>
        </p:nvSpPr>
        <p:spPr>
          <a:xfrm rot="16200000">
            <a:off x="2947172" y="1000885"/>
            <a:ext cx="401641" cy="131446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Metin kutusu"/>
          <p:cNvSpPr txBox="1"/>
          <p:nvPr/>
        </p:nvSpPr>
        <p:spPr>
          <a:xfrm>
            <a:off x="4572000" y="196848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 argümanları</a:t>
            </a:r>
            <a:endParaRPr lang="en-US" dirty="0"/>
          </a:p>
        </p:txBody>
      </p:sp>
      <p:sp>
        <p:nvSpPr>
          <p:cNvPr id="22" name="21 Sol Ayraç"/>
          <p:cNvSpPr/>
          <p:nvPr/>
        </p:nvSpPr>
        <p:spPr>
          <a:xfrm rot="16200000">
            <a:off x="5192722" y="142829"/>
            <a:ext cx="474668" cy="310360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428596" y="428604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Örnekte, </a:t>
            </a:r>
            <a:r>
              <a:rPr lang="tr-TR" dirty="0" err="1" smtClean="0">
                <a:solidFill>
                  <a:srgbClr val="FFC000"/>
                </a:solidFill>
              </a:rPr>
              <a:t>basitnesne</a:t>
            </a:r>
            <a:r>
              <a:rPr lang="tr-TR" dirty="0" smtClean="0"/>
              <a:t> sınıfında bir </a:t>
            </a:r>
            <a:r>
              <a:rPr lang="tr-TR" dirty="0" smtClean="0">
                <a:solidFill>
                  <a:srgbClr val="FFC000"/>
                </a:solidFill>
              </a:rPr>
              <a:t>veri </a:t>
            </a:r>
            <a:r>
              <a:rPr lang="tr-TR" dirty="0" smtClean="0"/>
              <a:t>öğesi, ikide </a:t>
            </a:r>
            <a:r>
              <a:rPr lang="tr-TR" dirty="0" smtClean="0">
                <a:solidFill>
                  <a:srgbClr val="FFC000"/>
                </a:solidFill>
              </a:rPr>
              <a:t>üye fonksiyon </a:t>
            </a:r>
            <a:r>
              <a:rPr lang="tr-TR" dirty="0" smtClean="0"/>
              <a:t>vardır.Üye fonksiyonlar sınıfın </a:t>
            </a:r>
            <a:r>
              <a:rPr lang="tr-TR" dirty="0" smtClean="0">
                <a:solidFill>
                  <a:srgbClr val="FFC000"/>
                </a:solidFill>
              </a:rPr>
              <a:t>dışından</a:t>
            </a:r>
            <a:r>
              <a:rPr lang="tr-TR" dirty="0" smtClean="0"/>
              <a:t> veri öğelerine ulaşmanın </a:t>
            </a:r>
            <a:r>
              <a:rPr lang="tr-TR" dirty="0" smtClean="0">
                <a:solidFill>
                  <a:srgbClr val="FFC000"/>
                </a:solidFill>
              </a:rPr>
              <a:t>tek</a:t>
            </a:r>
            <a:r>
              <a:rPr lang="tr-TR" dirty="0" smtClean="0"/>
              <a:t> yolunu oluştururlar. İlk üye fonksiyon, veri öğesine bir değer atar. İkinci üye fonksiyonda bu değeri göstermeye yarar.</a:t>
            </a:r>
          </a:p>
          <a:p>
            <a:endParaRPr lang="tr-TR" dirty="0" smtClean="0"/>
          </a:p>
          <a:p>
            <a:r>
              <a:rPr lang="tr-TR" dirty="0" smtClean="0"/>
              <a:t>Veri ve fonksiyonları tek bir bütün haline getirmek nesne yönelimli programlamanın temel yaklaşımıdır. </a:t>
            </a:r>
          </a:p>
          <a:p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3000364" y="2857496"/>
            <a:ext cx="2000264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3214678" y="3286124"/>
            <a:ext cx="1571636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data1</a:t>
            </a:r>
          </a:p>
          <a:p>
            <a:r>
              <a:rPr lang="tr-TR" dirty="0" smtClean="0"/>
              <a:t>data2</a:t>
            </a:r>
          </a:p>
          <a:p>
            <a:r>
              <a:rPr lang="tr-TR" dirty="0" smtClean="0"/>
              <a:t>data3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3214678" y="4643446"/>
            <a:ext cx="1571636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fonk1()</a:t>
            </a:r>
          </a:p>
          <a:p>
            <a:r>
              <a:rPr lang="tr-TR" dirty="0" smtClean="0"/>
              <a:t>fonk2()</a:t>
            </a:r>
          </a:p>
          <a:p>
            <a:r>
              <a:rPr lang="tr-TR" dirty="0" smtClean="0"/>
              <a:t>fonk3()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3143240" y="292893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veriler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3214678" y="42148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fonksiyonlar</a:t>
            </a:r>
            <a:endParaRPr lang="en-US" dirty="0"/>
          </a:p>
        </p:txBody>
      </p:sp>
      <p:sp>
        <p:nvSpPr>
          <p:cNvPr id="9" name="8 Metin kutusu"/>
          <p:cNvSpPr txBox="1"/>
          <p:nvPr/>
        </p:nvSpPr>
        <p:spPr>
          <a:xfrm>
            <a:off x="3071802" y="25003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428604"/>
            <a:ext cx="85725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 ve nesneler</a:t>
            </a:r>
          </a:p>
          <a:p>
            <a:endParaRPr lang="tr-TR" dirty="0" smtClean="0"/>
          </a:p>
          <a:p>
            <a:r>
              <a:rPr lang="tr-TR" dirty="0" smtClean="0"/>
              <a:t>Bir nesne ile sınıf arasındaki ilişki tıpkı bir değişken ile veri tipi arasındaki ilişki gibidir.  Bir nesne kendi sınıfının bir örneğidir.</a:t>
            </a:r>
          </a:p>
          <a:p>
            <a:endParaRPr lang="tr-TR" dirty="0" smtClean="0"/>
          </a:p>
          <a:p>
            <a:r>
              <a:rPr lang="tr-TR" dirty="0" smtClean="0"/>
              <a:t>Örnek programda sınıf (</a:t>
            </a:r>
            <a:r>
              <a:rPr lang="tr-TR" dirty="0" err="1" smtClean="0">
                <a:solidFill>
                  <a:srgbClr val="FFC000"/>
                </a:solidFill>
              </a:rPr>
              <a:t>basitnesne</a:t>
            </a:r>
            <a:r>
              <a:rPr lang="tr-TR" dirty="0" smtClean="0"/>
              <a:t>)önce tanımlanmış, </a:t>
            </a:r>
            <a:r>
              <a:rPr lang="tr-TR" dirty="0" err="1" smtClean="0"/>
              <a:t>main</a:t>
            </a:r>
            <a:r>
              <a:rPr lang="tr-TR" dirty="0" smtClean="0"/>
              <a:t>() fonksiyonu içerisinde sınıfa ait iki nesne(</a:t>
            </a:r>
            <a:r>
              <a:rPr lang="tr-TR" dirty="0" smtClean="0">
                <a:solidFill>
                  <a:srgbClr val="FFC000"/>
                </a:solidFill>
              </a:rPr>
              <a:t>b1,b2</a:t>
            </a:r>
            <a:r>
              <a:rPr lang="tr-TR" dirty="0" smtClean="0"/>
              <a:t>) üretilmiştir.</a:t>
            </a:r>
          </a:p>
          <a:p>
            <a:endParaRPr lang="tr-TR" dirty="0" smtClean="0"/>
          </a:p>
          <a:p>
            <a:r>
              <a:rPr lang="tr-TR" dirty="0" smtClean="0"/>
              <a:t>Sınıf oluşturma </a:t>
            </a:r>
            <a:r>
              <a:rPr lang="tr-TR" dirty="0" err="1" smtClean="0"/>
              <a:t>class</a:t>
            </a:r>
            <a:r>
              <a:rPr lang="tr-TR" dirty="0" smtClean="0"/>
              <a:t> anahtar kelimesi ile başlar, ardından sınıfın adı gelir. Yapı tanımlamasında olduğu gibi sınıfın gövdesi küme parantezleri ile ayrılır ve sonuna (;) konur.</a:t>
            </a:r>
          </a:p>
          <a:p>
            <a:endParaRPr lang="tr-TR" dirty="0" smtClean="0"/>
          </a:p>
          <a:p>
            <a:r>
              <a:rPr lang="tr-TR" dirty="0" err="1" smtClean="0"/>
              <a:t>Private</a:t>
            </a:r>
            <a:r>
              <a:rPr lang="tr-TR" dirty="0" smtClean="0"/>
              <a:t>(özel): </a:t>
            </a:r>
            <a:r>
              <a:rPr lang="tr-TR" dirty="0" err="1" smtClean="0"/>
              <a:t>private</a:t>
            </a:r>
            <a:r>
              <a:rPr lang="tr-TR" dirty="0" smtClean="0"/>
              <a:t> olarak tanımlanan veri ve fonksiyonlara sadece, tanımlı oldukları sınıf içerisinden erişilebilir.</a:t>
            </a:r>
          </a:p>
          <a:p>
            <a:endParaRPr lang="tr-TR" dirty="0" smtClean="0"/>
          </a:p>
          <a:p>
            <a:r>
              <a:rPr lang="tr-TR" dirty="0" err="1" smtClean="0"/>
              <a:t>Public</a:t>
            </a:r>
            <a:r>
              <a:rPr lang="tr-TR" dirty="0" smtClean="0"/>
              <a:t>(genel): </a:t>
            </a:r>
            <a:r>
              <a:rPr lang="tr-TR" dirty="0" err="1" smtClean="0"/>
              <a:t>public</a:t>
            </a:r>
            <a:r>
              <a:rPr lang="tr-TR" dirty="0" smtClean="0"/>
              <a:t> olan veri ve fonksiyonlara tanımlı oldukları sınıfların </a:t>
            </a:r>
            <a:r>
              <a:rPr lang="tr-TR" dirty="0" err="1" smtClean="0"/>
              <a:t>dışındanda</a:t>
            </a:r>
            <a:r>
              <a:rPr lang="tr-TR" dirty="0" smtClean="0"/>
              <a:t> erişmek mümkündür.</a:t>
            </a:r>
          </a:p>
          <a:p>
            <a:endParaRPr lang="tr-TR" dirty="0" smtClean="0"/>
          </a:p>
          <a:p>
            <a:r>
              <a:rPr lang="tr-TR" dirty="0" smtClean="0"/>
              <a:t>Genellikle bir </a:t>
            </a:r>
            <a:r>
              <a:rPr lang="tr-TR" dirty="0" err="1" smtClean="0"/>
              <a:t>sınıfdaki</a:t>
            </a:r>
            <a:r>
              <a:rPr lang="tr-TR" dirty="0" smtClean="0"/>
              <a:t> fonksiyonlar </a:t>
            </a:r>
            <a:r>
              <a:rPr lang="tr-TR" dirty="0" err="1" smtClean="0"/>
              <a:t>public</a:t>
            </a:r>
            <a:r>
              <a:rPr lang="tr-TR" dirty="0" smtClean="0"/>
              <a:t>, veriler </a:t>
            </a:r>
            <a:r>
              <a:rPr lang="tr-TR" dirty="0" err="1" smtClean="0"/>
              <a:t>private</a:t>
            </a:r>
            <a:r>
              <a:rPr lang="tr-TR" dirty="0" smtClean="0"/>
              <a:t> tır. Veriler üzerlerinde kazara oynanmasın diye </a:t>
            </a:r>
            <a:r>
              <a:rPr lang="tr-TR" dirty="0" err="1" smtClean="0"/>
              <a:t>private</a:t>
            </a:r>
            <a:r>
              <a:rPr lang="tr-TR" dirty="0" smtClean="0"/>
              <a:t> olarak tanımlanırlar.  Üzerinde işlem yapılan fonksiyonlar ise sınıfın dışından erişilebilsin diye </a:t>
            </a:r>
            <a:r>
              <a:rPr lang="tr-TR" dirty="0" err="1" smtClean="0"/>
              <a:t>public</a:t>
            </a:r>
            <a:r>
              <a:rPr lang="tr-TR" dirty="0" smtClean="0"/>
              <a:t> olarak tanımlanırlar.</a:t>
            </a:r>
          </a:p>
          <a:p>
            <a:r>
              <a:rPr lang="tr-TR" dirty="0" smtClean="0"/>
              <a:t>Bu bir kural değildir.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1643042" y="1714488"/>
            <a:ext cx="6215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err="1" smtClean="0"/>
              <a:t>class</a:t>
            </a:r>
            <a:r>
              <a:rPr lang="tr-TR" dirty="0" smtClean="0"/>
              <a:t>  </a:t>
            </a:r>
            <a:r>
              <a:rPr lang="tr-TR" dirty="0" err="1" smtClean="0"/>
              <a:t>basitnesne</a:t>
            </a:r>
            <a:endParaRPr lang="tr-TR" dirty="0" smtClean="0">
              <a:solidFill>
                <a:srgbClr val="FFC000"/>
              </a:solidFill>
            </a:endParaRP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smtClean="0"/>
              <a:t>	{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: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veri; </a:t>
            </a:r>
            <a:endParaRPr lang="tr-TR" dirty="0" smtClean="0">
              <a:solidFill>
                <a:srgbClr val="FFC000"/>
              </a:solidFill>
            </a:endParaRP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: </a:t>
            </a:r>
          </a:p>
          <a:p>
            <a:pPr lvl="0" defTabSz="900113">
              <a:tabLst>
                <a:tab pos="442913" algn="l"/>
                <a:tab pos="900113" algn="l"/>
              </a:tabLst>
            </a:pPr>
            <a:r>
              <a:rPr lang="tr-TR" dirty="0" smtClean="0"/>
              <a:t>	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degerata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d)</a:t>
            </a:r>
            <a:endParaRPr lang="tr-TR" dirty="0" smtClean="0">
              <a:solidFill>
                <a:srgbClr val="FFC000"/>
              </a:solidFill>
            </a:endParaRP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			{ veri = d; }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	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goster</a:t>
            </a:r>
            <a:r>
              <a:rPr lang="tr-TR" dirty="0" smtClean="0"/>
              <a:t>() 	</a:t>
            </a:r>
            <a:endParaRPr lang="tr-TR" dirty="0" smtClean="0">
              <a:solidFill>
                <a:srgbClr val="FFC000"/>
              </a:solidFill>
            </a:endParaRP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			{ </a:t>
            </a:r>
            <a:r>
              <a:rPr lang="tr-TR" dirty="0" err="1" smtClean="0"/>
              <a:t>cout</a:t>
            </a:r>
            <a:r>
              <a:rPr lang="tr-TR" dirty="0" smtClean="0"/>
              <a:t> &lt;&lt; “değer = ” &lt;&lt; veri &lt;&lt; </a:t>
            </a:r>
            <a:r>
              <a:rPr lang="tr-TR" dirty="0" err="1" smtClean="0"/>
              <a:t>endl</a:t>
            </a:r>
            <a:r>
              <a:rPr lang="tr-TR" dirty="0" smtClean="0"/>
              <a:t>; }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	} ; </a:t>
            </a:r>
          </a:p>
          <a:p>
            <a:endParaRPr lang="en-US" dirty="0"/>
          </a:p>
        </p:txBody>
      </p:sp>
      <p:cxnSp>
        <p:nvCxnSpPr>
          <p:cNvPr id="5" name="4 Dirsek Bağlayıcısı"/>
          <p:cNvCxnSpPr/>
          <p:nvPr/>
        </p:nvCxnSpPr>
        <p:spPr>
          <a:xfrm flipV="1">
            <a:off x="3071802" y="1428736"/>
            <a:ext cx="857256" cy="357190"/>
          </a:xfrm>
          <a:prstGeom prst="bentConnector3">
            <a:avLst>
              <a:gd name="adj1" fmla="val -4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irsek Bağlayıcısı"/>
          <p:cNvCxnSpPr/>
          <p:nvPr/>
        </p:nvCxnSpPr>
        <p:spPr>
          <a:xfrm flipV="1">
            <a:off x="2000232" y="1142984"/>
            <a:ext cx="785818" cy="642942"/>
          </a:xfrm>
          <a:prstGeom prst="bentConnector3">
            <a:avLst>
              <a:gd name="adj1" fmla="val -171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2786050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Anahtar kelime</a:t>
            </a:r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400049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Sınıfın adı</a:t>
            </a:r>
            <a:endParaRPr lang="en-US" dirty="0"/>
          </a:p>
        </p:txBody>
      </p:sp>
      <p:cxnSp>
        <p:nvCxnSpPr>
          <p:cNvPr id="16" name="15 Düz Ok Bağlayıcısı"/>
          <p:cNvCxnSpPr/>
          <p:nvPr/>
        </p:nvCxnSpPr>
        <p:spPr>
          <a:xfrm>
            <a:off x="3428992" y="2428868"/>
            <a:ext cx="1214446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3428992" y="2714620"/>
            <a:ext cx="171451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>
            <a:off x="3428992" y="3000372"/>
            <a:ext cx="1214446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Metin kutusu"/>
          <p:cNvSpPr txBox="1"/>
          <p:nvPr/>
        </p:nvSpPr>
        <p:spPr>
          <a:xfrm>
            <a:off x="4714876" y="2214554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Private</a:t>
            </a:r>
            <a:r>
              <a:rPr lang="tr-TR" sz="1400" dirty="0" smtClean="0"/>
              <a:t> anahtar kelimesi ve iki nokta</a:t>
            </a:r>
            <a:endParaRPr lang="en-US" sz="1400" dirty="0"/>
          </a:p>
        </p:txBody>
      </p:sp>
      <p:sp>
        <p:nvSpPr>
          <p:cNvPr id="23" name="22 Metin kutusu"/>
          <p:cNvSpPr txBox="1"/>
          <p:nvPr/>
        </p:nvSpPr>
        <p:spPr>
          <a:xfrm>
            <a:off x="5214942" y="2571744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Private</a:t>
            </a:r>
            <a:r>
              <a:rPr lang="tr-TR" sz="1400" dirty="0" smtClean="0"/>
              <a:t>  fonksiyonlar ve veriler</a:t>
            </a:r>
            <a:endParaRPr lang="en-US" sz="1400" dirty="0"/>
          </a:p>
        </p:txBody>
      </p:sp>
      <p:sp>
        <p:nvSpPr>
          <p:cNvPr id="24" name="23 Metin kutusu"/>
          <p:cNvSpPr txBox="1"/>
          <p:nvPr/>
        </p:nvSpPr>
        <p:spPr>
          <a:xfrm>
            <a:off x="4714876" y="2857496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Public</a:t>
            </a:r>
            <a:r>
              <a:rPr lang="tr-TR" sz="1400" dirty="0" smtClean="0"/>
              <a:t> anahtar kelimesi ve iki nokta</a:t>
            </a:r>
            <a:endParaRPr lang="en-US" sz="1400" dirty="0"/>
          </a:p>
        </p:txBody>
      </p:sp>
      <p:sp>
        <p:nvSpPr>
          <p:cNvPr id="25" name="24 Sağ Ayraç"/>
          <p:cNvSpPr/>
          <p:nvPr/>
        </p:nvSpPr>
        <p:spPr>
          <a:xfrm>
            <a:off x="6858016" y="3214686"/>
            <a:ext cx="642942" cy="1143008"/>
          </a:xfrm>
          <a:prstGeom prst="rightBrace">
            <a:avLst>
              <a:gd name="adj1" fmla="val 20624"/>
              <a:gd name="adj2" fmla="val 52789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Metin kutusu"/>
          <p:cNvSpPr txBox="1"/>
          <p:nvPr/>
        </p:nvSpPr>
        <p:spPr>
          <a:xfrm>
            <a:off x="7572396" y="3429000"/>
            <a:ext cx="121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Public</a:t>
            </a:r>
            <a:r>
              <a:rPr lang="tr-TR" sz="1400" dirty="0" smtClean="0"/>
              <a:t> fonksiyonlar ve veri</a:t>
            </a:r>
            <a:endParaRPr lang="en-US" sz="1400" dirty="0"/>
          </a:p>
        </p:txBody>
      </p:sp>
      <p:sp>
        <p:nvSpPr>
          <p:cNvPr id="27" name="26 Sağ Ayraç"/>
          <p:cNvSpPr/>
          <p:nvPr/>
        </p:nvSpPr>
        <p:spPr>
          <a:xfrm flipH="1">
            <a:off x="1714480" y="2285992"/>
            <a:ext cx="357190" cy="2071702"/>
          </a:xfrm>
          <a:prstGeom prst="rightBrace">
            <a:avLst>
              <a:gd name="adj1" fmla="val 20624"/>
              <a:gd name="adj2" fmla="val 52789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Metin kutusu"/>
          <p:cNvSpPr txBox="1"/>
          <p:nvPr/>
        </p:nvSpPr>
        <p:spPr>
          <a:xfrm>
            <a:off x="357158" y="3000372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Küme parantezleri</a:t>
            </a:r>
            <a:endParaRPr lang="en-US" sz="1400" dirty="0"/>
          </a:p>
        </p:txBody>
      </p:sp>
      <p:cxnSp>
        <p:nvCxnSpPr>
          <p:cNvPr id="29" name="28 Dirsek Bağlayıcısı"/>
          <p:cNvCxnSpPr/>
          <p:nvPr/>
        </p:nvCxnSpPr>
        <p:spPr>
          <a:xfrm>
            <a:off x="2357422" y="4572008"/>
            <a:ext cx="857256" cy="357190"/>
          </a:xfrm>
          <a:prstGeom prst="bentConnector3">
            <a:avLst>
              <a:gd name="adj1" fmla="val -4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Metin kutusu"/>
          <p:cNvSpPr txBox="1"/>
          <p:nvPr/>
        </p:nvSpPr>
        <p:spPr>
          <a:xfrm>
            <a:off x="3286116" y="4786322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Noktalı virgül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8572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214282" y="714356"/>
            <a:ext cx="8572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Sınıfın kullanımı</a:t>
            </a:r>
          </a:p>
          <a:p>
            <a:endParaRPr lang="tr-TR" dirty="0" smtClean="0"/>
          </a:p>
          <a:p>
            <a:r>
              <a:rPr lang="tr-TR" dirty="0" smtClean="0"/>
              <a:t>Sınıf tanımlandıktan sonra, </a:t>
            </a:r>
            <a:r>
              <a:rPr lang="tr-TR" dirty="0" err="1" smtClean="0"/>
              <a:t>main</a:t>
            </a:r>
            <a:r>
              <a:rPr lang="tr-TR" dirty="0" smtClean="0"/>
              <a:t>() fonksiyonu içerisinde nesneler nasıl tanımlanmakta ve nesne üye fonksiyonlarına nasıl erişilmektedir.</a:t>
            </a:r>
          </a:p>
          <a:p>
            <a:endParaRPr lang="tr-TR" dirty="0" smtClean="0"/>
          </a:p>
          <a:p>
            <a:r>
              <a:rPr lang="tr-TR" dirty="0" err="1" smtClean="0"/>
              <a:t>basitnesne</a:t>
            </a:r>
            <a:r>
              <a:rPr lang="tr-TR" dirty="0" smtClean="0"/>
              <a:t> b1, b2; </a:t>
            </a:r>
            <a:r>
              <a:rPr lang="tr-TR" dirty="0" smtClean="0">
                <a:solidFill>
                  <a:srgbClr val="FFC000"/>
                </a:solidFill>
              </a:rPr>
              <a:t>//</a:t>
            </a:r>
            <a:r>
              <a:rPr lang="tr-TR" dirty="0" err="1" smtClean="0">
                <a:solidFill>
                  <a:srgbClr val="FFC000"/>
                </a:solidFill>
              </a:rPr>
              <a:t>basitnesne</a:t>
            </a:r>
            <a:r>
              <a:rPr lang="tr-TR" dirty="0" smtClean="0">
                <a:solidFill>
                  <a:srgbClr val="FFC000"/>
                </a:solidFill>
              </a:rPr>
              <a:t> sınıfından iki obje tanımla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Basit nesne sınıfından b1 ve b2 isimli iki adet nesne tanımlanır.  Nesneler  tanımlandığında hafızada yer kaplarlar.  Yani nesne tanımlamak her hangi bir  veri tipinde değişken tanımlamaya benzer.</a:t>
            </a:r>
          </a:p>
          <a:p>
            <a:endParaRPr lang="tr-TR" dirty="0" smtClean="0"/>
          </a:p>
          <a:p>
            <a:r>
              <a:rPr lang="tr-TR" dirty="0" smtClean="0"/>
              <a:t>Üye fonksiyonları çağırmak için ise nesne ismi (.) fonksiyon ismi şeklinde ifade yazılır. </a:t>
            </a:r>
          </a:p>
          <a:p>
            <a:endParaRPr lang="tr-TR" dirty="0" smtClean="0"/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b1.</a:t>
            </a:r>
            <a:r>
              <a:rPr lang="tr-TR" dirty="0" err="1" smtClean="0"/>
              <a:t>degerata</a:t>
            </a:r>
            <a:r>
              <a:rPr lang="tr-TR" dirty="0" smtClean="0"/>
              <a:t>(1066); </a:t>
            </a:r>
            <a:r>
              <a:rPr lang="tr-TR" dirty="0" smtClean="0">
                <a:solidFill>
                  <a:srgbClr val="FFC000"/>
                </a:solidFill>
              </a:rPr>
              <a:t>//değer atamak için üye fonksiyon çağırma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b2.</a:t>
            </a:r>
            <a:r>
              <a:rPr lang="tr-TR" dirty="0" err="1" smtClean="0"/>
              <a:t>degerata</a:t>
            </a:r>
            <a:r>
              <a:rPr lang="tr-TR" dirty="0" smtClean="0"/>
              <a:t>(1776); 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smtClean="0"/>
              <a:t>Görüldüğü gibi normal fonksiyon çağırmaya benzememektedir. Yani</a:t>
            </a:r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endParaRPr lang="tr-TR" dirty="0" smtClean="0"/>
          </a:p>
          <a:p>
            <a:pPr lvl="0" defTabSz="900113">
              <a:tabLst>
                <a:tab pos="442913" algn="l"/>
                <a:tab pos="900113" algn="l"/>
                <a:tab pos="1524000" algn="l"/>
              </a:tabLst>
            </a:pPr>
            <a:r>
              <a:rPr lang="tr-TR" dirty="0" err="1" smtClean="0"/>
              <a:t>Degerata</a:t>
            </a:r>
            <a:r>
              <a:rPr lang="tr-TR" dirty="0" smtClean="0"/>
              <a:t>(1066) ; // yazmak anlamsızdır. Çünkü bir üye fonksiyon her zaman belli bir nesnenin üzerinden işlem yapmak için çağrılır.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14290"/>
            <a:ext cx="85011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Yeni örneğimiz biraz daha karmaşık olsun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iostream</a:t>
            </a:r>
            <a:r>
              <a:rPr lang="tr-TR" dirty="0" smtClean="0"/>
              <a:t>&gt; 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; 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	//sınıfı tanımla</a:t>
            </a:r>
          </a:p>
          <a:p>
            <a:r>
              <a:rPr lang="tr-TR" dirty="0" smtClean="0"/>
              <a:t>	{ 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: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modelnumber</a:t>
            </a:r>
            <a:r>
              <a:rPr lang="tr-TR" dirty="0" smtClean="0"/>
              <a:t>; 	//model numarası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partnumber</a:t>
            </a:r>
            <a:r>
              <a:rPr lang="tr-TR" dirty="0" smtClean="0"/>
              <a:t>; 	//</a:t>
            </a:r>
            <a:r>
              <a:rPr lang="tr-TR" dirty="0" err="1" smtClean="0"/>
              <a:t>parca</a:t>
            </a:r>
            <a:r>
              <a:rPr lang="tr-TR" dirty="0" smtClean="0"/>
              <a:t> numarası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; 	//</a:t>
            </a:r>
            <a:r>
              <a:rPr lang="tr-TR" dirty="0" err="1" smtClean="0"/>
              <a:t>parcanın</a:t>
            </a:r>
            <a:r>
              <a:rPr lang="tr-TR" dirty="0" smtClean="0"/>
              <a:t> fiyatı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: 	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setpart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mn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pn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 c) //</a:t>
            </a:r>
            <a:r>
              <a:rPr lang="tr-TR" dirty="0" err="1" smtClean="0"/>
              <a:t>deger</a:t>
            </a:r>
            <a:r>
              <a:rPr lang="tr-TR" dirty="0" smtClean="0"/>
              <a:t> atama </a:t>
            </a:r>
            <a:r>
              <a:rPr lang="tr-TR" dirty="0" err="1" smtClean="0"/>
              <a:t>fonsiyonu</a:t>
            </a:r>
            <a:endParaRPr lang="tr-TR" dirty="0" smtClean="0"/>
          </a:p>
          <a:p>
            <a:r>
              <a:rPr lang="tr-TR" dirty="0" smtClean="0"/>
              <a:t>		{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modelnumber</a:t>
            </a:r>
            <a:r>
              <a:rPr lang="tr-TR" dirty="0" smtClean="0"/>
              <a:t> = </a:t>
            </a:r>
            <a:r>
              <a:rPr lang="tr-TR" dirty="0" err="1" smtClean="0"/>
              <a:t>mn</a:t>
            </a:r>
            <a:r>
              <a:rPr lang="tr-TR" dirty="0" smtClean="0"/>
              <a:t>;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partnumber</a:t>
            </a:r>
            <a:r>
              <a:rPr lang="tr-TR" dirty="0" smtClean="0"/>
              <a:t> = </a:t>
            </a:r>
            <a:r>
              <a:rPr lang="tr-TR" dirty="0" err="1" smtClean="0"/>
              <a:t>pn</a:t>
            </a:r>
            <a:r>
              <a:rPr lang="tr-TR" dirty="0" smtClean="0"/>
              <a:t>;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cost</a:t>
            </a:r>
            <a:r>
              <a:rPr lang="tr-TR" dirty="0" smtClean="0"/>
              <a:t> = c; </a:t>
            </a:r>
          </a:p>
          <a:p>
            <a:r>
              <a:rPr lang="tr-TR" dirty="0" smtClean="0"/>
              <a:t>		}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showpart</a:t>
            </a:r>
            <a:r>
              <a:rPr lang="tr-TR" dirty="0" smtClean="0"/>
              <a:t>() 	//veriyi görüntüleyen fonksiyon</a:t>
            </a:r>
          </a:p>
          <a:p>
            <a:r>
              <a:rPr lang="tr-TR" dirty="0" smtClean="0"/>
              <a:t>		{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cout</a:t>
            </a:r>
            <a:r>
              <a:rPr lang="tr-TR" dirty="0" smtClean="0"/>
              <a:t> &lt;&lt; “Model ” &lt;&lt; </a:t>
            </a:r>
            <a:r>
              <a:rPr lang="tr-TR" dirty="0" err="1" smtClean="0"/>
              <a:t>modelnumber</a:t>
            </a:r>
            <a:r>
              <a:rPr lang="tr-TR" dirty="0" smtClean="0"/>
              <a:t>;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cout</a:t>
            </a:r>
            <a:r>
              <a:rPr lang="tr-TR" dirty="0" smtClean="0"/>
              <a:t> &lt;&lt; “, </a:t>
            </a:r>
            <a:r>
              <a:rPr lang="tr-TR" dirty="0" err="1" smtClean="0"/>
              <a:t>part</a:t>
            </a:r>
            <a:r>
              <a:rPr lang="tr-TR" dirty="0" smtClean="0"/>
              <a:t> ” &lt;&lt; </a:t>
            </a:r>
            <a:r>
              <a:rPr lang="tr-TR" dirty="0" err="1" smtClean="0"/>
              <a:t>partnumber</a:t>
            </a:r>
            <a:r>
              <a:rPr lang="tr-TR" dirty="0" smtClean="0"/>
              <a:t>; 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cout</a:t>
            </a:r>
            <a:r>
              <a:rPr lang="tr-TR" dirty="0" smtClean="0"/>
              <a:t> &lt;&lt; “, </a:t>
            </a:r>
            <a:r>
              <a:rPr lang="tr-TR" dirty="0" err="1" smtClean="0"/>
              <a:t>costs</a:t>
            </a:r>
            <a:r>
              <a:rPr lang="tr-TR" dirty="0" smtClean="0"/>
              <a:t> $” &lt;&lt; </a:t>
            </a:r>
            <a:r>
              <a:rPr lang="tr-TR" dirty="0" err="1" smtClean="0"/>
              <a:t>cost</a:t>
            </a:r>
            <a:r>
              <a:rPr lang="tr-TR" dirty="0" smtClean="0"/>
              <a:t> &lt;&lt; </a:t>
            </a:r>
            <a:r>
              <a:rPr lang="tr-TR" dirty="0" err="1" smtClean="0"/>
              <a:t>endl</a:t>
            </a:r>
            <a:r>
              <a:rPr lang="tr-TR" dirty="0" smtClean="0"/>
              <a:t>; </a:t>
            </a:r>
          </a:p>
          <a:p>
            <a:r>
              <a:rPr lang="tr-TR" dirty="0" smtClean="0"/>
              <a:t>		} </a:t>
            </a:r>
          </a:p>
          <a:p>
            <a:r>
              <a:rPr lang="tr-TR" dirty="0" smtClean="0"/>
              <a:t>	}; </a:t>
            </a:r>
          </a:p>
          <a:p>
            <a:r>
              <a:rPr lang="tr-T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14282" y="21429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 </a:t>
            </a:r>
          </a:p>
          <a:p>
            <a:r>
              <a:rPr lang="tr-TR" dirty="0" smtClean="0"/>
              <a:t>	{ 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part</a:t>
            </a:r>
            <a:r>
              <a:rPr lang="tr-TR" dirty="0" smtClean="0"/>
              <a:t>  part1; 	</a:t>
            </a:r>
            <a:r>
              <a:rPr lang="tr-TR" dirty="0" smtClean="0">
                <a:solidFill>
                  <a:srgbClr val="FFC000"/>
                </a:solidFill>
              </a:rPr>
              <a:t>//</a:t>
            </a:r>
            <a:r>
              <a:rPr lang="tr-TR" dirty="0" err="1" smtClean="0">
                <a:solidFill>
                  <a:srgbClr val="FFC000"/>
                </a:solidFill>
              </a:rPr>
              <a:t>part</a:t>
            </a:r>
            <a:r>
              <a:rPr lang="tr-TR" dirty="0" smtClean="0">
                <a:solidFill>
                  <a:srgbClr val="FFC000"/>
                </a:solidFill>
              </a:rPr>
              <a:t> sınıfına ait nesneyi tanımla</a:t>
            </a:r>
          </a:p>
          <a:p>
            <a:r>
              <a:rPr lang="tr-TR" dirty="0" smtClean="0"/>
              <a:t>	part1.</a:t>
            </a:r>
            <a:r>
              <a:rPr lang="tr-TR" dirty="0" err="1" smtClean="0"/>
              <a:t>setpart</a:t>
            </a:r>
            <a:r>
              <a:rPr lang="tr-TR" dirty="0" smtClean="0"/>
              <a:t>(6244, 373, 217.55F); 	</a:t>
            </a:r>
            <a:r>
              <a:rPr lang="tr-TR" dirty="0" smtClean="0">
                <a:solidFill>
                  <a:srgbClr val="FFC000"/>
                </a:solidFill>
              </a:rPr>
              <a:t>//üye </a:t>
            </a:r>
            <a:r>
              <a:rPr lang="tr-TR" dirty="0" err="1" smtClean="0">
                <a:solidFill>
                  <a:srgbClr val="FFC000"/>
                </a:solidFill>
              </a:rPr>
              <a:t>foksiyonu</a:t>
            </a:r>
            <a:r>
              <a:rPr lang="tr-TR" dirty="0" smtClean="0">
                <a:solidFill>
                  <a:srgbClr val="FFC000"/>
                </a:solidFill>
              </a:rPr>
              <a:t> çağır</a:t>
            </a:r>
          </a:p>
          <a:p>
            <a:r>
              <a:rPr lang="tr-TR" dirty="0" smtClean="0"/>
              <a:t>	part1.</a:t>
            </a:r>
            <a:r>
              <a:rPr lang="tr-TR" dirty="0" err="1" smtClean="0"/>
              <a:t>showpart</a:t>
            </a:r>
            <a:r>
              <a:rPr lang="tr-TR" dirty="0" smtClean="0"/>
              <a:t>(); 		</a:t>
            </a:r>
            <a:r>
              <a:rPr lang="tr-TR" dirty="0" smtClean="0">
                <a:solidFill>
                  <a:srgbClr val="FFC000"/>
                </a:solidFill>
              </a:rPr>
              <a:t> //üye </a:t>
            </a:r>
            <a:r>
              <a:rPr lang="tr-TR" dirty="0" err="1" smtClean="0">
                <a:solidFill>
                  <a:srgbClr val="FFC000"/>
                </a:solidFill>
              </a:rPr>
              <a:t>foksiyonu</a:t>
            </a:r>
            <a:r>
              <a:rPr lang="tr-TR" dirty="0" smtClean="0">
                <a:solidFill>
                  <a:srgbClr val="FFC000"/>
                </a:solidFill>
              </a:rPr>
              <a:t> çağır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0; </a:t>
            </a:r>
          </a:p>
          <a:p>
            <a:r>
              <a:rPr lang="tr-TR" dirty="0" smtClean="0"/>
              <a:t>	} 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Part</a:t>
            </a:r>
            <a:r>
              <a:rPr lang="tr-TR" dirty="0" smtClean="0"/>
              <a:t> sınıfında üç tane veri parçası vardır ; </a:t>
            </a:r>
            <a:r>
              <a:rPr lang="tr-TR" dirty="0" err="1" smtClean="0"/>
              <a:t>modelnumber</a:t>
            </a:r>
            <a:r>
              <a:rPr lang="tr-TR" dirty="0" smtClean="0"/>
              <a:t>, </a:t>
            </a:r>
            <a:r>
              <a:rPr lang="tr-TR" dirty="0" err="1" smtClean="0"/>
              <a:t>partnumber</a:t>
            </a:r>
            <a:r>
              <a:rPr lang="tr-TR" dirty="0" smtClean="0"/>
              <a:t> ve </a:t>
            </a:r>
            <a:r>
              <a:rPr lang="tr-TR" dirty="0" err="1" smtClean="0"/>
              <a:t>cost</a:t>
            </a:r>
            <a:r>
              <a:rPr lang="tr-TR" dirty="0" smtClean="0"/>
              <a:t>. </a:t>
            </a:r>
            <a:r>
              <a:rPr lang="tr-TR" dirty="0" err="1" smtClean="0"/>
              <a:t>Aetpart</a:t>
            </a:r>
            <a:r>
              <a:rPr lang="tr-TR" dirty="0" smtClean="0"/>
              <a:t> üye fonksiyonu  üç veri parçasına veri ataması sağlar. </a:t>
            </a:r>
            <a:r>
              <a:rPr lang="tr-TR" dirty="0" err="1" smtClean="0"/>
              <a:t>Showpart</a:t>
            </a:r>
            <a:r>
              <a:rPr lang="tr-TR" dirty="0" smtClean="0"/>
              <a:t> üye </a:t>
            </a:r>
            <a:r>
              <a:rPr lang="tr-TR" dirty="0" err="1" smtClean="0"/>
              <a:t>fonsiyonu</a:t>
            </a:r>
            <a:r>
              <a:rPr lang="tr-TR" dirty="0" smtClean="0"/>
              <a:t> ise objenin verilerini ekrana yazdırır.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85720" y="357166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  <a:endParaRPr lang="tr-TR" dirty="0" smtClean="0"/>
          </a:p>
          <a:p>
            <a:r>
              <a:rPr lang="en-US" dirty="0" smtClean="0"/>
              <a:t>using namespace std; </a:t>
            </a:r>
            <a:endParaRPr lang="tr-TR" dirty="0" smtClean="0"/>
          </a:p>
          <a:p>
            <a:r>
              <a:rPr lang="tr-TR" dirty="0" err="1" smtClean="0"/>
              <a:t>class</a:t>
            </a:r>
            <a:r>
              <a:rPr lang="en-US" dirty="0" smtClean="0"/>
              <a:t> </a:t>
            </a:r>
            <a:r>
              <a:rPr lang="tr-TR" dirty="0" smtClean="0"/>
              <a:t>mesafe</a:t>
            </a:r>
            <a:r>
              <a:rPr lang="en-US" dirty="0" smtClean="0"/>
              <a:t> </a:t>
            </a:r>
            <a:r>
              <a:rPr lang="tr-TR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//</a:t>
            </a:r>
            <a:r>
              <a:rPr lang="tr-TR" dirty="0" smtClean="0">
                <a:solidFill>
                  <a:srgbClr val="FFC000"/>
                </a:solidFill>
              </a:rPr>
              <a:t>sınıf tanımla</a:t>
            </a:r>
          </a:p>
          <a:p>
            <a:r>
              <a:rPr lang="tr-TR" dirty="0" smtClean="0"/>
              <a:t>	</a:t>
            </a:r>
            <a:r>
              <a:rPr lang="en-US" dirty="0" smtClean="0"/>
              <a:t>{ 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>
                <a:solidFill>
                  <a:schemeClr val="tx1">
                    <a:lumMod val="95000"/>
                  </a:schemeClr>
                </a:solidFill>
              </a:rPr>
              <a:t>private</a:t>
            </a:r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tr-TR" dirty="0" smtClean="0">
                <a:solidFill>
                  <a:srgbClr val="00B0F0"/>
                </a:solidFill>
              </a:rPr>
              <a:t>metre</a:t>
            </a:r>
            <a:r>
              <a:rPr lang="en-US" dirty="0" smtClean="0">
                <a:solidFill>
                  <a:srgbClr val="00B0F0"/>
                </a:solidFill>
              </a:rPr>
              <a:t>; </a:t>
            </a:r>
            <a:r>
              <a:rPr lang="tr-TR" dirty="0" smtClean="0">
                <a:solidFill>
                  <a:srgbClr val="00B0F0"/>
                </a:solidFill>
              </a:rPr>
              <a:t>	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tr-TR" dirty="0" smtClean="0">
                <a:solidFill>
                  <a:srgbClr val="00B0F0"/>
                </a:solidFill>
              </a:rPr>
              <a:t>cm</a:t>
            </a:r>
            <a:r>
              <a:rPr lang="en-US" dirty="0" smtClean="0">
                <a:solidFill>
                  <a:srgbClr val="00B0F0"/>
                </a:solidFill>
              </a:rPr>
              <a:t>; </a:t>
            </a:r>
            <a:endParaRPr lang="tr-TR" dirty="0" smtClean="0">
              <a:solidFill>
                <a:srgbClr val="00B0F0"/>
              </a:solidFill>
            </a:endParaRPr>
          </a:p>
          <a:p>
            <a:r>
              <a:rPr lang="tr-TR" dirty="0" smtClean="0">
                <a:solidFill>
                  <a:srgbClr val="00B0F0"/>
                </a:solidFill>
              </a:rPr>
              <a:t>	</a:t>
            </a:r>
            <a:r>
              <a:rPr lang="tr-TR" dirty="0" err="1" smtClean="0">
                <a:solidFill>
                  <a:schemeClr val="tx1">
                    <a:lumMod val="95000"/>
                  </a:schemeClr>
                </a:solidFill>
              </a:rPr>
              <a:t>public</a:t>
            </a:r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C000"/>
                </a:solidFill>
              </a:rPr>
              <a:t>degerata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met, 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 smtClean="0"/>
              <a:t>sant</a:t>
            </a:r>
            <a:r>
              <a:rPr lang="tr-TR" dirty="0" smtClean="0"/>
              <a:t>)</a:t>
            </a:r>
          </a:p>
          <a:p>
            <a:r>
              <a:rPr lang="tr-TR" dirty="0" smtClean="0"/>
              <a:t>		{metre=met; cm=</a:t>
            </a:r>
            <a:r>
              <a:rPr lang="tr-TR" dirty="0" err="1" smtClean="0"/>
              <a:t>sant</a:t>
            </a:r>
            <a:r>
              <a:rPr lang="tr-TR" dirty="0" smtClean="0"/>
              <a:t>; </a:t>
            </a:r>
            <a:r>
              <a:rPr lang="en-US" dirty="0" smtClean="0"/>
              <a:t>}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en-US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C000"/>
                </a:solidFill>
              </a:rPr>
              <a:t>degeral</a:t>
            </a:r>
            <a:r>
              <a:rPr lang="tr-TR" dirty="0" smtClean="0"/>
              <a:t> ()</a:t>
            </a:r>
          </a:p>
          <a:p>
            <a:r>
              <a:rPr lang="tr-TR" dirty="0" smtClean="0"/>
              <a:t>		{</a:t>
            </a:r>
            <a:r>
              <a:rPr lang="tr-TR" dirty="0" err="1" smtClean="0"/>
              <a:t>cout</a:t>
            </a:r>
            <a:r>
              <a:rPr lang="tr-TR" dirty="0" smtClean="0"/>
              <a:t> &lt;&lt;“\n metre gir    “;cin&gt;&gt;metre;</a:t>
            </a:r>
          </a:p>
          <a:p>
            <a:r>
              <a:rPr lang="tr-TR" dirty="0" smtClean="0"/>
              <a:t>		</a:t>
            </a:r>
            <a:r>
              <a:rPr lang="tr-TR" dirty="0" err="1" smtClean="0"/>
              <a:t>cout</a:t>
            </a:r>
            <a:r>
              <a:rPr lang="tr-TR" dirty="0" smtClean="0"/>
              <a:t>&lt;&lt;“ cm gir    “;cin&gt;&gt;cm;</a:t>
            </a:r>
          </a:p>
          <a:p>
            <a:r>
              <a:rPr lang="tr-TR" dirty="0" smtClean="0"/>
              <a:t>		 </a:t>
            </a:r>
            <a:r>
              <a:rPr lang="en-US" dirty="0" smtClean="0"/>
              <a:t>}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C000"/>
                </a:solidFill>
              </a:rPr>
              <a:t>goster</a:t>
            </a:r>
            <a:r>
              <a:rPr lang="tr-TR" dirty="0" smtClean="0"/>
              <a:t>()</a:t>
            </a:r>
          </a:p>
          <a:p>
            <a:r>
              <a:rPr lang="tr-TR" dirty="0" smtClean="0"/>
              <a:t>		{</a:t>
            </a:r>
            <a:r>
              <a:rPr lang="tr-TR" dirty="0" err="1" smtClean="0"/>
              <a:t>cout</a:t>
            </a:r>
            <a:r>
              <a:rPr lang="tr-TR" dirty="0" smtClean="0"/>
              <a:t>&lt;&lt; metre &lt;&lt; “  metre  ” &lt;&lt; cm &lt;&lt; “ cm </a:t>
            </a:r>
            <a:r>
              <a:rPr lang="tr-TR" dirty="0" err="1" smtClean="0"/>
              <a:t>dir</a:t>
            </a:r>
            <a:r>
              <a:rPr lang="tr-TR" dirty="0" smtClean="0"/>
              <a:t>”;}</a:t>
            </a:r>
          </a:p>
          <a:p>
            <a:r>
              <a:rPr lang="tr-TR" dirty="0" smtClean="0"/>
              <a:t>	};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1943</TotalTime>
  <Words>1090</Words>
  <Application>Microsoft Office PowerPoint</Application>
  <PresentationFormat>Ekran Gösterisi (4:3)</PresentationFormat>
  <Paragraphs>330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Times New Roman</vt:lpstr>
      <vt:lpstr>Wingdings 2</vt:lpstr>
      <vt:lpstr>Teknik</vt:lpstr>
      <vt:lpstr>Algoritmalar ve Programlama II Ders 7: C++ programlama dilinde Nesne ve sınıf 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Ders 2: Akış Diyagramları</dc:title>
  <dc:creator>CemilOz</dc:creator>
  <cp:lastModifiedBy>cemiloz</cp:lastModifiedBy>
  <cp:revision>121</cp:revision>
  <dcterms:created xsi:type="dcterms:W3CDTF">2008-10-01T05:32:08Z</dcterms:created>
  <dcterms:modified xsi:type="dcterms:W3CDTF">2019-07-11T14:09:01Z</dcterms:modified>
</cp:coreProperties>
</file>