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7" r:id="rId2"/>
    <p:sldId id="357" r:id="rId3"/>
    <p:sldId id="358" r:id="rId4"/>
    <p:sldId id="359" r:id="rId5"/>
    <p:sldId id="335" r:id="rId6"/>
    <p:sldId id="360" r:id="rId7"/>
    <p:sldId id="361" r:id="rId8"/>
    <p:sldId id="362" r:id="rId9"/>
    <p:sldId id="364" r:id="rId10"/>
    <p:sldId id="363" r:id="rId11"/>
    <p:sldId id="366" r:id="rId12"/>
    <p:sldId id="365" r:id="rId13"/>
    <p:sldId id="367" r:id="rId14"/>
    <p:sldId id="368" r:id="rId15"/>
    <p:sldId id="369" r:id="rId16"/>
    <p:sldId id="370" r:id="rId17"/>
    <p:sldId id="371" r:id="rId18"/>
    <p:sldId id="372" r:id="rId19"/>
    <p:sldId id="373" r:id="rId20"/>
    <p:sldId id="374" r:id="rId21"/>
    <p:sldId id="375" r:id="rId22"/>
    <p:sldId id="376" r:id="rId23"/>
    <p:sldId id="377" r:id="rId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58"/>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0D9AB-731B-4814-ABDE-24E85F981417}" type="datetimeFigureOut">
              <a:rPr lang="tr-TR" smtClean="0"/>
              <a:pPr/>
              <a:t>3.7.2019</a:t>
            </a:fld>
            <a:endParaRPr lang="en-US"/>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3C0E7-0796-4F7D-9815-E80D4687F0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en-US"/>
          </a:p>
        </p:txBody>
      </p:sp>
      <p:sp>
        <p:nvSpPr>
          <p:cNvPr id="4" name="3 Slayt Numarası Yer Tutucusu"/>
          <p:cNvSpPr>
            <a:spLocks noGrp="1"/>
          </p:cNvSpPr>
          <p:nvPr>
            <p:ph type="sldNum" sz="quarter" idx="10"/>
          </p:nvPr>
        </p:nvSpPr>
        <p:spPr/>
        <p:txBody>
          <a:bodyPr/>
          <a:lstStyle/>
          <a:p>
            <a:fld id="{BE1B4FAC-A04D-4694-941E-8F3582A1FAA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3826D186-41F3-4299-8960-1710E993B5CD}" type="datetime1">
              <a:rPr lang="tr-TR" smtClean="0"/>
              <a:pPr/>
              <a:t>3.7.2019</a:t>
            </a:fld>
            <a:endParaRPr lang="en-US"/>
          </a:p>
        </p:txBody>
      </p:sp>
      <p:sp>
        <p:nvSpPr>
          <p:cNvPr id="19" name="18 Altbilgi Yer Tutucusu"/>
          <p:cNvSpPr>
            <a:spLocks noGrp="1"/>
          </p:cNvSpPr>
          <p:nvPr>
            <p:ph type="ftr" sz="quarter" idx="11"/>
          </p:nvPr>
        </p:nvSpPr>
        <p:spPr/>
        <p:txBody>
          <a:bodyPr/>
          <a:lstStyle/>
          <a:p>
            <a:r>
              <a:rPr lang="en-US" smtClean="0"/>
              <a:t>SAÜ Bilgisayar Mühendisliği Dr. Cemil Öz </a:t>
            </a:r>
            <a:endParaRPr lang="en-US"/>
          </a:p>
        </p:txBody>
      </p:sp>
      <p:sp>
        <p:nvSpPr>
          <p:cNvPr id="27" name="2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24360C4-B6D4-4C76-86F9-7CB8F44EF216}" type="datetime1">
              <a:rPr lang="tr-TR" smtClean="0"/>
              <a:pPr/>
              <a:t>3.7.2019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57BA77F5-1AF4-40AD-A8E5-7FD8FDDD5D11}" type="datetime1">
              <a:rPr lang="tr-TR" smtClean="0"/>
              <a:pPr/>
              <a:t>3.7.2019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lgn="l">
              <a:defRPr/>
            </a:lvl1p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F3034F4-7F17-4A8D-8637-B3F7E5E51E57}" type="datetime1">
              <a:rPr lang="tr-TR" smtClean="0"/>
              <a:pPr/>
              <a:t>3.7.2019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2">
        <a:schemeClr val="bg2"/>
      </p:bgRef>
    </p:bg>
    <p:spTree>
      <p:nvGrpSpPr>
        <p:cNvPr id="1" name=""/>
        <p:cNvGrpSpPr/>
        <p:nvPr/>
      </p:nvGrpSpPr>
      <p:grpSpPr>
        <a:xfrm>
          <a:off x="0" y="0"/>
          <a:ext cx="0" cy="0"/>
          <a:chOff x="0" y="0"/>
          <a:chExt cx="0" cy="0"/>
        </a:xfrm>
      </p:grpSpPr>
      <p:sp>
        <p:nvSpPr>
          <p:cNvPr id="7" name="6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Serbest Form"/>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Başlık"/>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4BD9F423-929F-411C-9852-C8CDA71E5390}" type="datetime1">
              <a:rPr lang="tr-TR" smtClean="0"/>
              <a:pPr/>
              <a:t>3.7.2019</a:t>
            </a:fld>
            <a:endParaRPr lang="en-US"/>
          </a:p>
        </p:txBody>
      </p:sp>
      <p:sp>
        <p:nvSpPr>
          <p:cNvPr id="5" name="4 Altbilgi Yer Tutucusu"/>
          <p:cNvSpPr>
            <a:spLocks noGrp="1"/>
          </p:cNvSpPr>
          <p:nvPr>
            <p:ph type="ftr" sz="quarter" idx="11"/>
          </p:nvPr>
        </p:nvSpPr>
        <p:spPr/>
        <p:txBody>
          <a:bodyPr/>
          <a:lstStyle/>
          <a:p>
            <a:r>
              <a:rPr lang="en-US" smtClean="0"/>
              <a:t>SAÜ Bilgisayar Mühendisliği Dr. Cemil Öz </a:t>
            </a:r>
            <a:endParaRPr lang="en-US"/>
          </a:p>
        </p:txBody>
      </p:sp>
      <p:sp>
        <p:nvSpPr>
          <p:cNvPr id="6" name="5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C6249A9B-742C-45C3-9E1B-1FA392003F5C}" type="datetime1">
              <a:rPr lang="tr-TR" smtClean="0"/>
              <a:pPr/>
              <a:t>3.7.2019</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8229600" cy="11430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D5B73912-5646-459A-AA39-BF367C41DEB8}" type="datetime1">
              <a:rPr lang="tr-TR" smtClean="0"/>
              <a:pPr/>
              <a:t>3.7.2019</a:t>
            </a:fld>
            <a:endParaRPr lang="en-US"/>
          </a:p>
        </p:txBody>
      </p:sp>
      <p:sp>
        <p:nvSpPr>
          <p:cNvPr id="8" name="7 Altbilgi Yer Tutucusu"/>
          <p:cNvSpPr>
            <a:spLocks noGrp="1"/>
          </p:cNvSpPr>
          <p:nvPr>
            <p:ph type="ftr" sz="quarter" idx="11"/>
          </p:nvPr>
        </p:nvSpPr>
        <p:spPr/>
        <p:txBody>
          <a:bodyPr/>
          <a:lstStyle/>
          <a:p>
            <a:r>
              <a:rPr lang="en-US" smtClean="0"/>
              <a:t>SAÜ Bilgisayar Mühendisliği Dr. Cemil Öz </a:t>
            </a:r>
            <a:endParaRPr lang="en-US"/>
          </a:p>
        </p:txBody>
      </p:sp>
      <p:sp>
        <p:nvSpPr>
          <p:cNvPr id="9" name="8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320"/>
            <a:ext cx="7470648" cy="1143000"/>
          </a:xfrm>
        </p:spPr>
        <p:txBody>
          <a:bodyPr anchor="ctr"/>
          <a:lstStyle>
            <a:lvl1pPr algn="l">
              <a:defRPr sz="4600"/>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583A0D6B-65A1-442C-9B93-6AC65C173EE6}" type="datetime1">
              <a:rPr lang="tr-TR" smtClean="0"/>
              <a:pPr/>
              <a:t>3.7.2019</a:t>
            </a:fld>
            <a:endParaRPr lang="en-US"/>
          </a:p>
        </p:txBody>
      </p:sp>
      <p:sp>
        <p:nvSpPr>
          <p:cNvPr id="8" name="7 Slayt Numarası Yer Tutucusu"/>
          <p:cNvSpPr>
            <a:spLocks noGrp="1"/>
          </p:cNvSpPr>
          <p:nvPr>
            <p:ph type="sldNum" sz="quarter" idx="11"/>
          </p:nvPr>
        </p:nvSpPr>
        <p:spPr/>
        <p:txBody>
          <a:bodyPr/>
          <a:lstStyle/>
          <a:p>
            <a:fld id="{583A5473-B7E2-4064-90C8-8CDD97F93B60}" type="slidenum">
              <a:rPr lang="en-US" smtClean="0"/>
              <a:pPr/>
              <a:t>‹#›</a:t>
            </a:fld>
            <a:endParaRPr lang="en-US"/>
          </a:p>
        </p:txBody>
      </p:sp>
      <p:sp>
        <p:nvSpPr>
          <p:cNvPr id="9" name="8 Altbilgi Yer Tutucusu"/>
          <p:cNvSpPr>
            <a:spLocks noGrp="1"/>
          </p:cNvSpPr>
          <p:nvPr>
            <p:ph type="ftr" sz="quarter" idx="12"/>
          </p:nvPr>
        </p:nvSpPr>
        <p:spPr/>
        <p:txBody>
          <a:bodyPr/>
          <a:lstStyle/>
          <a:p>
            <a:r>
              <a:rPr lang="en-US" smtClean="0"/>
              <a:t>SAÜ Bilgisayar Mühendisliği Dr. Cemil Öz </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4CDA0346-49E7-49E1-9983-B60014CFB831}" type="datetime1">
              <a:rPr lang="tr-TR" smtClean="0"/>
              <a:pPr/>
              <a:t>3.7.2019</a:t>
            </a:fld>
            <a:endParaRPr lang="en-US"/>
          </a:p>
        </p:txBody>
      </p:sp>
      <p:sp>
        <p:nvSpPr>
          <p:cNvPr id="3" name="2 Altbilgi Yer Tutucusu"/>
          <p:cNvSpPr>
            <a:spLocks noGrp="1"/>
          </p:cNvSpPr>
          <p:nvPr>
            <p:ph type="ftr" sz="quarter" idx="11"/>
          </p:nvPr>
        </p:nvSpPr>
        <p:spPr/>
        <p:txBody>
          <a:bodyPr/>
          <a:lstStyle/>
          <a:p>
            <a:r>
              <a:rPr lang="en-US" smtClean="0"/>
              <a:t>SAÜ Bilgisayar Mühendisliği Dr. Cemil Öz </a:t>
            </a:r>
            <a:endParaRPr lang="en-US"/>
          </a:p>
        </p:txBody>
      </p:sp>
      <p:sp>
        <p:nvSpPr>
          <p:cNvPr id="4" name="3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277ABFF8-6E4A-4E18-BE5C-BE5EE3D3FE6B}" type="datetime1">
              <a:rPr lang="tr-TR" smtClean="0"/>
              <a:pPr/>
              <a:t>3.7.2019</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a:xfrm>
            <a:off x="8156448" y="6422064"/>
            <a:ext cx="762000" cy="365125"/>
          </a:xfrm>
        </p:spPr>
        <p:txBody>
          <a:bodyPr/>
          <a:lstStyle/>
          <a:p>
            <a:fld id="{583A5473-B7E2-4064-90C8-8CDD97F93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a:xfrm>
            <a:off x="457200" y="6422064"/>
            <a:ext cx="2133600" cy="365125"/>
          </a:xfrm>
        </p:spPr>
        <p:txBody>
          <a:bodyPr/>
          <a:lstStyle/>
          <a:p>
            <a:fld id="{102E9AFD-8E49-4580-B23E-8EEA00DE4A70}" type="datetime1">
              <a:rPr lang="tr-TR" smtClean="0"/>
              <a:pPr/>
              <a:t>3.7.2019</a:t>
            </a:fld>
            <a:endParaRPr lang="en-US"/>
          </a:p>
        </p:txBody>
      </p:sp>
      <p:sp>
        <p:nvSpPr>
          <p:cNvPr id="6" name="5 Altbilgi Yer Tutucusu"/>
          <p:cNvSpPr>
            <a:spLocks noGrp="1"/>
          </p:cNvSpPr>
          <p:nvPr>
            <p:ph type="ftr" sz="quarter" idx="11"/>
          </p:nvPr>
        </p:nvSpPr>
        <p:spPr/>
        <p:txBody>
          <a:bodyPr/>
          <a:lstStyle/>
          <a:p>
            <a:r>
              <a:rPr lang="en-US" smtClean="0"/>
              <a:t>SAÜ Bilgisayar Mühendisliği Dr. Cemil Öz </a:t>
            </a:r>
            <a:endParaRPr lang="en-US"/>
          </a:p>
        </p:txBody>
      </p:sp>
      <p:sp>
        <p:nvSpPr>
          <p:cNvPr id="7" name="6 Slayt Numarası Yer Tutucusu"/>
          <p:cNvSpPr>
            <a:spLocks noGrp="1"/>
          </p:cNvSpPr>
          <p:nvPr>
            <p:ph type="sldNum" sz="quarter" idx="12"/>
          </p:nvPr>
        </p:nvSpPr>
        <p:spPr/>
        <p:txBody>
          <a:bodyPr/>
          <a:lstStyle/>
          <a:p>
            <a:fld id="{583A5473-B7E2-4064-90C8-8CDD97F93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Serbest Form"/>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Serbest Form"/>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Başlık Yer Tutucusu"/>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EBEAB6F-47C6-4964-9648-6360967C64CC}" type="datetime1">
              <a:rPr lang="tr-TR" smtClean="0"/>
              <a:pPr/>
              <a:t>3.7.2019</a:t>
            </a:fld>
            <a:endParaRPr lang="en-US"/>
          </a:p>
        </p:txBody>
      </p:sp>
      <p:sp>
        <p:nvSpPr>
          <p:cNvPr id="22" name="21 Altbilgi Yer Tutucusu"/>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r>
              <a:rPr lang="en-US" smtClean="0"/>
              <a:t>SAÜ Bilgisayar Mühendisliği Dr. Cemil Öz </a:t>
            </a:r>
            <a:endParaRPr lang="en-US"/>
          </a:p>
        </p:txBody>
      </p:sp>
      <p:sp>
        <p:nvSpPr>
          <p:cNvPr id="18" name="17 Slayt Numarası Yer Tutucusu"/>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83A5473-B7E2-4064-90C8-8CDD97F93B60}"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tr-TR" sz="4800" cap="none" dirty="0" smtClean="0">
                <a:ln>
                  <a:noFill/>
                </a:ln>
                <a:solidFill>
                  <a:schemeClr val="tx1"/>
                </a:solidFill>
                <a:effectLst/>
                <a:latin typeface="Arial" pitchFamily="34" charset="0"/>
                <a:ea typeface="Times New Roman" pitchFamily="18" charset="0"/>
                <a:cs typeface="Arial" pitchFamily="34" charset="0"/>
              </a:rPr>
              <a:t>Algoritmalar ve Programlama II</a:t>
            </a:r>
            <a:br>
              <a:rPr lang="tr-TR" sz="4800" cap="none" dirty="0" smtClean="0">
                <a:ln>
                  <a:noFill/>
                </a:ln>
                <a:solidFill>
                  <a:schemeClr val="tx1"/>
                </a:solidFill>
                <a:effectLst/>
                <a:latin typeface="Arial" pitchFamily="34" charset="0"/>
                <a:ea typeface="Times New Roman" pitchFamily="18" charset="0"/>
                <a:cs typeface="Arial" pitchFamily="34" charset="0"/>
              </a:rPr>
            </a:br>
            <a:r>
              <a:rPr lang="tr-TR" sz="3600" cap="none" dirty="0" smtClean="0">
                <a:ln>
                  <a:noFill/>
                </a:ln>
                <a:solidFill>
                  <a:srgbClr val="FFC000"/>
                </a:solidFill>
                <a:effectLst/>
                <a:latin typeface="Arial" pitchFamily="34" charset="0"/>
                <a:ea typeface="Times New Roman" pitchFamily="18" charset="0"/>
                <a:cs typeface="Arial" pitchFamily="34" charset="0"/>
              </a:rPr>
              <a:t>Ders 8: C++ programlama dilinde</a:t>
            </a:r>
            <a:br>
              <a:rPr lang="tr-TR" sz="3600" cap="none" dirty="0" smtClean="0">
                <a:ln>
                  <a:noFill/>
                </a:ln>
                <a:solidFill>
                  <a:srgbClr val="FFC000"/>
                </a:solidFill>
                <a:effectLst/>
                <a:latin typeface="Arial" pitchFamily="34" charset="0"/>
                <a:ea typeface="Times New Roman" pitchFamily="18" charset="0"/>
                <a:cs typeface="Arial" pitchFamily="34" charset="0"/>
              </a:rPr>
            </a:br>
            <a:r>
              <a:rPr lang="tr-TR" sz="3600" cap="none" dirty="0" smtClean="0">
                <a:ln>
                  <a:noFill/>
                </a:ln>
                <a:solidFill>
                  <a:srgbClr val="FFC000"/>
                </a:solidFill>
                <a:effectLst/>
                <a:latin typeface="Arial" pitchFamily="34" charset="0"/>
                <a:ea typeface="Times New Roman" pitchFamily="18" charset="0"/>
                <a:cs typeface="Arial" pitchFamily="34" charset="0"/>
              </a:rPr>
              <a:t>Diziler </a:t>
            </a:r>
            <a:r>
              <a:rPr lang="tr-TR" sz="6000" b="0" cap="none" dirty="0" smtClean="0">
                <a:ln>
                  <a:noFill/>
                </a:ln>
                <a:solidFill>
                  <a:srgbClr val="FFFF00"/>
                </a:solidFill>
                <a:effectLst/>
                <a:latin typeface="Arial" pitchFamily="34" charset="0"/>
                <a:cs typeface="Arial" pitchFamily="34" charset="0"/>
              </a:rPr>
              <a:t/>
            </a:r>
            <a:br>
              <a:rPr lang="tr-TR" sz="6000" b="0" cap="none" dirty="0" smtClean="0">
                <a:ln>
                  <a:noFill/>
                </a:ln>
                <a:solidFill>
                  <a:srgbClr val="FFFF00"/>
                </a:solidFill>
                <a:effectLst/>
                <a:latin typeface="Arial" pitchFamily="34" charset="0"/>
                <a:cs typeface="Arial" pitchFamily="34" charset="0"/>
              </a:rPr>
            </a:br>
            <a:endParaRPr lang="en-US" dirty="0">
              <a:solidFill>
                <a:srgbClr val="FFFF00"/>
              </a:solidFill>
            </a:endParaRPr>
          </a:p>
        </p:txBody>
      </p:sp>
      <p:sp>
        <p:nvSpPr>
          <p:cNvPr id="3" name="2 Alt Başlık"/>
          <p:cNvSpPr>
            <a:spLocks noGrp="1"/>
          </p:cNvSpPr>
          <p:nvPr>
            <p:ph type="subTitle" idx="1"/>
          </p:nvPr>
        </p:nvSpPr>
        <p:spPr/>
        <p:txBody>
          <a:bodyPr/>
          <a:lstStyle/>
          <a:p>
            <a:r>
              <a:rPr lang="tr-TR" dirty="0" smtClean="0"/>
              <a:t>Doç. Dr. Cemil Öz</a:t>
            </a:r>
            <a:endParaRPr lang="en-US" dirty="0"/>
          </a:p>
        </p:txBody>
      </p:sp>
      <p:pic>
        <p:nvPicPr>
          <p:cNvPr id="1026" name="Picture 2" descr="amblem"/>
          <p:cNvPicPr>
            <a:picLocks noChangeAspect="1" noChangeArrowheads="1"/>
          </p:cNvPicPr>
          <p:nvPr/>
        </p:nvPicPr>
        <p:blipFill>
          <a:blip r:embed="rId3" cstate="print"/>
          <a:srcRect/>
          <a:stretch>
            <a:fillRect/>
          </a:stretch>
        </p:blipFill>
        <p:spPr bwMode="auto">
          <a:xfrm>
            <a:off x="8501090" y="6072206"/>
            <a:ext cx="485775" cy="597480"/>
          </a:xfrm>
          <a:prstGeom prst="rect">
            <a:avLst/>
          </a:prstGeom>
          <a:noFill/>
          <a:ln w="9525">
            <a:noFill/>
            <a:miter lim="800000"/>
            <a:headEnd/>
            <a:tailEnd/>
          </a:ln>
        </p:spPr>
      </p:pic>
      <p:sp>
        <p:nvSpPr>
          <p:cNvPr id="7" name="6 Altbilgi Yer Tutucusu"/>
          <p:cNvSpPr>
            <a:spLocks noGrp="1"/>
          </p:cNvSpPr>
          <p:nvPr>
            <p:ph type="ftr" sz="quarter" idx="11"/>
          </p:nvPr>
        </p:nvSpPr>
        <p:spPr/>
        <p:txBody>
          <a:bodyPr/>
          <a:lstStyle/>
          <a:p>
            <a:r>
              <a:rPr lang="en-US" dirty="0" smtClean="0"/>
              <a:t>SAÜ </a:t>
            </a:r>
            <a:r>
              <a:rPr lang="en-US" dirty="0" err="1" smtClean="0"/>
              <a:t>Bilgisayar</a:t>
            </a:r>
            <a:r>
              <a:rPr lang="en-US" dirty="0" smtClean="0"/>
              <a:t> </a:t>
            </a:r>
            <a:r>
              <a:rPr lang="en-US" dirty="0" err="1" smtClean="0"/>
              <a:t>Mühendisliği</a:t>
            </a:r>
            <a:r>
              <a:rPr lang="en-US" dirty="0" smtClean="0"/>
              <a:t> Dr. </a:t>
            </a:r>
            <a:r>
              <a:rPr lang="en-US" dirty="0" err="1" smtClean="0"/>
              <a:t>Cemil</a:t>
            </a:r>
            <a:r>
              <a:rPr lang="en-US" dirty="0" smtClean="0"/>
              <a:t> </a:t>
            </a:r>
            <a:r>
              <a:rPr lang="en-US" dirty="0" err="1" smtClean="0"/>
              <a:t>Öz</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2050" name="Picture 2"/>
          <p:cNvPicPr>
            <a:picLocks noChangeAspect="1" noChangeArrowheads="1"/>
          </p:cNvPicPr>
          <p:nvPr/>
        </p:nvPicPr>
        <p:blipFill>
          <a:blip r:embed="rId2" cstate="print"/>
          <a:srcRect/>
          <a:stretch>
            <a:fillRect/>
          </a:stretch>
        </p:blipFill>
        <p:spPr bwMode="auto">
          <a:xfrm>
            <a:off x="4033731" y="4779981"/>
            <a:ext cx="5110269" cy="1744668"/>
          </a:xfrm>
          <a:prstGeom prst="rect">
            <a:avLst/>
          </a:prstGeom>
          <a:noFill/>
          <a:ln w="9525">
            <a:noFill/>
            <a:miter lim="800000"/>
            <a:headEnd/>
            <a:tailEnd/>
          </a:ln>
          <a:effectLst/>
        </p:spPr>
      </p:pic>
      <p:sp>
        <p:nvSpPr>
          <p:cNvPr id="7" name="6 Metin kutusu"/>
          <p:cNvSpPr txBox="1"/>
          <p:nvPr/>
        </p:nvSpPr>
        <p:spPr>
          <a:xfrm>
            <a:off x="263466" y="215856"/>
            <a:ext cx="8251938" cy="5909310"/>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r>
              <a:rPr lang="en-US" dirty="0" smtClean="0"/>
              <a:t>using namespace std;</a:t>
            </a:r>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r>
              <a:rPr lang="en-US" dirty="0" err="1" smtClean="0"/>
              <a:t>int</a:t>
            </a:r>
            <a:r>
              <a:rPr lang="en-US" dirty="0" smtClean="0"/>
              <a:t> ay, gun, </a:t>
            </a:r>
            <a:r>
              <a:rPr lang="en-US" dirty="0" err="1" smtClean="0"/>
              <a:t>toplam_gun</a:t>
            </a:r>
            <a:r>
              <a:rPr lang="en-US" dirty="0" smtClean="0"/>
              <a:t>;</a:t>
            </a:r>
          </a:p>
          <a:p>
            <a:r>
              <a:rPr lang="en-US" dirty="0" smtClean="0"/>
              <a:t>   </a:t>
            </a:r>
            <a:r>
              <a:rPr lang="en-US" dirty="0" err="1" smtClean="0"/>
              <a:t>int</a:t>
            </a:r>
            <a:r>
              <a:rPr lang="en-US" dirty="0" smtClean="0"/>
              <a:t> </a:t>
            </a:r>
            <a:r>
              <a:rPr lang="en-US" dirty="0" err="1" smtClean="0"/>
              <a:t>aylar_gun</a:t>
            </a:r>
            <a:r>
              <a:rPr lang="en-US" dirty="0" smtClean="0"/>
              <a:t>[12] = { 31, 28, 31, 30, 31, 30,</a:t>
            </a:r>
          </a:p>
          <a:p>
            <a:r>
              <a:rPr lang="en-US" dirty="0" smtClean="0"/>
              <a:t>                              31, 31, 30, 31, 30, 31 };</a:t>
            </a:r>
          </a:p>
          <a:p>
            <a:r>
              <a:rPr lang="en-US" dirty="0" smtClean="0"/>
              <a:t>   </a:t>
            </a:r>
            <a:r>
              <a:rPr lang="en-US" dirty="0" err="1" smtClean="0"/>
              <a:t>cout</a:t>
            </a:r>
            <a:r>
              <a:rPr lang="en-US" dirty="0" smtClean="0"/>
              <a:t> &lt;&lt; "\n Ay </a:t>
            </a:r>
            <a:r>
              <a:rPr lang="en-US" dirty="0" err="1" smtClean="0"/>
              <a:t>gir</a:t>
            </a:r>
            <a:r>
              <a:rPr lang="en-US" dirty="0" smtClean="0"/>
              <a:t> (1 to 12): ";  //get date</a:t>
            </a:r>
          </a:p>
          <a:p>
            <a:r>
              <a:rPr lang="en-US" dirty="0" smtClean="0"/>
              <a:t>   </a:t>
            </a:r>
            <a:r>
              <a:rPr lang="en-US" dirty="0" err="1" smtClean="0"/>
              <a:t>cin</a:t>
            </a:r>
            <a:r>
              <a:rPr lang="en-US" dirty="0" smtClean="0"/>
              <a:t> &gt;&gt; ay;</a:t>
            </a:r>
          </a:p>
          <a:p>
            <a:r>
              <a:rPr lang="en-US" dirty="0" smtClean="0"/>
              <a:t>   </a:t>
            </a:r>
            <a:r>
              <a:rPr lang="en-US" dirty="0" err="1" smtClean="0"/>
              <a:t>cout</a:t>
            </a:r>
            <a:r>
              <a:rPr lang="en-US" dirty="0" smtClean="0"/>
              <a:t> &lt;&lt; " gun </a:t>
            </a:r>
            <a:r>
              <a:rPr lang="en-US" dirty="0" err="1" smtClean="0"/>
              <a:t>gir</a:t>
            </a:r>
            <a:r>
              <a:rPr lang="en-US" dirty="0" smtClean="0"/>
              <a:t> (1 to 31): ";</a:t>
            </a:r>
          </a:p>
          <a:p>
            <a:r>
              <a:rPr lang="en-US" dirty="0" smtClean="0"/>
              <a:t>   </a:t>
            </a:r>
            <a:r>
              <a:rPr lang="en-US" dirty="0" err="1" smtClean="0"/>
              <a:t>cin</a:t>
            </a:r>
            <a:r>
              <a:rPr lang="en-US" dirty="0" smtClean="0"/>
              <a:t> &gt;&gt; gun;</a:t>
            </a:r>
          </a:p>
          <a:p>
            <a:r>
              <a:rPr lang="en-US" dirty="0" smtClean="0"/>
              <a:t>   </a:t>
            </a:r>
            <a:r>
              <a:rPr lang="en-US" dirty="0" err="1" smtClean="0"/>
              <a:t>toplam_gun</a:t>
            </a:r>
            <a:r>
              <a:rPr lang="en-US" dirty="0" smtClean="0"/>
              <a:t> = gun;                     //separate days</a:t>
            </a:r>
          </a:p>
          <a:p>
            <a:r>
              <a:rPr lang="en-US" dirty="0" smtClean="0"/>
              <a:t>   for(</a:t>
            </a:r>
            <a:r>
              <a:rPr lang="en-US" dirty="0" err="1" smtClean="0"/>
              <a:t>int</a:t>
            </a:r>
            <a:r>
              <a:rPr lang="en-US" dirty="0" smtClean="0"/>
              <a:t> j=0; j&lt;ay-1; j++)          //add days each month</a:t>
            </a:r>
          </a:p>
          <a:p>
            <a:r>
              <a:rPr lang="en-US" dirty="0" smtClean="0"/>
              <a:t>      </a:t>
            </a:r>
            <a:r>
              <a:rPr lang="en-US" dirty="0" err="1" smtClean="0"/>
              <a:t>toplam_gun</a:t>
            </a:r>
            <a:r>
              <a:rPr lang="en-US" dirty="0" smtClean="0"/>
              <a:t> += </a:t>
            </a:r>
            <a:r>
              <a:rPr lang="en-US" dirty="0" err="1" smtClean="0"/>
              <a:t>aylar_gun</a:t>
            </a:r>
            <a:r>
              <a:rPr lang="en-US" dirty="0" smtClean="0"/>
              <a:t>[j];</a:t>
            </a:r>
          </a:p>
          <a:p>
            <a:r>
              <a:rPr lang="en-US" dirty="0" smtClean="0"/>
              <a:t>   </a:t>
            </a:r>
            <a:r>
              <a:rPr lang="en-US" dirty="0" err="1" smtClean="0"/>
              <a:t>cout</a:t>
            </a:r>
            <a:r>
              <a:rPr lang="en-US" dirty="0" smtClean="0"/>
              <a:t> &lt;&lt; " </a:t>
            </a:r>
            <a:r>
              <a:rPr lang="en-US" dirty="0" err="1" smtClean="0"/>
              <a:t>Yılın</a:t>
            </a:r>
            <a:r>
              <a:rPr lang="en-US" dirty="0" smtClean="0"/>
              <a:t> </a:t>
            </a:r>
            <a:r>
              <a:rPr lang="en-US" dirty="0" err="1" smtClean="0"/>
              <a:t>başından</a:t>
            </a:r>
            <a:r>
              <a:rPr lang="en-US" dirty="0" smtClean="0"/>
              <a:t> </a:t>
            </a:r>
            <a:r>
              <a:rPr lang="en-US" dirty="0" err="1" smtClean="0"/>
              <a:t>itibaren</a:t>
            </a:r>
            <a:r>
              <a:rPr lang="en-US" dirty="0" smtClean="0"/>
              <a:t> </a:t>
            </a:r>
            <a:r>
              <a:rPr lang="en-US" dirty="0" err="1" smtClean="0"/>
              <a:t>toplam</a:t>
            </a:r>
            <a:r>
              <a:rPr lang="en-US" dirty="0" smtClean="0"/>
              <a:t> gun .: " &lt;&lt; </a:t>
            </a:r>
            <a:r>
              <a:rPr lang="en-US" dirty="0" err="1" smtClean="0"/>
              <a:t>toplam_gun</a:t>
            </a:r>
            <a:endParaRPr lang="en-US" dirty="0" smtClean="0"/>
          </a:p>
          <a:p>
            <a:r>
              <a:rPr lang="en-US" dirty="0" smtClean="0"/>
              <a:t>     &lt;&lt; </a:t>
            </a:r>
            <a:r>
              <a:rPr lang="en-US" dirty="0" err="1" smtClean="0"/>
              <a:t>endl</a:t>
            </a:r>
            <a:r>
              <a:rPr lang="en-US" dirty="0" smtClean="0"/>
              <a:t>;</a:t>
            </a:r>
          </a:p>
          <a:p>
            <a:r>
              <a:rPr lang="en-US" dirty="0" smtClean="0"/>
              <a:t>    system("PAUSE");</a:t>
            </a:r>
          </a:p>
          <a:p>
            <a:r>
              <a:rPr lang="en-US" dirty="0" smtClean="0"/>
              <a:t>    return EXIT_SUCCESS;</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85720" y="357166"/>
            <a:ext cx="8572560" cy="5940088"/>
          </a:xfrm>
          <a:prstGeom prst="rect">
            <a:avLst/>
          </a:prstGeom>
          <a:noFill/>
        </p:spPr>
        <p:txBody>
          <a:bodyPr wrap="square" rtlCol="0">
            <a:spAutoFit/>
          </a:bodyPr>
          <a:lstStyle/>
          <a:p>
            <a:pPr lvl="0" algn="just"/>
            <a:r>
              <a:rPr lang="tr-TR" sz="2000" dirty="0" smtClean="0"/>
              <a:t>Bazı durumlarda büyük miktarlarda veri dizileri kullanmak gerekebilir. Bu durumda çok boyutlu dizi olarak adlandırabileceğimiz matrisler kullanılabilir. Çok matrisler ayrıca matematiksel problem çözümlemelerinde ve görüntü saklamada ve işlemede oldukça yoğun bir biçimde kullanılmaktadır.  </a:t>
            </a:r>
          </a:p>
          <a:p>
            <a:pPr algn="just"/>
            <a:r>
              <a:rPr lang="tr-TR" sz="2000" dirty="0" smtClean="0"/>
              <a:t> </a:t>
            </a:r>
          </a:p>
          <a:p>
            <a:pPr lvl="0" algn="just"/>
            <a:r>
              <a:rPr lang="tr-TR" sz="2000" dirty="0" smtClean="0"/>
              <a:t>Matrislerin her bir satırı bir dizi olarak düşünülebilir. Matrislerde de dizilerde olduğu gibi indisler kullanılmaktadır. </a:t>
            </a:r>
            <a:r>
              <a:rPr lang="tr-TR" sz="2000" dirty="0" smtClean="0">
                <a:solidFill>
                  <a:srgbClr val="FFC000"/>
                </a:solidFill>
              </a:rPr>
              <a:t>Çok boyutlu diziler, iki, üç veya daha fazla boyutlu olabilirler.</a:t>
            </a:r>
          </a:p>
          <a:p>
            <a:pPr algn="just"/>
            <a:r>
              <a:rPr lang="tr-TR" sz="2000" dirty="0" smtClean="0"/>
              <a:t> </a:t>
            </a:r>
          </a:p>
          <a:p>
            <a:pPr lvl="0" algn="just"/>
            <a:r>
              <a:rPr lang="tr-TR" sz="2000" dirty="0" smtClean="0"/>
              <a:t>Örneğin </a:t>
            </a:r>
            <a:r>
              <a:rPr lang="tr-TR" sz="2000" dirty="0" smtClean="0">
                <a:solidFill>
                  <a:srgbClr val="FFC000"/>
                </a:solidFill>
              </a:rPr>
              <a:t>10</a:t>
            </a:r>
            <a:r>
              <a:rPr lang="tr-TR" sz="2000" dirty="0" smtClean="0"/>
              <a:t> satır ve </a:t>
            </a:r>
            <a:r>
              <a:rPr lang="tr-TR" sz="2000" dirty="0" smtClean="0">
                <a:solidFill>
                  <a:srgbClr val="FFC000"/>
                </a:solidFill>
              </a:rPr>
              <a:t>10</a:t>
            </a:r>
            <a:r>
              <a:rPr lang="tr-TR" sz="2000" dirty="0" smtClean="0"/>
              <a:t> sütundan meydana gelen iki boyutlu bir </a:t>
            </a:r>
            <a:r>
              <a:rPr lang="tr-TR" sz="2000" dirty="0" smtClean="0">
                <a:solidFill>
                  <a:srgbClr val="FFC000"/>
                </a:solidFill>
              </a:rPr>
              <a:t>A </a:t>
            </a:r>
            <a:r>
              <a:rPr lang="tr-TR" sz="2000" dirty="0" smtClean="0"/>
              <a:t>matrisi </a:t>
            </a:r>
            <a:r>
              <a:rPr lang="tr-TR" sz="2000" dirty="0" smtClean="0">
                <a:solidFill>
                  <a:srgbClr val="FFC000"/>
                </a:solidFill>
              </a:rPr>
              <a:t>A[10][10] </a:t>
            </a:r>
            <a:r>
              <a:rPr lang="tr-TR" sz="2000" dirty="0" smtClean="0"/>
              <a:t>şeklinde tanımlanır. İndis olarak i satırları ve j sütunları belirtmek üzere tanımlanır ise, bu matrisin elemanları </a:t>
            </a:r>
            <a:r>
              <a:rPr lang="tr-TR" sz="2000" dirty="0" smtClean="0">
                <a:solidFill>
                  <a:srgbClr val="FFC000"/>
                </a:solidFill>
              </a:rPr>
              <a:t>A[i][j] </a:t>
            </a:r>
            <a:r>
              <a:rPr lang="tr-TR" sz="2000" dirty="0" smtClean="0"/>
              <a:t>şeklinde ifade edilebilir. Bu örnek matris için i ve j değerleri en fazla 10 olabilir.</a:t>
            </a:r>
          </a:p>
          <a:p>
            <a:pPr algn="just"/>
            <a:r>
              <a:rPr lang="tr-TR" sz="2000" dirty="0" smtClean="0"/>
              <a:t> </a:t>
            </a:r>
          </a:p>
          <a:p>
            <a:pPr lvl="0" algn="just"/>
            <a:r>
              <a:rPr lang="tr-TR" sz="2000" dirty="0" smtClean="0"/>
              <a:t>Matrisler tanımlanırken genel olarak boyutları tanımlanır. </a:t>
            </a:r>
            <a:r>
              <a:rPr lang="tr-TR" sz="2000" dirty="0" smtClean="0">
                <a:solidFill>
                  <a:srgbClr val="FFC000"/>
                </a:solidFill>
              </a:rPr>
              <a:t>N</a:t>
            </a:r>
            <a:r>
              <a:rPr lang="tr-TR" sz="2000" dirty="0" smtClean="0">
                <a:solidFill>
                  <a:srgbClr val="FFC000"/>
                </a:solidFill>
                <a:sym typeface="Symbol"/>
              </a:rPr>
              <a:t></a:t>
            </a:r>
            <a:r>
              <a:rPr lang="tr-TR" sz="2000" dirty="0" smtClean="0">
                <a:solidFill>
                  <a:srgbClr val="FFC000"/>
                </a:solidFill>
              </a:rPr>
              <a:t>M</a:t>
            </a:r>
            <a:r>
              <a:rPr lang="tr-TR" sz="2000" dirty="0" smtClean="0"/>
              <a:t>’ </a:t>
            </a:r>
            <a:r>
              <a:rPr lang="tr-TR" sz="2000" dirty="0" err="1" smtClean="0"/>
              <a:t>lik</a:t>
            </a:r>
            <a:r>
              <a:rPr lang="tr-TR" sz="2000" dirty="0" smtClean="0"/>
              <a:t> bir matris, N satır ve m sütundan oluşan ve N</a:t>
            </a:r>
            <a:r>
              <a:rPr lang="tr-TR" sz="2000" dirty="0" smtClean="0">
                <a:sym typeface="Symbol"/>
              </a:rPr>
              <a:t></a:t>
            </a:r>
            <a:r>
              <a:rPr lang="tr-TR" sz="2000" dirty="0" smtClean="0"/>
              <a:t>M elemana sahip bir matrisi ifade eder.      </a:t>
            </a:r>
          </a:p>
          <a:p>
            <a:pPr algn="just"/>
            <a:r>
              <a:rPr lang="tr-TR" sz="2000" dirty="0" smtClean="0"/>
              <a:t>  </a:t>
            </a:r>
            <a:endParaRPr lang="tr-T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4" name="3 Metin kutusu"/>
          <p:cNvSpPr txBox="1"/>
          <p:nvPr/>
        </p:nvSpPr>
        <p:spPr>
          <a:xfrm>
            <a:off x="190440" y="361908"/>
            <a:ext cx="8069373" cy="923330"/>
          </a:xfrm>
          <a:prstGeom prst="rect">
            <a:avLst/>
          </a:prstGeom>
          <a:noFill/>
        </p:spPr>
        <p:txBody>
          <a:bodyPr wrap="square" rtlCol="0">
            <a:spAutoFit/>
          </a:bodyPr>
          <a:lstStyle/>
          <a:p>
            <a:r>
              <a:rPr lang="tr-TR" dirty="0" smtClean="0"/>
              <a:t>Çok boyutlu diziler</a:t>
            </a:r>
          </a:p>
          <a:p>
            <a:endParaRPr lang="tr-TR" dirty="0" smtClean="0"/>
          </a:p>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93726" y="836577"/>
            <a:ext cx="6937470" cy="452761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5" name="4 Metin kutusu"/>
          <p:cNvSpPr txBox="1"/>
          <p:nvPr/>
        </p:nvSpPr>
        <p:spPr>
          <a:xfrm>
            <a:off x="263466" y="288882"/>
            <a:ext cx="8544042" cy="6155531"/>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r>
              <a:rPr lang="en-US" dirty="0" smtClean="0"/>
              <a:t>#include &lt;</a:t>
            </a:r>
            <a:r>
              <a:rPr lang="en-US" dirty="0" err="1" smtClean="0"/>
              <a:t>iomanip</a:t>
            </a:r>
            <a:r>
              <a:rPr lang="en-US" dirty="0" smtClean="0"/>
              <a:t>&gt;  </a:t>
            </a:r>
          </a:p>
          <a:p>
            <a:r>
              <a:rPr lang="en-US" dirty="0" smtClean="0"/>
              <a:t>using namespace std;</a:t>
            </a:r>
          </a:p>
          <a:p>
            <a:r>
              <a:rPr lang="en-US" dirty="0" smtClean="0"/>
              <a:t>const </a:t>
            </a:r>
            <a:r>
              <a:rPr lang="en-US" dirty="0" err="1" smtClean="0"/>
              <a:t>int</a:t>
            </a:r>
            <a:r>
              <a:rPr lang="en-US" dirty="0" smtClean="0"/>
              <a:t> BOLGE = 4;            //</a:t>
            </a:r>
            <a:r>
              <a:rPr lang="tr-TR" dirty="0" smtClean="0"/>
              <a:t>dizi boyutu (iki boyutlu</a:t>
            </a:r>
            <a:endParaRPr lang="en-US" dirty="0" smtClean="0"/>
          </a:p>
          <a:p>
            <a:r>
              <a:rPr lang="en-US" dirty="0" smtClean="0"/>
              <a:t>const </a:t>
            </a:r>
            <a:r>
              <a:rPr lang="en-US" dirty="0" err="1" smtClean="0"/>
              <a:t>int</a:t>
            </a:r>
            <a:r>
              <a:rPr lang="en-US" dirty="0" smtClean="0"/>
              <a:t> AY = 3;</a:t>
            </a:r>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r>
              <a:rPr lang="en-US" dirty="0" err="1" smtClean="0"/>
              <a:t>int</a:t>
            </a:r>
            <a:r>
              <a:rPr lang="en-US" dirty="0" smtClean="0"/>
              <a:t> d, m;</a:t>
            </a:r>
          </a:p>
          <a:p>
            <a:r>
              <a:rPr lang="en-US" dirty="0" smtClean="0"/>
              <a:t>   double </a:t>
            </a:r>
            <a:r>
              <a:rPr lang="en-US" dirty="0" err="1" smtClean="0"/>
              <a:t>satis</a:t>
            </a:r>
            <a:r>
              <a:rPr lang="en-US" dirty="0" smtClean="0"/>
              <a:t>[BOLGE][AY];  //</a:t>
            </a:r>
            <a:r>
              <a:rPr lang="tr-TR" dirty="0" smtClean="0"/>
              <a:t>iki boyutlu dizi</a:t>
            </a:r>
            <a:r>
              <a:rPr lang="en-US" dirty="0" smtClean="0"/>
              <a:t>                           </a:t>
            </a:r>
          </a:p>
          <a:p>
            <a:r>
              <a:rPr lang="en-US" dirty="0" smtClean="0"/>
              <a:t>   </a:t>
            </a:r>
            <a:r>
              <a:rPr lang="en-US" dirty="0" err="1" smtClean="0"/>
              <a:t>cout</a:t>
            </a:r>
            <a:r>
              <a:rPr lang="en-US" dirty="0" smtClean="0"/>
              <a:t> &lt;&lt; </a:t>
            </a:r>
            <a:r>
              <a:rPr lang="en-US" dirty="0" err="1" smtClean="0"/>
              <a:t>endl</a:t>
            </a:r>
            <a:r>
              <a:rPr lang="en-US" dirty="0" smtClean="0"/>
              <a:t>;</a:t>
            </a:r>
          </a:p>
          <a:p>
            <a:r>
              <a:rPr lang="en-US" dirty="0" smtClean="0"/>
              <a:t>   for(d=0; d&lt;BOLGE; d++)        //</a:t>
            </a:r>
            <a:r>
              <a:rPr lang="tr-TR" dirty="0" smtClean="0"/>
              <a:t>dizi değerlerini al</a:t>
            </a:r>
            <a:endParaRPr lang="en-US" dirty="0" smtClean="0"/>
          </a:p>
          <a:p>
            <a:r>
              <a:rPr lang="en-US" dirty="0" smtClean="0"/>
              <a:t>      for(m=0; m&lt;AY; m++)</a:t>
            </a:r>
          </a:p>
          <a:p>
            <a:r>
              <a:rPr lang="en-US" dirty="0" smtClean="0"/>
              <a:t>      {</a:t>
            </a:r>
          </a:p>
          <a:p>
            <a:r>
              <a:rPr lang="en-US" dirty="0" smtClean="0"/>
              <a:t>      </a:t>
            </a:r>
            <a:r>
              <a:rPr lang="en-US" dirty="0" err="1" smtClean="0"/>
              <a:t>cout</a:t>
            </a:r>
            <a:r>
              <a:rPr lang="en-US" dirty="0" smtClean="0"/>
              <a:t> &lt;&lt; "</a:t>
            </a:r>
            <a:r>
              <a:rPr lang="en-US" dirty="0" err="1" smtClean="0"/>
              <a:t>Bolge</a:t>
            </a:r>
            <a:r>
              <a:rPr lang="en-US" dirty="0" smtClean="0"/>
              <a:t> " &lt;&lt; d+1&lt;&lt; " </a:t>
            </a:r>
            <a:r>
              <a:rPr lang="en-US" dirty="0" err="1" smtClean="0"/>
              <a:t>için</a:t>
            </a:r>
            <a:r>
              <a:rPr lang="en-US" dirty="0" smtClean="0"/>
              <a:t> ";</a:t>
            </a:r>
          </a:p>
          <a:p>
            <a:r>
              <a:rPr lang="en-US" dirty="0" smtClean="0"/>
              <a:t>      </a:t>
            </a:r>
            <a:r>
              <a:rPr lang="en-US" dirty="0" err="1" smtClean="0"/>
              <a:t>cout</a:t>
            </a:r>
            <a:r>
              <a:rPr lang="en-US" dirty="0" smtClean="0"/>
              <a:t> &lt;&lt; m+1 &lt;&lt; " </a:t>
            </a:r>
            <a:r>
              <a:rPr lang="en-US" dirty="0" err="1" smtClean="0"/>
              <a:t>ci</a:t>
            </a:r>
            <a:r>
              <a:rPr lang="en-US" dirty="0" smtClean="0"/>
              <a:t> ay </a:t>
            </a:r>
            <a:r>
              <a:rPr lang="en-US" dirty="0" err="1" smtClean="0"/>
              <a:t>satisini</a:t>
            </a:r>
            <a:r>
              <a:rPr lang="en-US" dirty="0" smtClean="0"/>
              <a:t> </a:t>
            </a:r>
            <a:r>
              <a:rPr lang="en-US" dirty="0" err="1" smtClean="0"/>
              <a:t>gir</a:t>
            </a:r>
            <a:r>
              <a:rPr lang="en-US" dirty="0" smtClean="0"/>
              <a:t>: ";</a:t>
            </a:r>
          </a:p>
          <a:p>
            <a:r>
              <a:rPr lang="en-US" dirty="0" smtClean="0"/>
              <a:t>      </a:t>
            </a:r>
            <a:r>
              <a:rPr lang="en-US" dirty="0" err="1" smtClean="0"/>
              <a:t>cin</a:t>
            </a:r>
            <a:r>
              <a:rPr lang="en-US" dirty="0" smtClean="0"/>
              <a:t> &gt;&gt; </a:t>
            </a:r>
            <a:r>
              <a:rPr lang="en-US" dirty="0" err="1" smtClean="0"/>
              <a:t>satis</a:t>
            </a:r>
            <a:r>
              <a:rPr lang="en-US" dirty="0" smtClean="0"/>
              <a:t>[d][m];            //</a:t>
            </a:r>
            <a:r>
              <a:rPr lang="tr-TR" dirty="0" smtClean="0"/>
              <a:t>sayıları diziye ata</a:t>
            </a:r>
            <a:endParaRPr lang="en-US" dirty="0" smtClean="0"/>
          </a:p>
          <a:p>
            <a:r>
              <a:rPr lang="en-US" dirty="0" smtClean="0"/>
              <a:t>      }</a:t>
            </a:r>
          </a:p>
          <a:p>
            <a:r>
              <a:rPr lang="en-US" dirty="0" smtClean="0"/>
              <a:t>   </a:t>
            </a:r>
            <a:r>
              <a:rPr lang="en-US" dirty="0" err="1" smtClean="0"/>
              <a:t>cout</a:t>
            </a:r>
            <a:r>
              <a:rPr lang="en-US" dirty="0" smtClean="0"/>
              <a:t> &lt;&lt; "\n\n";</a:t>
            </a:r>
          </a:p>
          <a:p>
            <a:r>
              <a:rPr lang="en-US" dirty="0" smtClean="0"/>
              <a:t>   </a:t>
            </a:r>
            <a:r>
              <a:rPr lang="en-US" dirty="0" err="1" smtClean="0"/>
              <a:t>cout</a:t>
            </a:r>
            <a:r>
              <a:rPr lang="en-US" dirty="0" smtClean="0"/>
              <a:t> &lt;&lt; "                        AY   \n";</a:t>
            </a:r>
          </a:p>
          <a:p>
            <a:r>
              <a:rPr lang="en-US" dirty="0" smtClean="0"/>
              <a:t>   </a:t>
            </a:r>
            <a:r>
              <a:rPr lang="en-US" dirty="0" err="1" smtClean="0"/>
              <a:t>cout</a:t>
            </a:r>
            <a:r>
              <a:rPr lang="en-US" dirty="0" smtClean="0"/>
              <a:t> &lt;&lt; "                1         2         3";</a:t>
            </a:r>
          </a:p>
          <a:p>
            <a:r>
              <a:rPr lang="en-US" sz="1600"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26953" y="288882"/>
            <a:ext cx="8507529" cy="4247317"/>
          </a:xfrm>
          <a:prstGeom prst="rect">
            <a:avLst/>
          </a:prstGeom>
          <a:noFill/>
        </p:spPr>
        <p:txBody>
          <a:bodyPr wrap="square" rtlCol="0">
            <a:spAutoFit/>
          </a:bodyPr>
          <a:lstStyle/>
          <a:p>
            <a:r>
              <a:rPr lang="en-US" dirty="0" smtClean="0"/>
              <a:t>for(d=0; d&lt;BOLGE; d++)</a:t>
            </a:r>
          </a:p>
          <a:p>
            <a:r>
              <a:rPr lang="en-US" dirty="0" smtClean="0"/>
              <a:t>      {</a:t>
            </a:r>
          </a:p>
          <a:p>
            <a:r>
              <a:rPr lang="en-US" dirty="0" smtClean="0"/>
              <a:t>      </a:t>
            </a:r>
            <a:r>
              <a:rPr lang="en-US" dirty="0" err="1" smtClean="0"/>
              <a:t>cout</a:t>
            </a:r>
            <a:r>
              <a:rPr lang="en-US" dirty="0" smtClean="0"/>
              <a:t> &lt;&lt;"\n </a:t>
            </a:r>
            <a:r>
              <a:rPr lang="en-US" dirty="0" err="1" smtClean="0"/>
              <a:t>Bolge</a:t>
            </a:r>
            <a:r>
              <a:rPr lang="en-US" dirty="0" smtClean="0"/>
              <a:t>    " &lt;&lt; d+1;</a:t>
            </a:r>
          </a:p>
          <a:p>
            <a:r>
              <a:rPr lang="en-US" dirty="0" smtClean="0"/>
              <a:t>      for(m=0; m&lt;AY; m++)        </a:t>
            </a:r>
            <a:r>
              <a:rPr lang="tr-TR" dirty="0" smtClean="0"/>
              <a:t>	</a:t>
            </a:r>
            <a:r>
              <a:rPr lang="en-US" dirty="0" smtClean="0"/>
              <a:t>//</a:t>
            </a:r>
            <a:r>
              <a:rPr lang="tr-TR" dirty="0" smtClean="0"/>
              <a:t>dizi değerlerini göster</a:t>
            </a:r>
            <a:endParaRPr lang="en-US" dirty="0" smtClean="0"/>
          </a:p>
          <a:p>
            <a:r>
              <a:rPr lang="en-US" dirty="0" smtClean="0"/>
              <a:t>      </a:t>
            </a:r>
            <a:r>
              <a:rPr lang="en-US" dirty="0" err="1" smtClean="0"/>
              <a:t>cout</a:t>
            </a:r>
            <a:r>
              <a:rPr lang="en-US" dirty="0" smtClean="0"/>
              <a:t> &lt;&lt; </a:t>
            </a:r>
            <a:r>
              <a:rPr lang="en-US" dirty="0" err="1" smtClean="0"/>
              <a:t>setiosflags</a:t>
            </a:r>
            <a:r>
              <a:rPr lang="en-US" dirty="0" smtClean="0"/>
              <a:t>(</a:t>
            </a:r>
            <a:r>
              <a:rPr lang="en-US" dirty="0" err="1" smtClean="0"/>
              <a:t>ios</a:t>
            </a:r>
            <a:r>
              <a:rPr lang="en-US" dirty="0" smtClean="0"/>
              <a:t>::fixed)      //</a:t>
            </a:r>
            <a:r>
              <a:rPr lang="tr-TR" dirty="0" smtClean="0"/>
              <a:t>üstel değil</a:t>
            </a:r>
            <a:endParaRPr lang="en-US" dirty="0" smtClean="0"/>
          </a:p>
          <a:p>
            <a:r>
              <a:rPr lang="en-US" dirty="0" smtClean="0"/>
              <a:t>           &lt;&lt; </a:t>
            </a:r>
            <a:r>
              <a:rPr lang="en-US" dirty="0" err="1" smtClean="0"/>
              <a:t>setiosflags</a:t>
            </a:r>
            <a:r>
              <a:rPr lang="en-US" dirty="0" smtClean="0"/>
              <a:t>(</a:t>
            </a:r>
            <a:r>
              <a:rPr lang="en-US" dirty="0" err="1" smtClean="0"/>
              <a:t>ios</a:t>
            </a:r>
            <a:r>
              <a:rPr lang="en-US" dirty="0" smtClean="0"/>
              <a:t>::</a:t>
            </a:r>
            <a:r>
              <a:rPr lang="en-US" dirty="0" err="1" smtClean="0"/>
              <a:t>showpoint</a:t>
            </a:r>
            <a:r>
              <a:rPr lang="en-US" dirty="0" smtClean="0"/>
              <a:t>)  //</a:t>
            </a:r>
            <a:r>
              <a:rPr lang="tr-TR" dirty="0" smtClean="0"/>
              <a:t>Daima Nokta kullan</a:t>
            </a:r>
            <a:endParaRPr lang="en-US" dirty="0" smtClean="0"/>
          </a:p>
          <a:p>
            <a:r>
              <a:rPr lang="en-US" dirty="0" smtClean="0"/>
              <a:t>           &lt;&lt; </a:t>
            </a:r>
            <a:r>
              <a:rPr lang="en-US" dirty="0" err="1" smtClean="0"/>
              <a:t>setprecision</a:t>
            </a:r>
            <a:r>
              <a:rPr lang="en-US" dirty="0" smtClean="0"/>
              <a:t>(2)              //</a:t>
            </a:r>
            <a:r>
              <a:rPr lang="tr-TR" dirty="0" err="1" smtClean="0"/>
              <a:t>digit</a:t>
            </a:r>
            <a:endParaRPr lang="en-US" dirty="0" smtClean="0"/>
          </a:p>
          <a:p>
            <a:r>
              <a:rPr lang="en-US" dirty="0" smtClean="0"/>
              <a:t>           &lt;&lt; </a:t>
            </a:r>
            <a:r>
              <a:rPr lang="en-US" dirty="0" err="1" smtClean="0"/>
              <a:t>setw</a:t>
            </a:r>
            <a:r>
              <a:rPr lang="en-US" dirty="0" smtClean="0"/>
              <a:t>(10)</a:t>
            </a:r>
          </a:p>
          <a:p>
            <a:r>
              <a:rPr lang="en-US" dirty="0" smtClean="0"/>
              <a:t>           &lt;&lt; </a:t>
            </a:r>
            <a:r>
              <a:rPr lang="en-US" dirty="0" err="1" smtClean="0"/>
              <a:t>satis</a:t>
            </a:r>
            <a:r>
              <a:rPr lang="en-US" dirty="0" smtClean="0"/>
              <a:t>[d][m];           //</a:t>
            </a:r>
            <a:r>
              <a:rPr lang="tr-TR" dirty="0" smtClean="0"/>
              <a:t>diziden sayıları al</a:t>
            </a:r>
            <a:endParaRPr lang="en-US" dirty="0" smtClean="0"/>
          </a:p>
          <a:p>
            <a:r>
              <a:rPr lang="en-US" dirty="0" smtClean="0"/>
              <a:t>      }  //end for(d)</a:t>
            </a:r>
          </a:p>
          <a:p>
            <a:r>
              <a:rPr lang="en-US" dirty="0" smtClean="0"/>
              <a:t>   </a:t>
            </a:r>
            <a:r>
              <a:rPr lang="en-US" dirty="0" err="1" smtClean="0"/>
              <a:t>cout</a:t>
            </a:r>
            <a:r>
              <a:rPr lang="en-US" dirty="0" smtClean="0"/>
              <a:t> &lt;&lt; </a:t>
            </a:r>
            <a:r>
              <a:rPr lang="en-US" dirty="0" err="1" smtClean="0"/>
              <a:t>endl</a:t>
            </a:r>
            <a:r>
              <a:rPr lang="en-US" dirty="0" smtClean="0"/>
              <a:t>;</a:t>
            </a:r>
          </a:p>
          <a:p>
            <a:r>
              <a:rPr lang="en-US" dirty="0" smtClean="0"/>
              <a:t>    system("PAUSE");</a:t>
            </a:r>
          </a:p>
          <a:p>
            <a:r>
              <a:rPr lang="en-US" dirty="0" smtClean="0"/>
              <a:t>    return EXIT_SUCCESS;</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190440" y="252369"/>
            <a:ext cx="8617068" cy="5632311"/>
          </a:xfrm>
          <a:prstGeom prst="rect">
            <a:avLst/>
          </a:prstGeom>
          <a:noFill/>
        </p:spPr>
        <p:txBody>
          <a:bodyPr wrap="square" rtlCol="0">
            <a:spAutoFit/>
          </a:bodyPr>
          <a:lstStyle/>
          <a:p>
            <a:r>
              <a:rPr lang="tr-TR" dirty="0" smtClean="0"/>
              <a:t>Çok boyutlu dizileri ilk kullanıma hazırlamak</a:t>
            </a:r>
          </a:p>
          <a:p>
            <a:endParaRPr lang="tr-TR" dirty="0" smtClean="0"/>
          </a:p>
          <a:p>
            <a:r>
              <a:rPr lang="tr-TR" dirty="0" smtClean="0"/>
              <a:t>Bir önceki programda verileri dışarıdan girdik, verileri program içerisinden ilk değer ataması ile atamak istersek</a:t>
            </a:r>
          </a:p>
          <a:p>
            <a:endParaRPr lang="tr-TR" dirty="0" smtClean="0"/>
          </a:p>
          <a:p>
            <a:r>
              <a:rPr lang="en-US" dirty="0" smtClean="0"/>
              <a:t>double </a:t>
            </a:r>
            <a:r>
              <a:rPr lang="tr-TR" dirty="0" err="1" smtClean="0"/>
              <a:t>satis</a:t>
            </a:r>
            <a:r>
              <a:rPr lang="en-US" dirty="0" smtClean="0"/>
              <a:t>[</a:t>
            </a:r>
            <a:r>
              <a:rPr lang="tr-TR" dirty="0" smtClean="0"/>
              <a:t>BOLGE</a:t>
            </a:r>
            <a:r>
              <a:rPr lang="en-US" dirty="0" smtClean="0"/>
              <a:t>][</a:t>
            </a:r>
            <a:r>
              <a:rPr lang="tr-TR" dirty="0" smtClean="0"/>
              <a:t>AY</a:t>
            </a:r>
            <a:r>
              <a:rPr lang="en-US" dirty="0" smtClean="0"/>
              <a:t>] = { { 1432.07, 234.50, 654.01 }, </a:t>
            </a:r>
            <a:endParaRPr lang="tr-TR" dirty="0" smtClean="0"/>
          </a:p>
          <a:p>
            <a:r>
              <a:rPr lang="tr-TR" dirty="0" smtClean="0"/>
              <a:t>			   </a:t>
            </a:r>
            <a:r>
              <a:rPr lang="en-US" dirty="0" smtClean="0"/>
              <a:t>{ 322.00, 13838.32, 17589.88 }, </a:t>
            </a:r>
            <a:endParaRPr lang="tr-TR" dirty="0" smtClean="0"/>
          </a:p>
          <a:p>
            <a:r>
              <a:rPr lang="tr-TR" dirty="0" smtClean="0"/>
              <a:t>			   </a:t>
            </a:r>
            <a:r>
              <a:rPr lang="en-US" dirty="0" smtClean="0"/>
              <a:t>{ 9328.34, 934.00, 4492.30 }, </a:t>
            </a:r>
            <a:endParaRPr lang="tr-TR" dirty="0" smtClean="0"/>
          </a:p>
          <a:p>
            <a:r>
              <a:rPr lang="tr-TR" dirty="0" smtClean="0"/>
              <a:t>			   </a:t>
            </a:r>
            <a:r>
              <a:rPr lang="en-US" dirty="0" smtClean="0"/>
              <a:t>{ 12838.29, 2332.63, 32.93 } }; </a:t>
            </a:r>
            <a:endParaRPr lang="tr-TR" dirty="0" smtClean="0"/>
          </a:p>
          <a:p>
            <a:endParaRPr lang="tr-TR" dirty="0" smtClean="0"/>
          </a:p>
          <a:p>
            <a:r>
              <a:rPr lang="tr-TR" dirty="0" smtClean="0"/>
              <a:t>Alt dizinler küme parantezleri içerisinde, diğer alt dizinlerle ise virgül ile ayrılırlar.</a:t>
            </a:r>
          </a:p>
          <a:p>
            <a:r>
              <a:rPr lang="tr-TR" dirty="0" smtClean="0"/>
              <a:t>Aynı ifade aşağıdaki şekilde de atanabilir.</a:t>
            </a:r>
          </a:p>
          <a:p>
            <a:endParaRPr lang="tr-TR" dirty="0" smtClean="0"/>
          </a:p>
          <a:p>
            <a:r>
              <a:rPr lang="en-US" dirty="0" smtClean="0"/>
              <a:t>double </a:t>
            </a:r>
            <a:r>
              <a:rPr lang="tr-TR" dirty="0" err="1" smtClean="0"/>
              <a:t>satis</a:t>
            </a:r>
            <a:r>
              <a:rPr lang="en-US" dirty="0" smtClean="0"/>
              <a:t>[</a:t>
            </a:r>
            <a:r>
              <a:rPr lang="tr-TR" dirty="0" smtClean="0"/>
              <a:t> </a:t>
            </a:r>
            <a:r>
              <a:rPr lang="en-US" dirty="0" smtClean="0"/>
              <a:t>][</a:t>
            </a:r>
            <a:r>
              <a:rPr lang="tr-TR" dirty="0" smtClean="0"/>
              <a:t>AY</a:t>
            </a:r>
            <a:r>
              <a:rPr lang="en-US" dirty="0" smtClean="0"/>
              <a:t>] = { { 1432.07, 234.50, 654.01 }, </a:t>
            </a:r>
            <a:endParaRPr lang="tr-TR" dirty="0" smtClean="0"/>
          </a:p>
          <a:p>
            <a:r>
              <a:rPr lang="tr-TR" dirty="0" smtClean="0"/>
              <a:t>			   </a:t>
            </a:r>
            <a:r>
              <a:rPr lang="en-US" dirty="0" smtClean="0"/>
              <a:t>{ 322.00, 13838.32, 17589.88 }, </a:t>
            </a:r>
            <a:endParaRPr lang="tr-TR" dirty="0" smtClean="0"/>
          </a:p>
          <a:p>
            <a:r>
              <a:rPr lang="tr-TR" dirty="0" smtClean="0"/>
              <a:t>			   </a:t>
            </a:r>
            <a:r>
              <a:rPr lang="en-US" dirty="0" smtClean="0"/>
              <a:t>{ 9328.34, 934.00, 4492.30 }, </a:t>
            </a:r>
            <a:endParaRPr lang="tr-TR" dirty="0" smtClean="0"/>
          </a:p>
          <a:p>
            <a:r>
              <a:rPr lang="tr-TR" dirty="0" smtClean="0"/>
              <a:t>			   </a:t>
            </a:r>
            <a:r>
              <a:rPr lang="en-US" dirty="0" smtClean="0"/>
              <a:t>{ 12838.29, 2332.63, 32.93 } }; </a:t>
            </a:r>
            <a:endParaRPr lang="tr-TR" dirty="0" smtClean="0"/>
          </a:p>
          <a:p>
            <a:r>
              <a:rPr lang="tr-TR" dirty="0" smtClean="0"/>
              <a:t>Fonksiyon </a:t>
            </a:r>
            <a:r>
              <a:rPr lang="tr-TR" dirty="0" err="1" smtClean="0"/>
              <a:t>kaçtane</a:t>
            </a:r>
            <a:r>
              <a:rPr lang="tr-TR" dirty="0" smtClean="0"/>
              <a:t> bölge olduğunu bilmesi gerekmez ancak kaç ay olduğunu yani bölge elemanlarının ne kadar olduğunu bilmelidir.</a:t>
            </a:r>
          </a:p>
          <a:p>
            <a:endParaRPr lang="tr-TR"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5" name="4 Metin kutusu"/>
          <p:cNvSpPr txBox="1"/>
          <p:nvPr/>
        </p:nvSpPr>
        <p:spPr>
          <a:xfrm>
            <a:off x="263466" y="361908"/>
            <a:ext cx="5367411" cy="5078313"/>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r>
              <a:rPr lang="en-US" dirty="0" smtClean="0"/>
              <a:t>#include &lt;</a:t>
            </a:r>
            <a:r>
              <a:rPr lang="en-US" dirty="0" err="1" smtClean="0"/>
              <a:t>iomanip</a:t>
            </a:r>
            <a:r>
              <a:rPr lang="en-US" dirty="0" smtClean="0"/>
              <a:t>&gt;  </a:t>
            </a:r>
          </a:p>
          <a:p>
            <a:r>
              <a:rPr lang="en-US" dirty="0" smtClean="0"/>
              <a:t>using namespace std;</a:t>
            </a:r>
          </a:p>
          <a:p>
            <a:r>
              <a:rPr lang="en-US" dirty="0" smtClean="0"/>
              <a:t>const </a:t>
            </a:r>
            <a:r>
              <a:rPr lang="en-US" dirty="0" err="1" smtClean="0"/>
              <a:t>int</a:t>
            </a:r>
            <a:r>
              <a:rPr lang="en-US" dirty="0" smtClean="0"/>
              <a:t> BOLGE = 4;      </a:t>
            </a:r>
          </a:p>
          <a:p>
            <a:r>
              <a:rPr lang="en-US" dirty="0" smtClean="0"/>
              <a:t>const </a:t>
            </a:r>
            <a:r>
              <a:rPr lang="en-US" dirty="0" err="1" smtClean="0"/>
              <a:t>int</a:t>
            </a:r>
            <a:r>
              <a:rPr lang="en-US" dirty="0" smtClean="0"/>
              <a:t> AY = 3;</a:t>
            </a:r>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r>
              <a:rPr lang="en-US" dirty="0" err="1" smtClean="0"/>
              <a:t>int</a:t>
            </a:r>
            <a:r>
              <a:rPr lang="en-US" dirty="0" smtClean="0"/>
              <a:t> d, m;                            </a:t>
            </a:r>
          </a:p>
          <a:p>
            <a:r>
              <a:rPr lang="en-US" dirty="0" smtClean="0"/>
              <a:t>   double </a:t>
            </a:r>
            <a:r>
              <a:rPr lang="en-US" dirty="0" err="1" smtClean="0"/>
              <a:t>satis</a:t>
            </a:r>
            <a:r>
              <a:rPr lang="en-US" dirty="0" smtClean="0"/>
              <a:t>[BOLGE][AY]</a:t>
            </a:r>
          </a:p>
          <a:p>
            <a:r>
              <a:rPr lang="en-US" dirty="0" smtClean="0"/>
              <a:t>       = {  {  1432.07,   234.50,   654.01 },</a:t>
            </a:r>
          </a:p>
          <a:p>
            <a:r>
              <a:rPr lang="en-US" dirty="0" smtClean="0"/>
              <a:t>            {   322.00, 13838.32, 17589.88 },</a:t>
            </a:r>
          </a:p>
          <a:p>
            <a:r>
              <a:rPr lang="en-US" dirty="0" smtClean="0"/>
              <a:t>            {  9328.34,   934.00,  4492.30 },</a:t>
            </a:r>
          </a:p>
          <a:p>
            <a:r>
              <a:rPr lang="en-US" dirty="0" smtClean="0"/>
              <a:t>            { 12838.29,  2332.63,    32.93 }  };</a:t>
            </a:r>
          </a:p>
          <a:p>
            <a:r>
              <a:rPr lang="en-US" dirty="0" smtClean="0"/>
              <a:t>   </a:t>
            </a:r>
            <a:r>
              <a:rPr lang="en-US" dirty="0" err="1" smtClean="0"/>
              <a:t>cout</a:t>
            </a:r>
            <a:r>
              <a:rPr lang="en-US" dirty="0" smtClean="0"/>
              <a:t> &lt;&lt; "\n\n";</a:t>
            </a:r>
          </a:p>
          <a:p>
            <a:r>
              <a:rPr lang="en-US" dirty="0" smtClean="0"/>
              <a:t>   </a:t>
            </a:r>
            <a:r>
              <a:rPr lang="en-US" dirty="0" err="1" smtClean="0"/>
              <a:t>cout</a:t>
            </a:r>
            <a:r>
              <a:rPr lang="en-US" dirty="0" smtClean="0"/>
              <a:t> &lt;&lt; "                        </a:t>
            </a:r>
            <a:r>
              <a:rPr lang="en-US" dirty="0" err="1" smtClean="0"/>
              <a:t>AYlar</a:t>
            </a:r>
            <a:r>
              <a:rPr lang="en-US" dirty="0" smtClean="0"/>
              <a:t>\n";</a:t>
            </a:r>
          </a:p>
          <a:p>
            <a:r>
              <a:rPr lang="en-US" dirty="0" smtClean="0"/>
              <a:t>   </a:t>
            </a:r>
            <a:r>
              <a:rPr lang="en-US" dirty="0" err="1" smtClean="0"/>
              <a:t>cout</a:t>
            </a:r>
            <a:r>
              <a:rPr lang="en-US" dirty="0" smtClean="0"/>
              <a:t> &lt;&lt; "                1         2         3";</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482544" y="288882"/>
            <a:ext cx="8880534" cy="3077766"/>
          </a:xfrm>
          <a:prstGeom prst="rect">
            <a:avLst/>
          </a:prstGeom>
          <a:noFill/>
        </p:spPr>
        <p:txBody>
          <a:bodyPr wrap="square" rtlCol="0">
            <a:spAutoFit/>
          </a:bodyPr>
          <a:lstStyle/>
          <a:p>
            <a:r>
              <a:rPr lang="en-US" dirty="0" smtClean="0"/>
              <a:t> </a:t>
            </a:r>
            <a:r>
              <a:rPr lang="en-US" sz="1600" dirty="0" smtClean="0"/>
              <a:t>for(d=0; d&lt;BOLGE; d++)</a:t>
            </a:r>
          </a:p>
          <a:p>
            <a:r>
              <a:rPr lang="en-US" sz="1600" dirty="0" smtClean="0"/>
              <a:t>      {</a:t>
            </a:r>
          </a:p>
          <a:p>
            <a:r>
              <a:rPr lang="en-US" sz="1600" dirty="0" smtClean="0"/>
              <a:t>      </a:t>
            </a:r>
            <a:r>
              <a:rPr lang="en-US" sz="1600" dirty="0" err="1" smtClean="0"/>
              <a:t>cout</a:t>
            </a:r>
            <a:r>
              <a:rPr lang="en-US" sz="1600" dirty="0" smtClean="0"/>
              <a:t> &lt;&lt;"\n BOLGE " &lt;&lt; d+1;</a:t>
            </a:r>
          </a:p>
          <a:p>
            <a:r>
              <a:rPr lang="en-US" sz="1600" dirty="0" smtClean="0"/>
              <a:t>      for(m=0; m&lt;AY; m++)</a:t>
            </a:r>
          </a:p>
          <a:p>
            <a:r>
              <a:rPr lang="en-US" sz="1600" dirty="0" smtClean="0"/>
              <a:t>      </a:t>
            </a:r>
            <a:r>
              <a:rPr lang="en-US" sz="1600" dirty="0" err="1" smtClean="0"/>
              <a:t>cout</a:t>
            </a:r>
            <a:r>
              <a:rPr lang="en-US" sz="1600" dirty="0" smtClean="0"/>
              <a:t> &lt;&lt; </a:t>
            </a:r>
            <a:r>
              <a:rPr lang="en-US" sz="1600" dirty="0" err="1" smtClean="0"/>
              <a:t>setw</a:t>
            </a:r>
            <a:r>
              <a:rPr lang="en-US" sz="1600" dirty="0" smtClean="0"/>
              <a:t>(10) &lt;&lt; </a:t>
            </a:r>
            <a:r>
              <a:rPr lang="en-US" sz="1600" dirty="0" err="1" smtClean="0"/>
              <a:t>setiosflags</a:t>
            </a:r>
            <a:r>
              <a:rPr lang="en-US" sz="1600" dirty="0" smtClean="0"/>
              <a:t>(</a:t>
            </a:r>
            <a:r>
              <a:rPr lang="en-US" sz="1600" dirty="0" err="1" smtClean="0"/>
              <a:t>ios</a:t>
            </a:r>
            <a:r>
              <a:rPr lang="en-US" sz="1600" dirty="0" smtClean="0"/>
              <a:t>::fixed)</a:t>
            </a:r>
          </a:p>
          <a:p>
            <a:r>
              <a:rPr lang="en-US" sz="1600" dirty="0" smtClean="0"/>
              <a:t>           &lt;&lt; </a:t>
            </a:r>
            <a:r>
              <a:rPr lang="en-US" sz="1600" dirty="0" err="1" smtClean="0"/>
              <a:t>setiosflags</a:t>
            </a:r>
            <a:r>
              <a:rPr lang="en-US" sz="1600" dirty="0" smtClean="0"/>
              <a:t>(</a:t>
            </a:r>
            <a:r>
              <a:rPr lang="en-US" sz="1600" dirty="0" err="1" smtClean="0"/>
              <a:t>ios</a:t>
            </a:r>
            <a:r>
              <a:rPr lang="en-US" sz="1600" dirty="0" smtClean="0"/>
              <a:t>::</a:t>
            </a:r>
            <a:r>
              <a:rPr lang="en-US" sz="1600" dirty="0" err="1" smtClean="0"/>
              <a:t>showpoint</a:t>
            </a:r>
            <a:r>
              <a:rPr lang="en-US" sz="1600" dirty="0" smtClean="0"/>
              <a:t>) &lt;&lt; </a:t>
            </a:r>
            <a:r>
              <a:rPr lang="en-US" sz="1600" dirty="0" err="1" smtClean="0"/>
              <a:t>setprecision</a:t>
            </a:r>
            <a:r>
              <a:rPr lang="en-US" sz="1600" dirty="0" smtClean="0"/>
              <a:t>(2)</a:t>
            </a:r>
          </a:p>
          <a:p>
            <a:r>
              <a:rPr lang="en-US" sz="1600" dirty="0" smtClean="0"/>
              <a:t>           &lt;&lt; </a:t>
            </a:r>
            <a:r>
              <a:rPr lang="en-US" sz="1600" dirty="0" err="1" smtClean="0"/>
              <a:t>satis</a:t>
            </a:r>
            <a:r>
              <a:rPr lang="en-US" sz="1600" dirty="0" smtClean="0"/>
              <a:t>[d][m];  </a:t>
            </a:r>
          </a:p>
          <a:p>
            <a:r>
              <a:rPr lang="en-US" sz="1600" dirty="0" smtClean="0"/>
              <a:t>      }</a:t>
            </a:r>
          </a:p>
          <a:p>
            <a:r>
              <a:rPr lang="en-US" sz="1600" dirty="0" smtClean="0"/>
              <a:t>   </a:t>
            </a:r>
            <a:r>
              <a:rPr lang="en-US" sz="1600" dirty="0" err="1" smtClean="0"/>
              <a:t>cout</a:t>
            </a:r>
            <a:r>
              <a:rPr lang="en-US" sz="1600" dirty="0" smtClean="0"/>
              <a:t> &lt;&lt; </a:t>
            </a:r>
            <a:r>
              <a:rPr lang="en-US" sz="1600" dirty="0" err="1" smtClean="0"/>
              <a:t>endl</a:t>
            </a:r>
            <a:r>
              <a:rPr lang="en-US" sz="1600" dirty="0" smtClean="0"/>
              <a:t>;</a:t>
            </a:r>
          </a:p>
          <a:p>
            <a:r>
              <a:rPr lang="en-US" sz="1600" dirty="0" smtClean="0"/>
              <a:t>    system("PAUSE");</a:t>
            </a:r>
          </a:p>
          <a:p>
            <a:r>
              <a:rPr lang="en-US" sz="1600" dirty="0" smtClean="0"/>
              <a:t>    return EXIT_SUCCESS;</a:t>
            </a:r>
          </a:p>
          <a:p>
            <a:r>
              <a:rPr lang="en-US" sz="1600" dirty="0" smtClean="0"/>
              <a:t>}</a:t>
            </a:r>
            <a:endParaRPr lang="en-US" sz="1600" dirty="0"/>
          </a:p>
        </p:txBody>
      </p:sp>
      <p:pic>
        <p:nvPicPr>
          <p:cNvPr id="4" name="Picture 2"/>
          <p:cNvPicPr>
            <a:picLocks noChangeAspect="1" noChangeArrowheads="1"/>
          </p:cNvPicPr>
          <p:nvPr/>
        </p:nvPicPr>
        <p:blipFill>
          <a:blip r:embed="rId2" cstate="print"/>
          <a:srcRect/>
          <a:stretch>
            <a:fillRect/>
          </a:stretch>
        </p:blipFill>
        <p:spPr bwMode="auto">
          <a:xfrm>
            <a:off x="1395369" y="3611565"/>
            <a:ext cx="5111820" cy="27813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336492" y="288882"/>
            <a:ext cx="8434503" cy="4801314"/>
          </a:xfrm>
          <a:prstGeom prst="rect">
            <a:avLst/>
          </a:prstGeom>
          <a:noFill/>
        </p:spPr>
        <p:txBody>
          <a:bodyPr wrap="square" rtlCol="0">
            <a:spAutoFit/>
          </a:bodyPr>
          <a:lstStyle/>
          <a:p>
            <a:r>
              <a:rPr lang="tr-TR" dirty="0" smtClean="0"/>
              <a:t>Dizileri fonksiyonlarda argüman olarak kullanmak</a:t>
            </a:r>
          </a:p>
          <a:p>
            <a:endParaRPr lang="tr-TR" dirty="0" smtClean="0"/>
          </a:p>
          <a:p>
            <a:r>
              <a:rPr lang="tr-TR" dirty="0" smtClean="0"/>
              <a:t>Dizileri fonksiyonlarda argüman olarak kullanabiliriz.</a:t>
            </a:r>
          </a:p>
          <a:p>
            <a:endParaRPr lang="tr-TR" dirty="0" smtClean="0"/>
          </a:p>
          <a:p>
            <a:r>
              <a:rPr lang="tr-TR" dirty="0" err="1" smtClean="0"/>
              <a:t>void</a:t>
            </a:r>
            <a:r>
              <a:rPr lang="tr-TR" dirty="0" smtClean="0"/>
              <a:t> </a:t>
            </a:r>
            <a:r>
              <a:rPr lang="tr-TR" dirty="0" err="1" smtClean="0"/>
              <a:t>display</a:t>
            </a:r>
            <a:r>
              <a:rPr lang="tr-TR" dirty="0" smtClean="0"/>
              <a:t>( </a:t>
            </a:r>
            <a:r>
              <a:rPr lang="tr-TR" dirty="0" err="1" smtClean="0"/>
              <a:t>double</a:t>
            </a:r>
            <a:r>
              <a:rPr lang="tr-TR" dirty="0" smtClean="0"/>
              <a:t>[BOLGE][AY] ) alt fonksiyon olsun</a:t>
            </a:r>
          </a:p>
          <a:p>
            <a:endParaRPr lang="tr-TR" dirty="0" smtClean="0"/>
          </a:p>
          <a:p>
            <a:r>
              <a:rPr lang="tr-TR" dirty="0" err="1" smtClean="0"/>
              <a:t>int</a:t>
            </a:r>
            <a:r>
              <a:rPr lang="tr-TR" dirty="0" smtClean="0"/>
              <a:t> </a:t>
            </a:r>
            <a:r>
              <a:rPr lang="tr-TR" dirty="0" err="1" smtClean="0"/>
              <a:t>main</a:t>
            </a:r>
            <a:r>
              <a:rPr lang="tr-TR" dirty="0" smtClean="0"/>
              <a:t>(</a:t>
            </a:r>
            <a:r>
              <a:rPr lang="tr-TR" dirty="0" err="1" smtClean="0"/>
              <a:t>int</a:t>
            </a:r>
            <a:r>
              <a:rPr lang="tr-TR" dirty="0" smtClean="0"/>
              <a:t> </a:t>
            </a:r>
            <a:r>
              <a:rPr lang="tr-TR" dirty="0" err="1" smtClean="0"/>
              <a:t>argc</a:t>
            </a:r>
            <a:r>
              <a:rPr lang="tr-TR" dirty="0" smtClean="0"/>
              <a:t>, </a:t>
            </a:r>
            <a:r>
              <a:rPr lang="tr-TR" dirty="0" err="1" smtClean="0"/>
              <a:t>char</a:t>
            </a:r>
            <a:r>
              <a:rPr lang="tr-TR" dirty="0" smtClean="0"/>
              <a:t> *</a:t>
            </a:r>
            <a:r>
              <a:rPr lang="tr-TR" dirty="0" err="1" smtClean="0"/>
              <a:t>argv</a:t>
            </a:r>
            <a:r>
              <a:rPr lang="tr-TR" dirty="0" smtClean="0"/>
              <a:t>[])</a:t>
            </a:r>
          </a:p>
          <a:p>
            <a:r>
              <a:rPr lang="tr-TR" dirty="0" smtClean="0"/>
              <a:t>{</a:t>
            </a:r>
          </a:p>
          <a:p>
            <a:r>
              <a:rPr lang="tr-TR" dirty="0" smtClean="0"/>
              <a:t>    </a:t>
            </a:r>
            <a:r>
              <a:rPr lang="tr-TR" dirty="0" err="1" smtClean="0"/>
              <a:t>double</a:t>
            </a:r>
            <a:r>
              <a:rPr lang="tr-TR" dirty="0" smtClean="0"/>
              <a:t> </a:t>
            </a:r>
            <a:r>
              <a:rPr lang="tr-TR" dirty="0" err="1" smtClean="0"/>
              <a:t>satis</a:t>
            </a:r>
            <a:r>
              <a:rPr lang="tr-TR" dirty="0" smtClean="0"/>
              <a:t>[BOLGE][AY]</a:t>
            </a:r>
          </a:p>
          <a:p>
            <a:r>
              <a:rPr lang="tr-TR" dirty="0" smtClean="0"/>
              <a:t>           = {  {  1432.07,   234.50,   654.01 },</a:t>
            </a:r>
          </a:p>
          <a:p>
            <a:r>
              <a:rPr lang="tr-TR" dirty="0" smtClean="0"/>
              <a:t>            {   322.00, 13838.32, 17589.88 },</a:t>
            </a:r>
          </a:p>
          <a:p>
            <a:r>
              <a:rPr lang="tr-TR" dirty="0" smtClean="0"/>
              <a:t>            {  9328.34,   934.00,  4492.30 },</a:t>
            </a:r>
          </a:p>
          <a:p>
            <a:r>
              <a:rPr lang="tr-TR" dirty="0" smtClean="0"/>
              <a:t>            { 12838.29,  2332.63,    32.93 }  };</a:t>
            </a:r>
          </a:p>
          <a:p>
            <a:endParaRPr lang="tr-TR" dirty="0" smtClean="0"/>
          </a:p>
          <a:p>
            <a:r>
              <a:rPr lang="tr-TR" dirty="0" smtClean="0"/>
              <a:t>   </a:t>
            </a:r>
            <a:r>
              <a:rPr lang="tr-TR" dirty="0" err="1" smtClean="0"/>
              <a:t>display</a:t>
            </a:r>
            <a:r>
              <a:rPr lang="tr-TR" dirty="0" smtClean="0"/>
              <a:t>(</a:t>
            </a:r>
            <a:r>
              <a:rPr lang="tr-TR" dirty="0" err="1" smtClean="0"/>
              <a:t>satis</a:t>
            </a:r>
            <a:r>
              <a:rPr lang="tr-TR" dirty="0" smtClean="0"/>
              <a:t>); /alt fonksiyonu çağıralım</a:t>
            </a:r>
          </a:p>
          <a:p>
            <a:endParaRPr lang="tr-TR"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4" name="3 Metin kutusu"/>
          <p:cNvSpPr txBox="1"/>
          <p:nvPr/>
        </p:nvSpPr>
        <p:spPr>
          <a:xfrm>
            <a:off x="263466" y="288882"/>
            <a:ext cx="8288451" cy="6463308"/>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r>
              <a:rPr lang="en-US" dirty="0" smtClean="0"/>
              <a:t>#include &lt;</a:t>
            </a:r>
            <a:r>
              <a:rPr lang="en-US" dirty="0" err="1" smtClean="0"/>
              <a:t>iomanip</a:t>
            </a:r>
            <a:r>
              <a:rPr lang="en-US" dirty="0" smtClean="0"/>
              <a:t>&gt; </a:t>
            </a:r>
          </a:p>
          <a:p>
            <a:r>
              <a:rPr lang="en-US" dirty="0" smtClean="0"/>
              <a:t>using namespace std;</a:t>
            </a:r>
          </a:p>
          <a:p>
            <a:r>
              <a:rPr lang="en-US" dirty="0" smtClean="0"/>
              <a:t>const </a:t>
            </a:r>
            <a:r>
              <a:rPr lang="en-US" dirty="0" err="1" smtClean="0"/>
              <a:t>int</a:t>
            </a:r>
            <a:r>
              <a:rPr lang="en-US" dirty="0" smtClean="0"/>
              <a:t> BOLGE = 4;    </a:t>
            </a:r>
          </a:p>
          <a:p>
            <a:r>
              <a:rPr lang="en-US" dirty="0" smtClean="0"/>
              <a:t>const </a:t>
            </a:r>
            <a:r>
              <a:rPr lang="en-US" dirty="0" err="1" smtClean="0"/>
              <a:t>int</a:t>
            </a:r>
            <a:r>
              <a:rPr lang="en-US" dirty="0" smtClean="0"/>
              <a:t> AY = 3;</a:t>
            </a:r>
          </a:p>
          <a:p>
            <a:r>
              <a:rPr lang="en-US" dirty="0" smtClean="0"/>
              <a:t>void display( double[BOLGE][AY] );  </a:t>
            </a:r>
          </a:p>
          <a:p>
            <a:endParaRPr lang="en-US" dirty="0" smtClean="0"/>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double </a:t>
            </a:r>
            <a:r>
              <a:rPr lang="en-US" dirty="0" err="1" smtClean="0"/>
              <a:t>satis</a:t>
            </a:r>
            <a:r>
              <a:rPr lang="en-US" dirty="0" smtClean="0"/>
              <a:t>[BOLGE][AY]</a:t>
            </a:r>
          </a:p>
          <a:p>
            <a:r>
              <a:rPr lang="en-US" dirty="0" smtClean="0"/>
              <a:t>           = {  {  1432.07,   234.50,   654.01 },</a:t>
            </a:r>
          </a:p>
          <a:p>
            <a:r>
              <a:rPr lang="en-US" dirty="0" smtClean="0"/>
              <a:t>            {   322.00, 13838.32, 17589.88 },</a:t>
            </a:r>
          </a:p>
          <a:p>
            <a:r>
              <a:rPr lang="en-US" dirty="0" smtClean="0"/>
              <a:t>            {  9328.34,   934.00,  4492.30 },</a:t>
            </a:r>
          </a:p>
          <a:p>
            <a:r>
              <a:rPr lang="en-US" dirty="0" smtClean="0"/>
              <a:t>            { 12838.29,  2332.63,    32.93 }  };</a:t>
            </a:r>
          </a:p>
          <a:p>
            <a:endParaRPr lang="en-US" dirty="0" smtClean="0"/>
          </a:p>
          <a:p>
            <a:r>
              <a:rPr lang="en-US" dirty="0" smtClean="0"/>
              <a:t>   display(</a:t>
            </a:r>
            <a:r>
              <a:rPr lang="en-US" dirty="0" err="1" smtClean="0"/>
              <a:t>satis</a:t>
            </a:r>
            <a:r>
              <a:rPr lang="en-US" dirty="0" smtClean="0"/>
              <a:t>);          </a:t>
            </a:r>
          </a:p>
          <a:p>
            <a:r>
              <a:rPr lang="en-US" dirty="0" smtClean="0"/>
              <a:t>   </a:t>
            </a:r>
            <a:r>
              <a:rPr lang="en-US" dirty="0" err="1" smtClean="0"/>
              <a:t>cout</a:t>
            </a:r>
            <a:r>
              <a:rPr lang="en-US" dirty="0" smtClean="0"/>
              <a:t> &lt;&lt; </a:t>
            </a:r>
            <a:r>
              <a:rPr lang="en-US" dirty="0" err="1" smtClean="0"/>
              <a:t>endl</a:t>
            </a:r>
            <a:r>
              <a:rPr lang="en-US" dirty="0" smtClean="0"/>
              <a:t>;</a:t>
            </a:r>
          </a:p>
          <a:p>
            <a:r>
              <a:rPr lang="en-US" dirty="0" smtClean="0"/>
              <a:t> </a:t>
            </a:r>
          </a:p>
          <a:p>
            <a:r>
              <a:rPr lang="en-US" dirty="0" smtClean="0"/>
              <a:t>    system("PAUSE");</a:t>
            </a:r>
          </a:p>
          <a:p>
            <a:r>
              <a:rPr lang="en-US" dirty="0" smtClean="0"/>
              <a:t>    return EXIT_SUCCESS;</a:t>
            </a:r>
          </a:p>
          <a:p>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85720" y="357166"/>
            <a:ext cx="8572560" cy="6001643"/>
          </a:xfrm>
          <a:prstGeom prst="rect">
            <a:avLst/>
          </a:prstGeom>
          <a:noFill/>
        </p:spPr>
        <p:txBody>
          <a:bodyPr wrap="square" rtlCol="0">
            <a:spAutoFit/>
          </a:bodyPr>
          <a:lstStyle/>
          <a:p>
            <a:pPr lvl="0" algn="just"/>
            <a:r>
              <a:rPr lang="tr-TR" sz="2400" dirty="0" smtClean="0"/>
              <a:t>Değişkenler isimlendirilirken her bir değişken için bir ad kullanmak zorunludur. Bu ise değişken sayısının çok olması durumunda uygun bir yöntem değildir. Bu durumda benzer özelliklere sahip elemanları bir küme gibi düşünerek bu doğrultuda işlem yapmak daha uygun olacaktır. </a:t>
            </a:r>
          </a:p>
          <a:p>
            <a:pPr algn="just"/>
            <a:r>
              <a:rPr lang="tr-TR" sz="2400" dirty="0" smtClean="0"/>
              <a:t> </a:t>
            </a:r>
          </a:p>
          <a:p>
            <a:pPr lvl="0" algn="just"/>
            <a:r>
              <a:rPr lang="tr-TR" sz="2400" dirty="0" smtClean="0"/>
              <a:t>Belli özelliklere sahip bu elemanların oluşturdukları kümeler </a:t>
            </a:r>
            <a:r>
              <a:rPr lang="tr-TR" sz="2400" dirty="0" smtClean="0">
                <a:solidFill>
                  <a:srgbClr val="FFC000"/>
                </a:solidFill>
              </a:rPr>
              <a:t>dizi</a:t>
            </a:r>
            <a:r>
              <a:rPr lang="tr-TR" sz="2400" dirty="0" smtClean="0"/>
              <a:t> (</a:t>
            </a:r>
            <a:r>
              <a:rPr lang="tr-TR" sz="2400" dirty="0" err="1" smtClean="0"/>
              <a:t>array</a:t>
            </a:r>
            <a:r>
              <a:rPr lang="tr-TR" sz="2400" dirty="0" smtClean="0"/>
              <a:t>) olarak adlandırabilir. </a:t>
            </a:r>
          </a:p>
          <a:p>
            <a:pPr algn="just"/>
            <a:r>
              <a:rPr lang="tr-TR" sz="2400" dirty="0" smtClean="0"/>
              <a:t>  </a:t>
            </a:r>
          </a:p>
          <a:p>
            <a:pPr lvl="0" algn="just"/>
            <a:r>
              <a:rPr lang="tr-TR" sz="2400" dirty="0" smtClean="0">
                <a:solidFill>
                  <a:srgbClr val="FFC000"/>
                </a:solidFill>
              </a:rPr>
              <a:t>Diziler</a:t>
            </a:r>
            <a:r>
              <a:rPr lang="tr-TR" sz="2400" dirty="0" smtClean="0"/>
              <a:t>, </a:t>
            </a:r>
            <a:r>
              <a:rPr lang="tr-TR" sz="2400" dirty="0" smtClean="0">
                <a:solidFill>
                  <a:srgbClr val="FFC000"/>
                </a:solidFill>
              </a:rPr>
              <a:t>indisli değişkenler </a:t>
            </a:r>
            <a:r>
              <a:rPr lang="tr-TR" sz="2400" dirty="0" smtClean="0"/>
              <a:t>kullanılarak adlandırılırlar. Örneğin n elemanlı bir </a:t>
            </a:r>
            <a:r>
              <a:rPr lang="tr-TR" sz="2400" dirty="0" smtClean="0">
                <a:solidFill>
                  <a:srgbClr val="FFC000"/>
                </a:solidFill>
              </a:rPr>
              <a:t>A</a:t>
            </a:r>
            <a:r>
              <a:rPr lang="tr-TR" sz="2400" dirty="0" smtClean="0"/>
              <a:t> dizisi için </a:t>
            </a:r>
            <a:r>
              <a:rPr lang="tr-TR" sz="2400" dirty="0" smtClean="0">
                <a:solidFill>
                  <a:srgbClr val="FFC000"/>
                </a:solidFill>
              </a:rPr>
              <a:t>A</a:t>
            </a:r>
            <a:r>
              <a:rPr lang="tr-TR" sz="2400" dirty="0" smtClean="0"/>
              <a:t>1, dizinin birinci elemanını ve </a:t>
            </a:r>
            <a:r>
              <a:rPr lang="tr-TR" sz="2400" dirty="0" smtClean="0">
                <a:solidFill>
                  <a:srgbClr val="FFC000"/>
                </a:solidFill>
              </a:rPr>
              <a:t>A</a:t>
            </a:r>
            <a:r>
              <a:rPr lang="tr-TR" sz="2400" dirty="0" smtClean="0"/>
              <a:t>n , dizinin son elemanını ifade etmektedir. </a:t>
            </a:r>
          </a:p>
          <a:p>
            <a:pPr algn="just"/>
            <a:r>
              <a:rPr lang="tr-TR" sz="2400" dirty="0" smtClean="0"/>
              <a:t> </a:t>
            </a:r>
          </a:p>
          <a:p>
            <a:pPr lvl="0" algn="just"/>
            <a:r>
              <a:rPr lang="tr-TR" sz="2400" dirty="0" smtClean="0"/>
              <a:t>C programlamada, dizi adı herhangi bir geçerli değişken adı olabilir, fakat indis kare parantez(</a:t>
            </a:r>
            <a:r>
              <a:rPr lang="tr-TR" sz="2400" dirty="0" smtClean="0">
                <a:solidFill>
                  <a:srgbClr val="FFC000"/>
                </a:solidFill>
              </a:rPr>
              <a:t> [ .. ] </a:t>
            </a:r>
            <a:r>
              <a:rPr lang="tr-TR" sz="2400" dirty="0" smtClean="0"/>
              <a:t>)</a:t>
            </a:r>
            <a:r>
              <a:rPr lang="tr-TR" sz="2400" dirty="0" smtClean="0">
                <a:solidFill>
                  <a:srgbClr val="FFC000"/>
                </a:solidFill>
              </a:rPr>
              <a:t> </a:t>
            </a:r>
            <a:r>
              <a:rPr lang="tr-TR" sz="2400" dirty="0" smtClean="0"/>
              <a:t>içine alınmalıdır.</a:t>
            </a:r>
          </a:p>
          <a:p>
            <a:pPr algn="just"/>
            <a:r>
              <a:rPr lang="tr-TR" sz="2400" dirty="0" smtClean="0"/>
              <a:t>  </a:t>
            </a:r>
            <a:endParaRPr lang="tr-TR"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7170" name="Picture 2"/>
          <p:cNvPicPr>
            <a:picLocks noChangeAspect="1" noChangeArrowheads="1"/>
          </p:cNvPicPr>
          <p:nvPr/>
        </p:nvPicPr>
        <p:blipFill>
          <a:blip r:embed="rId2" cstate="print"/>
          <a:srcRect/>
          <a:stretch>
            <a:fillRect/>
          </a:stretch>
        </p:blipFill>
        <p:spPr bwMode="auto">
          <a:xfrm>
            <a:off x="3367071" y="4232286"/>
            <a:ext cx="4710177" cy="2235124"/>
          </a:xfrm>
          <a:prstGeom prst="rect">
            <a:avLst/>
          </a:prstGeom>
          <a:noFill/>
          <a:ln w="9525">
            <a:noFill/>
            <a:miter lim="800000"/>
            <a:headEnd/>
            <a:tailEnd/>
          </a:ln>
          <a:effectLst/>
        </p:spPr>
      </p:pic>
      <p:sp>
        <p:nvSpPr>
          <p:cNvPr id="4" name="3 Metin kutusu"/>
          <p:cNvSpPr txBox="1"/>
          <p:nvPr/>
        </p:nvSpPr>
        <p:spPr>
          <a:xfrm>
            <a:off x="226953" y="179343"/>
            <a:ext cx="8215425" cy="4801314"/>
          </a:xfrm>
          <a:prstGeom prst="rect">
            <a:avLst/>
          </a:prstGeom>
          <a:noFill/>
        </p:spPr>
        <p:txBody>
          <a:bodyPr wrap="square" rtlCol="0">
            <a:spAutoFit/>
          </a:bodyPr>
          <a:lstStyle/>
          <a:p>
            <a:r>
              <a:rPr lang="en-US" dirty="0"/>
              <a:t>void display( </a:t>
            </a:r>
            <a:r>
              <a:rPr lang="en-US" dirty="0" smtClean="0"/>
              <a:t>double</a:t>
            </a:r>
            <a:r>
              <a:rPr lang="tr-TR" dirty="0" smtClean="0"/>
              <a:t> </a:t>
            </a:r>
            <a:r>
              <a:rPr lang="tr-TR" dirty="0" err="1" smtClean="0"/>
              <a:t>gecsatis</a:t>
            </a:r>
            <a:r>
              <a:rPr lang="en-US" dirty="0" smtClean="0"/>
              <a:t>[BOLGE</a:t>
            </a:r>
            <a:r>
              <a:rPr lang="en-US" dirty="0"/>
              <a:t>][AY] );  </a:t>
            </a:r>
          </a:p>
          <a:p>
            <a:r>
              <a:rPr lang="en-US" dirty="0" smtClean="0"/>
              <a:t>   </a:t>
            </a:r>
            <a:r>
              <a:rPr lang="en-US" dirty="0" smtClean="0"/>
              <a:t>{</a:t>
            </a:r>
          </a:p>
          <a:p>
            <a:r>
              <a:rPr lang="en-US" dirty="0" smtClean="0"/>
              <a:t>   </a:t>
            </a:r>
            <a:r>
              <a:rPr lang="en-US" dirty="0" err="1" smtClean="0"/>
              <a:t>int</a:t>
            </a:r>
            <a:r>
              <a:rPr lang="en-US" dirty="0" smtClean="0"/>
              <a:t> d, m;</a:t>
            </a:r>
          </a:p>
          <a:p>
            <a:endParaRPr lang="en-US" dirty="0" smtClean="0"/>
          </a:p>
          <a:p>
            <a:r>
              <a:rPr lang="en-US" dirty="0" smtClean="0"/>
              <a:t>   </a:t>
            </a:r>
            <a:r>
              <a:rPr lang="en-US" dirty="0" err="1" smtClean="0"/>
              <a:t>cout</a:t>
            </a:r>
            <a:r>
              <a:rPr lang="en-US" dirty="0" smtClean="0"/>
              <a:t> &lt;&lt; "\n\n";</a:t>
            </a:r>
          </a:p>
          <a:p>
            <a:r>
              <a:rPr lang="en-US" dirty="0" smtClean="0"/>
              <a:t>   </a:t>
            </a:r>
            <a:r>
              <a:rPr lang="en-US" dirty="0" err="1" smtClean="0"/>
              <a:t>cout</a:t>
            </a:r>
            <a:r>
              <a:rPr lang="en-US" dirty="0" smtClean="0"/>
              <a:t> &lt;&lt; "                        AYLAR\n";</a:t>
            </a:r>
          </a:p>
          <a:p>
            <a:r>
              <a:rPr lang="en-US" dirty="0" smtClean="0"/>
              <a:t>   </a:t>
            </a:r>
            <a:r>
              <a:rPr lang="en-US" dirty="0" err="1" smtClean="0"/>
              <a:t>cout</a:t>
            </a:r>
            <a:r>
              <a:rPr lang="en-US" dirty="0" smtClean="0"/>
              <a:t> &lt;&lt; "                1         2         3";</a:t>
            </a:r>
          </a:p>
          <a:p>
            <a:endParaRPr lang="en-US" dirty="0" smtClean="0"/>
          </a:p>
          <a:p>
            <a:r>
              <a:rPr lang="en-US" dirty="0" smtClean="0"/>
              <a:t>   for(d=0; d&lt;BOLGE; d++)</a:t>
            </a:r>
          </a:p>
          <a:p>
            <a:r>
              <a:rPr lang="en-US" dirty="0" smtClean="0"/>
              <a:t>      {</a:t>
            </a:r>
          </a:p>
          <a:p>
            <a:r>
              <a:rPr lang="en-US" dirty="0" smtClean="0"/>
              <a:t>      </a:t>
            </a:r>
            <a:r>
              <a:rPr lang="en-US" dirty="0" err="1" smtClean="0"/>
              <a:t>cout</a:t>
            </a:r>
            <a:r>
              <a:rPr lang="en-US" dirty="0" smtClean="0"/>
              <a:t> &lt;&lt;"\n BOLGE " &lt;&lt; d+1;</a:t>
            </a:r>
          </a:p>
          <a:p>
            <a:r>
              <a:rPr lang="en-US" dirty="0" smtClean="0"/>
              <a:t>      for(m=0; m&lt;AY; m++)</a:t>
            </a:r>
          </a:p>
          <a:p>
            <a:r>
              <a:rPr lang="en-US" dirty="0" smtClean="0"/>
              <a:t>      </a:t>
            </a:r>
            <a:r>
              <a:rPr lang="en-US" dirty="0" err="1" smtClean="0"/>
              <a:t>cout</a:t>
            </a:r>
            <a:r>
              <a:rPr lang="en-US" dirty="0" smtClean="0"/>
              <a:t> &lt;&lt; </a:t>
            </a:r>
            <a:r>
              <a:rPr lang="en-US" dirty="0" err="1" smtClean="0"/>
              <a:t>setiosflags</a:t>
            </a:r>
            <a:r>
              <a:rPr lang="en-US" dirty="0" smtClean="0"/>
              <a:t>(</a:t>
            </a:r>
            <a:r>
              <a:rPr lang="en-US" dirty="0" err="1" smtClean="0"/>
              <a:t>ios</a:t>
            </a:r>
            <a:r>
              <a:rPr lang="en-US" dirty="0" smtClean="0"/>
              <a:t>::fixed) &lt;&lt; </a:t>
            </a:r>
            <a:r>
              <a:rPr lang="en-US" dirty="0" err="1" smtClean="0"/>
              <a:t>setw</a:t>
            </a:r>
            <a:r>
              <a:rPr lang="en-US" dirty="0" smtClean="0"/>
              <a:t>(10)</a:t>
            </a:r>
          </a:p>
          <a:p>
            <a:r>
              <a:rPr lang="en-US" dirty="0" smtClean="0"/>
              <a:t>           &lt;&lt; </a:t>
            </a:r>
            <a:r>
              <a:rPr lang="en-US" dirty="0" err="1" smtClean="0"/>
              <a:t>setiosflags</a:t>
            </a:r>
            <a:r>
              <a:rPr lang="en-US" dirty="0" smtClean="0"/>
              <a:t>(</a:t>
            </a:r>
            <a:r>
              <a:rPr lang="en-US" dirty="0" err="1" smtClean="0"/>
              <a:t>ios</a:t>
            </a:r>
            <a:r>
              <a:rPr lang="en-US" dirty="0" smtClean="0"/>
              <a:t>::</a:t>
            </a:r>
            <a:r>
              <a:rPr lang="en-US" dirty="0" err="1" smtClean="0"/>
              <a:t>showpoint</a:t>
            </a:r>
            <a:r>
              <a:rPr lang="en-US" dirty="0" smtClean="0"/>
              <a:t>) &lt;&lt; </a:t>
            </a:r>
            <a:r>
              <a:rPr lang="en-US" dirty="0" err="1" smtClean="0"/>
              <a:t>setprecision</a:t>
            </a:r>
            <a:r>
              <a:rPr lang="en-US" dirty="0" smtClean="0"/>
              <a:t>(2)</a:t>
            </a:r>
          </a:p>
          <a:p>
            <a:r>
              <a:rPr lang="en-US" dirty="0" smtClean="0"/>
              <a:t>           &lt;&lt; </a:t>
            </a:r>
            <a:r>
              <a:rPr lang="en-US" dirty="0" err="1" smtClean="0"/>
              <a:t>gecsatis</a:t>
            </a:r>
            <a:r>
              <a:rPr lang="en-US" dirty="0" smtClean="0"/>
              <a:t>[d][m];   </a:t>
            </a:r>
          </a:p>
          <a:p>
            <a:r>
              <a:rPr lang="en-US" dirty="0" smtClean="0"/>
              <a:t>      }  </a:t>
            </a:r>
          </a:p>
          <a:p>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8194" name="Picture 2"/>
          <p:cNvPicPr>
            <a:picLocks noChangeAspect="1" noChangeArrowheads="1"/>
          </p:cNvPicPr>
          <p:nvPr/>
        </p:nvPicPr>
        <p:blipFill>
          <a:blip r:embed="rId2" cstate="print"/>
          <a:srcRect/>
          <a:stretch>
            <a:fillRect/>
          </a:stretch>
        </p:blipFill>
        <p:spPr bwMode="auto">
          <a:xfrm>
            <a:off x="5703903" y="763551"/>
            <a:ext cx="3171825" cy="5038794"/>
          </a:xfrm>
          <a:prstGeom prst="rect">
            <a:avLst/>
          </a:prstGeom>
          <a:noFill/>
          <a:ln w="9525">
            <a:noFill/>
            <a:miter lim="800000"/>
            <a:headEnd/>
            <a:tailEnd/>
          </a:ln>
          <a:effectLst/>
        </p:spPr>
      </p:pic>
      <p:sp>
        <p:nvSpPr>
          <p:cNvPr id="4" name="3 Metin kutusu"/>
          <p:cNvSpPr txBox="1"/>
          <p:nvPr/>
        </p:nvSpPr>
        <p:spPr>
          <a:xfrm>
            <a:off x="263466" y="179342"/>
            <a:ext cx="8061498" cy="6832640"/>
          </a:xfrm>
          <a:prstGeom prst="rect">
            <a:avLst/>
          </a:prstGeom>
          <a:noFill/>
        </p:spPr>
        <p:txBody>
          <a:bodyPr wrap="square" rtlCol="0">
            <a:spAutoFit/>
          </a:bodyPr>
          <a:lstStyle/>
          <a:p>
            <a:r>
              <a:rPr lang="tr-TR" sz="1400" dirty="0" smtClean="0">
                <a:solidFill>
                  <a:srgbClr val="FFC000"/>
                </a:solidFill>
              </a:rPr>
              <a:t>Yapılardan oluşan dizilerin kullanım örneği</a:t>
            </a:r>
          </a:p>
          <a:p>
            <a:r>
              <a:rPr lang="en-US" sz="1400" dirty="0" smtClean="0"/>
              <a:t>#include &lt;</a:t>
            </a:r>
            <a:r>
              <a:rPr lang="en-US" sz="1400" dirty="0" err="1" smtClean="0"/>
              <a:t>cstdlib</a:t>
            </a:r>
            <a:r>
              <a:rPr lang="en-US" sz="1400" dirty="0" smtClean="0"/>
              <a:t>&gt;</a:t>
            </a:r>
          </a:p>
          <a:p>
            <a:r>
              <a:rPr lang="en-US" sz="1400" dirty="0" smtClean="0"/>
              <a:t>#include &lt;</a:t>
            </a:r>
            <a:r>
              <a:rPr lang="en-US" sz="1400" dirty="0" err="1" smtClean="0"/>
              <a:t>iostream</a:t>
            </a:r>
            <a:r>
              <a:rPr lang="en-US" sz="1400" dirty="0" smtClean="0"/>
              <a:t>&gt;</a:t>
            </a:r>
          </a:p>
          <a:p>
            <a:r>
              <a:rPr lang="en-US" sz="1400" dirty="0" smtClean="0"/>
              <a:t>using namespace std;</a:t>
            </a:r>
          </a:p>
          <a:p>
            <a:r>
              <a:rPr lang="en-US" sz="1400" dirty="0" smtClean="0"/>
              <a:t>const </a:t>
            </a:r>
            <a:r>
              <a:rPr lang="en-US" sz="1400" dirty="0" err="1" smtClean="0"/>
              <a:t>int</a:t>
            </a:r>
            <a:r>
              <a:rPr lang="en-US" sz="1400" dirty="0" smtClean="0"/>
              <a:t> BOYUT=4;</a:t>
            </a:r>
          </a:p>
          <a:p>
            <a:r>
              <a:rPr lang="en-US" sz="1400" dirty="0" err="1" smtClean="0"/>
              <a:t>struct</a:t>
            </a:r>
            <a:r>
              <a:rPr lang="en-US" sz="1400" dirty="0" smtClean="0"/>
              <a:t> </a:t>
            </a:r>
            <a:r>
              <a:rPr lang="en-US" sz="1400" dirty="0" err="1" smtClean="0"/>
              <a:t>urun</a:t>
            </a:r>
            <a:r>
              <a:rPr lang="en-US" sz="1400" dirty="0" smtClean="0"/>
              <a:t> 	//</a:t>
            </a:r>
            <a:r>
              <a:rPr lang="en-US" sz="1400" dirty="0" err="1" smtClean="0"/>
              <a:t>yapı</a:t>
            </a:r>
            <a:r>
              <a:rPr lang="en-US" sz="1400" dirty="0" smtClean="0"/>
              <a:t> </a:t>
            </a:r>
            <a:r>
              <a:rPr lang="en-US" sz="1400" dirty="0" err="1" smtClean="0"/>
              <a:t>tanımla</a:t>
            </a:r>
            <a:endParaRPr lang="en-US" sz="1400" dirty="0" smtClean="0"/>
          </a:p>
          <a:p>
            <a:r>
              <a:rPr lang="en-US" sz="1400" dirty="0" smtClean="0"/>
              <a:t>	{ </a:t>
            </a:r>
          </a:p>
          <a:p>
            <a:r>
              <a:rPr lang="en-US" sz="1400" dirty="0" smtClean="0"/>
              <a:t>	</a:t>
            </a:r>
            <a:r>
              <a:rPr lang="en-US" sz="1400" dirty="0" err="1" smtClean="0"/>
              <a:t>int</a:t>
            </a:r>
            <a:r>
              <a:rPr lang="en-US" sz="1400" dirty="0" smtClean="0"/>
              <a:t> </a:t>
            </a:r>
            <a:r>
              <a:rPr lang="en-US" sz="1400" dirty="0" err="1" smtClean="0"/>
              <a:t>modelno</a:t>
            </a:r>
            <a:r>
              <a:rPr lang="en-US" sz="1400" dirty="0" smtClean="0"/>
              <a:t>; 	</a:t>
            </a:r>
          </a:p>
          <a:p>
            <a:r>
              <a:rPr lang="en-US" sz="1400" dirty="0" smtClean="0"/>
              <a:t>	</a:t>
            </a:r>
            <a:r>
              <a:rPr lang="en-US" sz="1400" dirty="0" err="1" smtClean="0"/>
              <a:t>int</a:t>
            </a:r>
            <a:r>
              <a:rPr lang="en-US" sz="1400" dirty="0" smtClean="0"/>
              <a:t> </a:t>
            </a:r>
            <a:r>
              <a:rPr lang="en-US" sz="1400" dirty="0" err="1" smtClean="0"/>
              <a:t>parcano</a:t>
            </a:r>
            <a:r>
              <a:rPr lang="en-US" sz="1400" dirty="0" smtClean="0"/>
              <a:t>; 	</a:t>
            </a:r>
          </a:p>
          <a:p>
            <a:r>
              <a:rPr lang="en-US" sz="1400" dirty="0" smtClean="0"/>
              <a:t>	float </a:t>
            </a:r>
            <a:r>
              <a:rPr lang="en-US" sz="1400" dirty="0" err="1" smtClean="0"/>
              <a:t>ucret</a:t>
            </a:r>
            <a:r>
              <a:rPr lang="en-US" sz="1400" dirty="0" smtClean="0"/>
              <a:t>; 	</a:t>
            </a:r>
          </a:p>
          <a:p>
            <a:r>
              <a:rPr lang="en-US" sz="1400" dirty="0" smtClean="0"/>
              <a:t>	}; </a:t>
            </a:r>
          </a:p>
          <a:p>
            <a:r>
              <a:rPr lang="en-US" sz="1400" dirty="0" err="1" smtClean="0"/>
              <a:t>int</a:t>
            </a:r>
            <a:r>
              <a:rPr lang="en-US" sz="1400" dirty="0" smtClean="0"/>
              <a:t> main(</a:t>
            </a:r>
            <a:r>
              <a:rPr lang="en-US" sz="1400" dirty="0" err="1" smtClean="0"/>
              <a:t>int</a:t>
            </a:r>
            <a:r>
              <a:rPr lang="en-US" sz="1400" dirty="0" smtClean="0"/>
              <a:t> </a:t>
            </a:r>
            <a:r>
              <a:rPr lang="en-US" sz="1400" dirty="0" err="1" smtClean="0"/>
              <a:t>argc</a:t>
            </a:r>
            <a:r>
              <a:rPr lang="en-US" sz="1400" dirty="0" smtClean="0"/>
              <a:t>, char *</a:t>
            </a:r>
            <a:r>
              <a:rPr lang="en-US" sz="1400" dirty="0" err="1" smtClean="0"/>
              <a:t>argv</a:t>
            </a:r>
            <a:r>
              <a:rPr lang="en-US" sz="1400" dirty="0" smtClean="0"/>
              <a:t>[])</a:t>
            </a:r>
          </a:p>
          <a:p>
            <a:r>
              <a:rPr lang="en-US" sz="1400" dirty="0" smtClean="0"/>
              <a:t>{   </a:t>
            </a:r>
            <a:r>
              <a:rPr lang="en-US" sz="1400" dirty="0" err="1" smtClean="0"/>
              <a:t>urun</a:t>
            </a:r>
            <a:r>
              <a:rPr lang="en-US" sz="1400" dirty="0" smtClean="0"/>
              <a:t> urun1[BOYUT]; //</a:t>
            </a:r>
            <a:r>
              <a:rPr lang="en-US" sz="1400" dirty="0" err="1" smtClean="0"/>
              <a:t>dizi</a:t>
            </a:r>
            <a:r>
              <a:rPr lang="en-US" sz="1400" dirty="0" smtClean="0"/>
              <a:t> </a:t>
            </a:r>
            <a:r>
              <a:rPr lang="en-US" sz="1400" dirty="0" err="1" smtClean="0"/>
              <a:t>olarak</a:t>
            </a:r>
            <a:r>
              <a:rPr lang="en-US" sz="1400" dirty="0" smtClean="0"/>
              <a:t> </a:t>
            </a:r>
            <a:r>
              <a:rPr lang="en-US" sz="1400" dirty="0" err="1" smtClean="0"/>
              <a:t>yapı</a:t>
            </a:r>
            <a:r>
              <a:rPr lang="en-US" sz="1400" dirty="0" smtClean="0"/>
              <a:t> </a:t>
            </a:r>
            <a:r>
              <a:rPr lang="en-US" sz="1400" dirty="0" err="1" smtClean="0"/>
              <a:t>değişkeni</a:t>
            </a:r>
            <a:r>
              <a:rPr lang="en-US" sz="1400" dirty="0" smtClean="0"/>
              <a:t> </a:t>
            </a:r>
            <a:r>
              <a:rPr lang="en-US" sz="1400" dirty="0" err="1" smtClean="0"/>
              <a:t>tanımlanır</a:t>
            </a:r>
            <a:endParaRPr lang="en-US" sz="1400" dirty="0" smtClean="0"/>
          </a:p>
          <a:p>
            <a:r>
              <a:rPr lang="en-US" sz="1400" dirty="0" smtClean="0"/>
              <a:t>	//</a:t>
            </a:r>
            <a:r>
              <a:rPr lang="en-US" sz="1400" dirty="0" err="1" smtClean="0"/>
              <a:t>Yapı</a:t>
            </a:r>
            <a:r>
              <a:rPr lang="en-US" sz="1400" dirty="0" smtClean="0"/>
              <a:t> </a:t>
            </a:r>
            <a:r>
              <a:rPr lang="en-US" sz="1400" dirty="0" err="1" smtClean="0"/>
              <a:t>üyesine</a:t>
            </a:r>
            <a:r>
              <a:rPr lang="en-US" sz="1400" dirty="0" smtClean="0"/>
              <a:t> </a:t>
            </a:r>
            <a:r>
              <a:rPr lang="en-US" sz="1400" dirty="0" err="1" smtClean="0"/>
              <a:t>değer</a:t>
            </a:r>
            <a:r>
              <a:rPr lang="en-US" sz="1400" dirty="0" smtClean="0"/>
              <a:t> </a:t>
            </a:r>
            <a:r>
              <a:rPr lang="en-US" sz="1400" dirty="0" err="1" smtClean="0"/>
              <a:t>atama</a:t>
            </a:r>
            <a:endParaRPr lang="en-US" sz="1400" dirty="0" smtClean="0"/>
          </a:p>
          <a:p>
            <a:r>
              <a:rPr lang="en-US" sz="1400" dirty="0" smtClean="0"/>
              <a:t>	for(</a:t>
            </a:r>
            <a:r>
              <a:rPr lang="en-US" sz="1400" dirty="0" err="1" smtClean="0"/>
              <a:t>int</a:t>
            </a:r>
            <a:r>
              <a:rPr lang="en-US" sz="1400" dirty="0" smtClean="0"/>
              <a:t> </a:t>
            </a:r>
            <a:r>
              <a:rPr lang="en-US" sz="1400" dirty="0" err="1" smtClean="0"/>
              <a:t>i</a:t>
            </a:r>
            <a:r>
              <a:rPr lang="en-US" sz="1400" dirty="0" smtClean="0"/>
              <a:t>=0; </a:t>
            </a:r>
            <a:r>
              <a:rPr lang="en-US" sz="1400" dirty="0" err="1" smtClean="0"/>
              <a:t>i</a:t>
            </a:r>
            <a:r>
              <a:rPr lang="en-US" sz="1400" dirty="0" smtClean="0"/>
              <a:t>&lt;BOYUT; </a:t>
            </a:r>
            <a:r>
              <a:rPr lang="en-US" sz="1400" dirty="0" err="1" smtClean="0"/>
              <a:t>i</a:t>
            </a:r>
            <a:r>
              <a:rPr lang="en-US" sz="1400" dirty="0" smtClean="0"/>
              <a:t>++)</a:t>
            </a:r>
          </a:p>
          <a:p>
            <a:r>
              <a:rPr lang="en-US" sz="1400" dirty="0" smtClean="0"/>
              <a:t>	{</a:t>
            </a:r>
          </a:p>
          <a:p>
            <a:r>
              <a:rPr lang="en-US" sz="1400" dirty="0" smtClean="0"/>
              <a:t>            </a:t>
            </a:r>
            <a:r>
              <a:rPr lang="en-US" sz="1400" dirty="0" err="1" smtClean="0"/>
              <a:t>cout</a:t>
            </a:r>
            <a:r>
              <a:rPr lang="en-US" sz="1400" dirty="0" smtClean="0"/>
              <a:t>&lt;&lt;"\n model :"; </a:t>
            </a:r>
            <a:r>
              <a:rPr lang="en-US" sz="1400" dirty="0" err="1" smtClean="0"/>
              <a:t>cin</a:t>
            </a:r>
            <a:r>
              <a:rPr lang="en-US" sz="1400" dirty="0" smtClean="0"/>
              <a:t>&gt;&gt;urun1[</a:t>
            </a:r>
            <a:r>
              <a:rPr lang="en-US" sz="1400" dirty="0" err="1" smtClean="0"/>
              <a:t>i</a:t>
            </a:r>
            <a:r>
              <a:rPr lang="en-US" sz="1400" dirty="0" smtClean="0"/>
              <a:t>].</a:t>
            </a:r>
            <a:r>
              <a:rPr lang="en-US" sz="1400" dirty="0" err="1" smtClean="0"/>
              <a:t>modelno</a:t>
            </a:r>
            <a:r>
              <a:rPr lang="en-US" sz="1400" dirty="0" smtClean="0"/>
              <a:t>; </a:t>
            </a:r>
          </a:p>
          <a:p>
            <a:r>
              <a:rPr lang="en-US" sz="1400" dirty="0" smtClean="0"/>
              <a:t>            </a:t>
            </a:r>
            <a:r>
              <a:rPr lang="en-US" sz="1400" dirty="0" err="1" smtClean="0"/>
              <a:t>cout</a:t>
            </a:r>
            <a:r>
              <a:rPr lang="en-US" sz="1400" dirty="0" smtClean="0"/>
              <a:t>&lt;&lt;"\n </a:t>
            </a:r>
            <a:r>
              <a:rPr lang="en-US" sz="1400" dirty="0" err="1" smtClean="0"/>
              <a:t>parca</a:t>
            </a:r>
            <a:r>
              <a:rPr lang="en-US" sz="1400" dirty="0" smtClean="0"/>
              <a:t> :"; </a:t>
            </a:r>
            <a:r>
              <a:rPr lang="en-US" sz="1400" dirty="0" err="1" smtClean="0"/>
              <a:t>cin</a:t>
            </a:r>
            <a:r>
              <a:rPr lang="en-US" sz="1400" dirty="0" smtClean="0"/>
              <a:t>&gt;&gt;urun1[</a:t>
            </a:r>
            <a:r>
              <a:rPr lang="en-US" sz="1400" dirty="0" err="1" smtClean="0"/>
              <a:t>i</a:t>
            </a:r>
            <a:r>
              <a:rPr lang="en-US" sz="1400" dirty="0" smtClean="0"/>
              <a:t>].</a:t>
            </a:r>
            <a:r>
              <a:rPr lang="en-US" sz="1400" dirty="0" err="1" smtClean="0"/>
              <a:t>parcano</a:t>
            </a:r>
            <a:r>
              <a:rPr lang="en-US" sz="1400" dirty="0" smtClean="0"/>
              <a:t>; </a:t>
            </a:r>
          </a:p>
          <a:p>
            <a:r>
              <a:rPr lang="en-US" sz="1400" dirty="0" smtClean="0"/>
              <a:t>            </a:t>
            </a:r>
            <a:r>
              <a:rPr lang="en-US" sz="1400" dirty="0" err="1" smtClean="0"/>
              <a:t>cout</a:t>
            </a:r>
            <a:r>
              <a:rPr lang="en-US" sz="1400" dirty="0" smtClean="0"/>
              <a:t>&lt;&lt;"\n </a:t>
            </a:r>
            <a:r>
              <a:rPr lang="en-US" sz="1400" dirty="0" err="1" smtClean="0"/>
              <a:t>Ucret</a:t>
            </a:r>
            <a:r>
              <a:rPr lang="en-US" sz="1400" dirty="0" smtClean="0"/>
              <a:t> :"; </a:t>
            </a:r>
            <a:r>
              <a:rPr lang="en-US" sz="1400" dirty="0" err="1" smtClean="0"/>
              <a:t>cin</a:t>
            </a:r>
            <a:r>
              <a:rPr lang="en-US" sz="1400" dirty="0" smtClean="0"/>
              <a:t>&gt;&gt;urun1[</a:t>
            </a:r>
            <a:r>
              <a:rPr lang="en-US" sz="1400" dirty="0" err="1" smtClean="0"/>
              <a:t>i</a:t>
            </a:r>
            <a:r>
              <a:rPr lang="en-US" sz="1400" dirty="0" smtClean="0"/>
              <a:t>].</a:t>
            </a:r>
            <a:r>
              <a:rPr lang="en-US" sz="1400" dirty="0" err="1" smtClean="0"/>
              <a:t>ucret</a:t>
            </a:r>
            <a:r>
              <a:rPr lang="en-US" sz="1400" dirty="0" smtClean="0"/>
              <a:t>; </a:t>
            </a:r>
          </a:p>
          <a:p>
            <a:r>
              <a:rPr lang="en-US" sz="1400" dirty="0" smtClean="0"/>
              <a:t>    }</a:t>
            </a:r>
          </a:p>
          <a:p>
            <a:r>
              <a:rPr lang="en-US" sz="1400" dirty="0" smtClean="0"/>
              <a:t>    </a:t>
            </a:r>
            <a:r>
              <a:rPr lang="en-US" sz="1400" dirty="0" err="1" smtClean="0"/>
              <a:t>cout</a:t>
            </a:r>
            <a:r>
              <a:rPr lang="en-US" sz="1400" dirty="0" smtClean="0"/>
              <a:t>&lt;&lt;</a:t>
            </a:r>
            <a:r>
              <a:rPr lang="en-US" sz="1400" dirty="0" err="1" smtClean="0"/>
              <a:t>endl</a:t>
            </a:r>
            <a:r>
              <a:rPr lang="en-US" sz="1400" dirty="0" smtClean="0"/>
              <a:t>;</a:t>
            </a:r>
          </a:p>
          <a:p>
            <a:r>
              <a:rPr lang="en-US" sz="1400" dirty="0" smtClean="0"/>
              <a:t>     for(</a:t>
            </a:r>
            <a:r>
              <a:rPr lang="en-US" sz="1400" dirty="0" err="1" smtClean="0"/>
              <a:t>int</a:t>
            </a:r>
            <a:r>
              <a:rPr lang="en-US" sz="1400" dirty="0" smtClean="0"/>
              <a:t> </a:t>
            </a:r>
            <a:r>
              <a:rPr lang="en-US" sz="1400" dirty="0" err="1" smtClean="0"/>
              <a:t>i</a:t>
            </a:r>
            <a:r>
              <a:rPr lang="en-US" sz="1400" dirty="0" smtClean="0"/>
              <a:t>=0;i&lt;</a:t>
            </a:r>
            <a:r>
              <a:rPr lang="en-US" sz="1400" dirty="0" err="1" smtClean="0"/>
              <a:t>BOYUT;i</a:t>
            </a:r>
            <a:r>
              <a:rPr lang="en-US" sz="1400" dirty="0" smtClean="0"/>
              <a:t>++)</a:t>
            </a:r>
          </a:p>
          <a:p>
            <a:r>
              <a:rPr lang="en-US" sz="1400" dirty="0" smtClean="0"/>
              <a:t>     {</a:t>
            </a:r>
          </a:p>
          <a:p>
            <a:r>
              <a:rPr lang="en-US" sz="1400" dirty="0" smtClean="0"/>
              <a:t>      </a:t>
            </a:r>
            <a:r>
              <a:rPr lang="en-US" sz="1400" dirty="0" err="1" smtClean="0"/>
              <a:t>cout</a:t>
            </a:r>
            <a:r>
              <a:rPr lang="en-US" sz="1400" dirty="0" smtClean="0"/>
              <a:t> &lt;&lt; "Model " &lt;&lt; urun1[</a:t>
            </a:r>
            <a:r>
              <a:rPr lang="en-US" sz="1400" dirty="0" err="1" smtClean="0"/>
              <a:t>i</a:t>
            </a:r>
            <a:r>
              <a:rPr lang="en-US" sz="1400" dirty="0" smtClean="0"/>
              <a:t>].</a:t>
            </a:r>
            <a:r>
              <a:rPr lang="en-US" sz="1400" dirty="0" err="1" smtClean="0"/>
              <a:t>modelno</a:t>
            </a:r>
            <a:r>
              <a:rPr lang="en-US" sz="1400" dirty="0" smtClean="0"/>
              <a:t>; </a:t>
            </a:r>
          </a:p>
          <a:p>
            <a:r>
              <a:rPr lang="en-US" sz="1400" dirty="0" smtClean="0"/>
              <a:t>	  </a:t>
            </a:r>
            <a:r>
              <a:rPr lang="en-US" sz="1400" dirty="0" err="1" smtClean="0"/>
              <a:t>cout</a:t>
            </a:r>
            <a:r>
              <a:rPr lang="en-US" sz="1400" dirty="0" smtClean="0"/>
              <a:t> &lt;&lt; ", </a:t>
            </a:r>
            <a:r>
              <a:rPr lang="en-US" sz="1400" dirty="0" err="1" smtClean="0"/>
              <a:t>Parca</a:t>
            </a:r>
            <a:r>
              <a:rPr lang="en-US" sz="1400" dirty="0" smtClean="0"/>
              <a:t> " &lt;&lt; urun1[</a:t>
            </a:r>
            <a:r>
              <a:rPr lang="en-US" sz="1400" dirty="0" err="1" smtClean="0"/>
              <a:t>i</a:t>
            </a:r>
            <a:r>
              <a:rPr lang="en-US" sz="1400" dirty="0" smtClean="0"/>
              <a:t>].</a:t>
            </a:r>
            <a:r>
              <a:rPr lang="en-US" sz="1400" dirty="0" err="1" smtClean="0"/>
              <a:t>parcano</a:t>
            </a:r>
            <a:r>
              <a:rPr lang="en-US" sz="1400" dirty="0" smtClean="0"/>
              <a:t>; </a:t>
            </a:r>
          </a:p>
          <a:p>
            <a:r>
              <a:rPr lang="en-US" sz="1400" dirty="0" smtClean="0"/>
              <a:t>	  </a:t>
            </a:r>
            <a:r>
              <a:rPr lang="en-US" sz="1400" dirty="0" err="1" smtClean="0"/>
              <a:t>cout</a:t>
            </a:r>
            <a:r>
              <a:rPr lang="en-US" sz="1400" dirty="0" smtClean="0"/>
              <a:t> &lt;&lt; ", </a:t>
            </a:r>
            <a:r>
              <a:rPr lang="en-US" sz="1400" dirty="0" err="1" smtClean="0"/>
              <a:t>Ucret</a:t>
            </a:r>
            <a:r>
              <a:rPr lang="en-US" sz="1400" dirty="0" smtClean="0"/>
              <a:t> " &lt;&lt; urun1[</a:t>
            </a:r>
            <a:r>
              <a:rPr lang="en-US" sz="1400" dirty="0" err="1" smtClean="0"/>
              <a:t>i</a:t>
            </a:r>
            <a:r>
              <a:rPr lang="en-US" sz="1400" dirty="0" smtClean="0"/>
              <a:t>].</a:t>
            </a:r>
            <a:r>
              <a:rPr lang="en-US" sz="1400" dirty="0" err="1" smtClean="0"/>
              <a:t>ucret</a:t>
            </a:r>
            <a:r>
              <a:rPr lang="en-US" sz="1400" dirty="0" smtClean="0"/>
              <a:t> &lt;&lt; </a:t>
            </a:r>
            <a:r>
              <a:rPr lang="en-US" sz="1400" dirty="0" err="1" smtClean="0"/>
              <a:t>endl</a:t>
            </a:r>
            <a:r>
              <a:rPr lang="en-US" sz="1400" dirty="0" smtClean="0"/>
              <a:t>; </a:t>
            </a:r>
          </a:p>
          <a:p>
            <a:r>
              <a:rPr lang="en-US" sz="1400" dirty="0" smtClean="0"/>
              <a:t>      }</a:t>
            </a:r>
          </a:p>
          <a:p>
            <a:r>
              <a:rPr lang="en-US" sz="1400" dirty="0" smtClean="0"/>
              <a:t>    system("PAUSE");</a:t>
            </a:r>
          </a:p>
          <a:p>
            <a:r>
              <a:rPr lang="en-US" sz="1400" dirty="0" smtClean="0"/>
              <a:t>    return EXIT_SUCCESS;</a:t>
            </a:r>
          </a:p>
          <a:p>
            <a:r>
              <a:rPr lang="en-US" sz="1400" dirty="0" smtClean="0"/>
              <a:t>}</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26953" y="288882"/>
            <a:ext cx="8580555" cy="5909310"/>
          </a:xfrm>
          <a:prstGeom prst="rect">
            <a:avLst/>
          </a:prstGeom>
          <a:noFill/>
        </p:spPr>
        <p:txBody>
          <a:bodyPr wrap="square" rtlCol="0">
            <a:spAutoFit/>
          </a:bodyPr>
          <a:lstStyle/>
          <a:p>
            <a:r>
              <a:rPr lang="tr-TR" dirty="0" smtClean="0"/>
              <a:t>Nesne dizileri</a:t>
            </a:r>
          </a:p>
          <a:p>
            <a:endParaRPr lang="tr-TR" dirty="0" smtClean="0"/>
          </a:p>
          <a:p>
            <a:r>
              <a:rPr lang="en-US" dirty="0" smtClean="0"/>
              <a:t>// stakaray.cpp</a:t>
            </a:r>
          </a:p>
          <a:p>
            <a:r>
              <a:rPr lang="en-US" dirty="0" smtClean="0"/>
              <a:t>// a stack as a class</a:t>
            </a:r>
          </a:p>
          <a:p>
            <a:r>
              <a:rPr lang="en-US" dirty="0" smtClean="0"/>
              <a:t>#include &lt;</a:t>
            </a:r>
            <a:r>
              <a:rPr lang="en-US" dirty="0" err="1" smtClean="0"/>
              <a:t>iostream</a:t>
            </a:r>
            <a:r>
              <a:rPr lang="en-US" dirty="0" smtClean="0"/>
              <a:t>&gt;</a:t>
            </a:r>
          </a:p>
          <a:p>
            <a:r>
              <a:rPr lang="en-US" dirty="0" smtClean="0"/>
              <a:t>using namespace std;</a:t>
            </a:r>
          </a:p>
          <a:p>
            <a:r>
              <a:rPr lang="en-US" dirty="0" smtClean="0"/>
              <a:t>////////////////////////////////////////////////////////////////</a:t>
            </a:r>
          </a:p>
          <a:p>
            <a:r>
              <a:rPr lang="en-US" dirty="0" smtClean="0"/>
              <a:t>class Stack</a:t>
            </a:r>
          </a:p>
          <a:p>
            <a:r>
              <a:rPr lang="en-US" dirty="0" smtClean="0"/>
              <a:t>   {</a:t>
            </a:r>
          </a:p>
          <a:p>
            <a:r>
              <a:rPr lang="en-US" dirty="0" smtClean="0"/>
              <a:t>   private:</a:t>
            </a:r>
          </a:p>
          <a:p>
            <a:r>
              <a:rPr lang="en-US" dirty="0" smtClean="0"/>
              <a:t>      </a:t>
            </a:r>
            <a:r>
              <a:rPr lang="en-US" dirty="0" err="1" smtClean="0"/>
              <a:t>enum</a:t>
            </a:r>
            <a:r>
              <a:rPr lang="en-US" dirty="0" smtClean="0"/>
              <a:t> { MAX = 10 };        //(non-standard syntax)</a:t>
            </a:r>
          </a:p>
          <a:p>
            <a:r>
              <a:rPr lang="en-US" dirty="0" smtClean="0"/>
              <a:t>      </a:t>
            </a:r>
            <a:r>
              <a:rPr lang="en-US" dirty="0" err="1" smtClean="0"/>
              <a:t>int</a:t>
            </a:r>
            <a:r>
              <a:rPr lang="en-US" dirty="0" smtClean="0"/>
              <a:t> </a:t>
            </a:r>
            <a:r>
              <a:rPr lang="en-US" dirty="0" err="1" smtClean="0"/>
              <a:t>st</a:t>
            </a:r>
            <a:r>
              <a:rPr lang="en-US" dirty="0" smtClean="0"/>
              <a:t>[MAX];              //stack: array of integers</a:t>
            </a:r>
          </a:p>
          <a:p>
            <a:r>
              <a:rPr lang="en-US" dirty="0" smtClean="0"/>
              <a:t>      </a:t>
            </a:r>
            <a:r>
              <a:rPr lang="en-US" dirty="0" err="1" smtClean="0"/>
              <a:t>int</a:t>
            </a:r>
            <a:r>
              <a:rPr lang="en-US" dirty="0" smtClean="0"/>
              <a:t> top;                  //number of top of stack</a:t>
            </a:r>
          </a:p>
          <a:p>
            <a:r>
              <a:rPr lang="en-US" dirty="0" smtClean="0"/>
              <a:t>   public:</a:t>
            </a:r>
          </a:p>
          <a:p>
            <a:r>
              <a:rPr lang="en-US" dirty="0" smtClean="0"/>
              <a:t>      Stack()                   //constructor</a:t>
            </a:r>
          </a:p>
          <a:p>
            <a:r>
              <a:rPr lang="en-US" dirty="0" smtClean="0"/>
              <a:t>      { top = 0; }</a:t>
            </a:r>
          </a:p>
          <a:p>
            <a:r>
              <a:rPr lang="en-US" dirty="0" smtClean="0"/>
              <a:t>      void push(</a:t>
            </a:r>
            <a:r>
              <a:rPr lang="en-US" dirty="0" err="1" smtClean="0"/>
              <a:t>int</a:t>
            </a:r>
            <a:r>
              <a:rPr lang="en-US" dirty="0" smtClean="0"/>
              <a:t> </a:t>
            </a:r>
            <a:r>
              <a:rPr lang="en-US" dirty="0" err="1" smtClean="0"/>
              <a:t>var</a:t>
            </a:r>
            <a:r>
              <a:rPr lang="en-US" dirty="0" smtClean="0"/>
              <a:t>)        //put number on stack</a:t>
            </a:r>
          </a:p>
          <a:p>
            <a:r>
              <a:rPr lang="en-US" dirty="0" smtClean="0"/>
              <a:t>      { </a:t>
            </a:r>
            <a:r>
              <a:rPr lang="en-US" dirty="0" err="1" smtClean="0"/>
              <a:t>st</a:t>
            </a:r>
            <a:r>
              <a:rPr lang="en-US" dirty="0" smtClean="0"/>
              <a:t>[++top] = </a:t>
            </a:r>
            <a:r>
              <a:rPr lang="en-US" dirty="0" err="1" smtClean="0"/>
              <a:t>var</a:t>
            </a:r>
            <a:r>
              <a:rPr lang="en-US" dirty="0" smtClean="0"/>
              <a:t>; }</a:t>
            </a:r>
          </a:p>
          <a:p>
            <a:r>
              <a:rPr lang="en-US" dirty="0" smtClean="0"/>
              <a:t>      </a:t>
            </a:r>
            <a:r>
              <a:rPr lang="en-US" dirty="0" err="1" smtClean="0"/>
              <a:t>int</a:t>
            </a:r>
            <a:r>
              <a:rPr lang="en-US" dirty="0" smtClean="0"/>
              <a:t> pop()                 //take number off stack</a:t>
            </a:r>
          </a:p>
          <a:p>
            <a:r>
              <a:rPr lang="en-US" dirty="0" smtClean="0"/>
              <a:t>      { return </a:t>
            </a:r>
            <a:r>
              <a:rPr lang="en-US" dirty="0" err="1" smtClean="0"/>
              <a:t>st</a:t>
            </a:r>
            <a:r>
              <a:rPr lang="en-US" dirty="0" smtClean="0"/>
              <a:t>[top--]; }</a:t>
            </a:r>
          </a:p>
          <a:p>
            <a:r>
              <a:rPr lang="en-US" dirty="0" smtClean="0"/>
              <a:t>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26953" y="288882"/>
            <a:ext cx="8580555" cy="5078313"/>
          </a:xfrm>
          <a:prstGeom prst="rect">
            <a:avLst/>
          </a:prstGeom>
          <a:noFill/>
        </p:spPr>
        <p:txBody>
          <a:bodyPr wrap="square" rtlCol="0">
            <a:spAutoFit/>
          </a:bodyPr>
          <a:lstStyle/>
          <a:p>
            <a:r>
              <a:rPr lang="en-US" dirty="0" err="1" smtClean="0"/>
              <a:t>int</a:t>
            </a:r>
            <a:r>
              <a:rPr lang="en-US" dirty="0" smtClean="0"/>
              <a:t> main()</a:t>
            </a:r>
          </a:p>
          <a:p>
            <a:r>
              <a:rPr lang="en-US" dirty="0" smtClean="0"/>
              <a:t>   {</a:t>
            </a:r>
          </a:p>
          <a:p>
            <a:r>
              <a:rPr lang="en-US" dirty="0" smtClean="0"/>
              <a:t>   Stack s1;</a:t>
            </a:r>
          </a:p>
          <a:p>
            <a:endParaRPr lang="en-US" dirty="0" smtClean="0"/>
          </a:p>
          <a:p>
            <a:r>
              <a:rPr lang="en-US" dirty="0" smtClean="0"/>
              <a:t>   s1.push(11);</a:t>
            </a:r>
          </a:p>
          <a:p>
            <a:r>
              <a:rPr lang="en-US" dirty="0" smtClean="0"/>
              <a:t>   s1.push(22);</a:t>
            </a:r>
          </a:p>
          <a:p>
            <a:r>
              <a:rPr lang="en-US" dirty="0" smtClean="0"/>
              <a:t>   </a:t>
            </a:r>
            <a:r>
              <a:rPr lang="en-US" dirty="0" err="1" smtClean="0"/>
              <a:t>cout</a:t>
            </a:r>
            <a:r>
              <a:rPr lang="en-US" dirty="0" smtClean="0"/>
              <a:t> &lt;&lt; “1: ” &lt;&lt; s1.pop() &lt;&lt; </a:t>
            </a:r>
            <a:r>
              <a:rPr lang="en-US" dirty="0" err="1" smtClean="0"/>
              <a:t>endl</a:t>
            </a:r>
            <a:r>
              <a:rPr lang="en-US" dirty="0" smtClean="0"/>
              <a:t>;  //22</a:t>
            </a:r>
          </a:p>
          <a:p>
            <a:r>
              <a:rPr lang="en-US" dirty="0" smtClean="0"/>
              <a:t>   </a:t>
            </a:r>
            <a:r>
              <a:rPr lang="en-US" dirty="0" err="1" smtClean="0"/>
              <a:t>cout</a:t>
            </a:r>
            <a:r>
              <a:rPr lang="en-US" dirty="0" smtClean="0"/>
              <a:t> &lt;&lt; “2: ” &lt;&lt; s1.pop() &lt;&lt; </a:t>
            </a:r>
            <a:r>
              <a:rPr lang="en-US" dirty="0" err="1" smtClean="0"/>
              <a:t>endl</a:t>
            </a:r>
            <a:r>
              <a:rPr lang="en-US" dirty="0" smtClean="0"/>
              <a:t>;  //11</a:t>
            </a:r>
          </a:p>
          <a:p>
            <a:r>
              <a:rPr lang="en-US" dirty="0" smtClean="0"/>
              <a:t>   s1.push(33);</a:t>
            </a:r>
          </a:p>
          <a:p>
            <a:r>
              <a:rPr lang="en-US" dirty="0" smtClean="0"/>
              <a:t>   s1.push(44);</a:t>
            </a:r>
          </a:p>
          <a:p>
            <a:r>
              <a:rPr lang="en-US" dirty="0" smtClean="0"/>
              <a:t>   s1.push(55);</a:t>
            </a:r>
          </a:p>
          <a:p>
            <a:r>
              <a:rPr lang="en-US" dirty="0" smtClean="0"/>
              <a:t>   s1.push(66);</a:t>
            </a:r>
          </a:p>
          <a:p>
            <a:r>
              <a:rPr lang="en-US" dirty="0" smtClean="0"/>
              <a:t>   </a:t>
            </a:r>
            <a:r>
              <a:rPr lang="en-US" dirty="0" err="1" smtClean="0"/>
              <a:t>cout</a:t>
            </a:r>
            <a:r>
              <a:rPr lang="en-US" dirty="0" smtClean="0"/>
              <a:t> &lt;&lt; “3: ” &lt;&lt; s1.pop() &lt;&lt; </a:t>
            </a:r>
            <a:r>
              <a:rPr lang="en-US" dirty="0" err="1" smtClean="0"/>
              <a:t>endl</a:t>
            </a:r>
            <a:r>
              <a:rPr lang="en-US" dirty="0" smtClean="0"/>
              <a:t>;  //66</a:t>
            </a:r>
          </a:p>
          <a:p>
            <a:r>
              <a:rPr lang="en-US" dirty="0" smtClean="0"/>
              <a:t>   </a:t>
            </a:r>
            <a:r>
              <a:rPr lang="en-US" dirty="0" err="1" smtClean="0"/>
              <a:t>cout</a:t>
            </a:r>
            <a:r>
              <a:rPr lang="en-US" dirty="0" smtClean="0"/>
              <a:t> &lt;&lt; “4: ” &lt;&lt; s1.pop() &lt;&lt; </a:t>
            </a:r>
            <a:r>
              <a:rPr lang="en-US" dirty="0" err="1" smtClean="0"/>
              <a:t>endl</a:t>
            </a:r>
            <a:r>
              <a:rPr lang="en-US" dirty="0" smtClean="0"/>
              <a:t>;  //55</a:t>
            </a:r>
          </a:p>
          <a:p>
            <a:r>
              <a:rPr lang="en-US" dirty="0" smtClean="0"/>
              <a:t>   </a:t>
            </a:r>
            <a:r>
              <a:rPr lang="en-US" dirty="0" err="1" smtClean="0"/>
              <a:t>cout</a:t>
            </a:r>
            <a:r>
              <a:rPr lang="en-US" dirty="0" smtClean="0"/>
              <a:t> &lt;&lt; “5: ” &lt;&lt; s1.pop() &lt;&lt; </a:t>
            </a:r>
            <a:r>
              <a:rPr lang="en-US" dirty="0" err="1" smtClean="0"/>
              <a:t>endl</a:t>
            </a:r>
            <a:r>
              <a:rPr lang="en-US" dirty="0" smtClean="0"/>
              <a:t>;  //44</a:t>
            </a:r>
          </a:p>
          <a:p>
            <a:r>
              <a:rPr lang="en-US" dirty="0" smtClean="0"/>
              <a:t>   </a:t>
            </a:r>
            <a:r>
              <a:rPr lang="en-US" dirty="0" err="1" smtClean="0"/>
              <a:t>cout</a:t>
            </a:r>
            <a:r>
              <a:rPr lang="en-US" dirty="0" smtClean="0"/>
              <a:t> &lt;&lt; “6: ” &lt;&lt; s1.pop() &lt;&lt; </a:t>
            </a:r>
            <a:r>
              <a:rPr lang="en-US" dirty="0" err="1" smtClean="0"/>
              <a:t>endl</a:t>
            </a:r>
            <a:r>
              <a:rPr lang="en-US" dirty="0" smtClean="0"/>
              <a:t>;  //33</a:t>
            </a:r>
          </a:p>
          <a:p>
            <a:r>
              <a:rPr lang="en-US" dirty="0" smtClean="0"/>
              <a:t>   return 0;</a:t>
            </a:r>
          </a:p>
          <a:p>
            <a:r>
              <a:rPr lang="en-US" dirty="0"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85720" y="357166"/>
            <a:ext cx="8572560" cy="5262979"/>
          </a:xfrm>
          <a:prstGeom prst="rect">
            <a:avLst/>
          </a:prstGeom>
          <a:noFill/>
        </p:spPr>
        <p:txBody>
          <a:bodyPr wrap="square" rtlCol="0">
            <a:spAutoFit/>
          </a:bodyPr>
          <a:lstStyle/>
          <a:p>
            <a:pPr lvl="0"/>
            <a:r>
              <a:rPr lang="tr-TR" sz="2400" dirty="0" smtClean="0"/>
              <a:t>Örneğin </a:t>
            </a:r>
            <a:r>
              <a:rPr lang="tr-TR" sz="2400" dirty="0" smtClean="0">
                <a:solidFill>
                  <a:srgbClr val="FFC000"/>
                </a:solidFill>
              </a:rPr>
              <a:t>10</a:t>
            </a:r>
            <a:r>
              <a:rPr lang="tr-TR" sz="2400" dirty="0" smtClean="0"/>
              <a:t> elemanlı bir </a:t>
            </a:r>
            <a:r>
              <a:rPr lang="tr-TR" sz="2400" dirty="0" smtClean="0">
                <a:solidFill>
                  <a:srgbClr val="FFC000"/>
                </a:solidFill>
              </a:rPr>
              <a:t>A</a:t>
            </a:r>
            <a:r>
              <a:rPr lang="tr-TR" sz="2400" dirty="0" smtClean="0"/>
              <a:t> dizisinin elemanları </a:t>
            </a:r>
            <a:r>
              <a:rPr lang="tr-TR" sz="2400" smtClean="0"/>
              <a:t>sırasıyla </a:t>
            </a:r>
            <a:r>
              <a:rPr lang="tr-TR" sz="2400" smtClean="0">
                <a:solidFill>
                  <a:srgbClr val="FFC000"/>
                </a:solidFill>
              </a:rPr>
              <a:t>A[0], </a:t>
            </a:r>
            <a:r>
              <a:rPr lang="tr-TR" sz="2400" dirty="0" smtClean="0">
                <a:solidFill>
                  <a:srgbClr val="FFC000"/>
                </a:solidFill>
              </a:rPr>
              <a:t>A[2], A[3],…, A[9</a:t>
            </a:r>
            <a:r>
              <a:rPr lang="tr-TR" sz="2400" dirty="0" smtClean="0"/>
              <a:t>] şeklinde ifade edilir.   </a:t>
            </a:r>
          </a:p>
          <a:p>
            <a:r>
              <a:rPr lang="tr-TR" sz="2400" dirty="0" smtClean="0"/>
              <a:t> </a:t>
            </a:r>
          </a:p>
          <a:p>
            <a:pPr lvl="0"/>
            <a:r>
              <a:rPr lang="tr-TR" sz="2400" dirty="0" smtClean="0">
                <a:solidFill>
                  <a:srgbClr val="FFC000"/>
                </a:solidFill>
              </a:rPr>
              <a:t>Dizi</a:t>
            </a:r>
            <a:r>
              <a:rPr lang="tr-TR" sz="2400" dirty="0" smtClean="0"/>
              <a:t>, art arda gelen aynı tip verileri saklayan bellek elemanları veya bellek hücreleri olarak tanımlanabilir.</a:t>
            </a:r>
          </a:p>
          <a:p>
            <a:r>
              <a:rPr lang="tr-TR" sz="2400" dirty="0" smtClean="0"/>
              <a:t> </a:t>
            </a:r>
          </a:p>
          <a:p>
            <a:pPr lvl="0"/>
            <a:r>
              <a:rPr lang="tr-TR" sz="2400" dirty="0" smtClean="0"/>
              <a:t>Dizi tanımlanırken diziye bir isim verilir. Dizi tanımlandıktan sonra programda bu isimle çağrılır. </a:t>
            </a:r>
          </a:p>
          <a:p>
            <a:r>
              <a:rPr lang="tr-TR" sz="2400" dirty="0" smtClean="0"/>
              <a:t> </a:t>
            </a:r>
          </a:p>
          <a:p>
            <a:pPr lvl="0"/>
            <a:r>
              <a:rPr lang="tr-TR" sz="2400" dirty="0" smtClean="0"/>
              <a:t>C/C++ programlama dillerinde dizi bildirimi genel olarak aşağıdaki şekilde yapılır;</a:t>
            </a:r>
          </a:p>
          <a:p>
            <a:r>
              <a:rPr lang="tr-TR" sz="2400" dirty="0" smtClean="0"/>
              <a:t> </a:t>
            </a:r>
          </a:p>
          <a:p>
            <a:r>
              <a:rPr lang="tr-TR" sz="2400" dirty="0" err="1" smtClean="0">
                <a:solidFill>
                  <a:srgbClr val="FFC000"/>
                </a:solidFill>
              </a:rPr>
              <a:t>DiziTipi</a:t>
            </a:r>
            <a:r>
              <a:rPr lang="tr-TR" sz="2400" dirty="0" smtClean="0">
                <a:solidFill>
                  <a:srgbClr val="FFC000"/>
                </a:solidFill>
              </a:rPr>
              <a:t> </a:t>
            </a:r>
            <a:r>
              <a:rPr lang="tr-TR" sz="2400" dirty="0" err="1" smtClean="0">
                <a:solidFill>
                  <a:srgbClr val="FFC000"/>
                </a:solidFill>
              </a:rPr>
              <a:t>DiziAdı</a:t>
            </a:r>
            <a:r>
              <a:rPr lang="tr-TR" sz="2400" dirty="0" smtClean="0">
                <a:solidFill>
                  <a:srgbClr val="FFC000"/>
                </a:solidFill>
              </a:rPr>
              <a:t>[Büyüklük];</a:t>
            </a:r>
          </a:p>
          <a:p>
            <a:r>
              <a:rPr lang="tr-TR" sz="2400" dirty="0" smtClean="0"/>
              <a:t> </a:t>
            </a:r>
            <a:endParaRPr lang="tr-T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85720" y="357166"/>
            <a:ext cx="8572560" cy="6001643"/>
          </a:xfrm>
          <a:prstGeom prst="rect">
            <a:avLst/>
          </a:prstGeom>
          <a:noFill/>
        </p:spPr>
        <p:txBody>
          <a:bodyPr wrap="square" rtlCol="0">
            <a:spAutoFit/>
          </a:bodyPr>
          <a:lstStyle/>
          <a:p>
            <a:pPr lvl="0"/>
            <a:r>
              <a:rPr lang="tr-TR" sz="2400" dirty="0" smtClean="0"/>
              <a:t>Örnek olarak </a:t>
            </a:r>
            <a:r>
              <a:rPr lang="tr-TR" sz="2400" dirty="0" smtClean="0">
                <a:solidFill>
                  <a:srgbClr val="FFC000"/>
                </a:solidFill>
              </a:rPr>
              <a:t>10</a:t>
            </a:r>
            <a:r>
              <a:rPr lang="tr-TR" sz="2400" dirty="0" smtClean="0"/>
              <a:t> adet tam sayıyı tutacak bir </a:t>
            </a:r>
            <a:r>
              <a:rPr lang="tr-TR" sz="2400" dirty="0" smtClean="0">
                <a:solidFill>
                  <a:srgbClr val="FFC000"/>
                </a:solidFill>
              </a:rPr>
              <a:t>A</a:t>
            </a:r>
            <a:r>
              <a:rPr lang="tr-TR" sz="2400" dirty="0" smtClean="0"/>
              <a:t> dizisi C/C++’ da aşağıdaki şekilde bildirilebilir;</a:t>
            </a:r>
          </a:p>
          <a:p>
            <a:r>
              <a:rPr lang="tr-TR" sz="2400" dirty="0" smtClean="0"/>
              <a:t> </a:t>
            </a:r>
          </a:p>
          <a:p>
            <a:r>
              <a:rPr lang="tr-TR" sz="2400" dirty="0" err="1" smtClean="0">
                <a:solidFill>
                  <a:srgbClr val="FFC000"/>
                </a:solidFill>
              </a:rPr>
              <a:t>int</a:t>
            </a:r>
            <a:r>
              <a:rPr lang="tr-TR" sz="2400" dirty="0" smtClean="0">
                <a:solidFill>
                  <a:srgbClr val="FFC000"/>
                </a:solidFill>
              </a:rPr>
              <a:t> A[10];</a:t>
            </a:r>
          </a:p>
          <a:p>
            <a:r>
              <a:rPr lang="tr-TR" sz="2400" dirty="0" smtClean="0"/>
              <a:t> </a:t>
            </a:r>
          </a:p>
          <a:p>
            <a:pPr lvl="0"/>
            <a:r>
              <a:rPr lang="tr-TR" sz="2400" dirty="0" smtClean="0"/>
              <a:t>Bir dizi bellekte sabit büyüklükte bir yere yerleşir. Dizi tanımlandıktan sonra program içerisinde dizinin bellekte kapladığı alan miktarında artma veya azalma yapmak mümkün değildir.</a:t>
            </a:r>
          </a:p>
          <a:p>
            <a:r>
              <a:rPr lang="tr-TR" sz="2400" dirty="0" smtClean="0"/>
              <a:t> </a:t>
            </a:r>
          </a:p>
          <a:p>
            <a:pPr lvl="0"/>
            <a:r>
              <a:rPr lang="tr-TR" sz="2400" dirty="0" smtClean="0"/>
              <a:t>Örmeğin, </a:t>
            </a:r>
            <a:r>
              <a:rPr lang="tr-TR" sz="2400" dirty="0" smtClean="0">
                <a:solidFill>
                  <a:srgbClr val="FFC000"/>
                </a:solidFill>
              </a:rPr>
              <a:t>100</a:t>
            </a:r>
            <a:r>
              <a:rPr lang="tr-TR" sz="2400" dirty="0" smtClean="0"/>
              <a:t> elemanlı bir </a:t>
            </a:r>
            <a:r>
              <a:rPr lang="tr-TR" sz="2400" dirty="0" smtClean="0">
                <a:solidFill>
                  <a:srgbClr val="FFC000"/>
                </a:solidFill>
              </a:rPr>
              <a:t>dizi</a:t>
            </a:r>
            <a:r>
              <a:rPr lang="tr-TR" sz="2400" dirty="0" smtClean="0"/>
              <a:t> tanımlanırsa, program içerisinde dizinin sadece </a:t>
            </a:r>
            <a:r>
              <a:rPr lang="tr-TR" sz="2400" dirty="0" smtClean="0">
                <a:solidFill>
                  <a:srgbClr val="FFC000"/>
                </a:solidFill>
              </a:rPr>
              <a:t>10</a:t>
            </a:r>
            <a:r>
              <a:rPr lang="tr-TR" sz="2400" dirty="0" smtClean="0"/>
              <a:t> elemanı kullanılsa bile geri kalan </a:t>
            </a:r>
            <a:r>
              <a:rPr lang="tr-TR" sz="2400" dirty="0" smtClean="0">
                <a:solidFill>
                  <a:srgbClr val="FFC000"/>
                </a:solidFill>
              </a:rPr>
              <a:t>90</a:t>
            </a:r>
            <a:r>
              <a:rPr lang="tr-TR" sz="2400" dirty="0" smtClean="0"/>
              <a:t> elemanı bellekte yer işgal etmeye devam eder. Bu nedenle diziler tanımlanırken, dizilerde saklanılacak veri miktarı iyi analiz edilmelidir.   </a:t>
            </a:r>
          </a:p>
          <a:p>
            <a:r>
              <a:rPr lang="tr-TR" sz="2400" dirty="0" smtClean="0"/>
              <a:t> </a:t>
            </a:r>
            <a:endParaRPr lang="tr-T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14282" y="285728"/>
            <a:ext cx="8572560" cy="5016758"/>
          </a:xfrm>
          <a:prstGeom prst="rect">
            <a:avLst/>
          </a:prstGeom>
          <a:noFill/>
        </p:spPr>
        <p:txBody>
          <a:bodyPr wrap="square" rtlCol="0">
            <a:spAutoFit/>
          </a:bodyPr>
          <a:lstStyle/>
          <a:p>
            <a:pPr lvl="0"/>
            <a:r>
              <a:rPr lang="tr-TR" sz="2000" dirty="0" smtClean="0"/>
              <a:t>#</a:t>
            </a:r>
            <a:r>
              <a:rPr lang="tr-TR" sz="2000" dirty="0" err="1" smtClean="0"/>
              <a:t>include</a:t>
            </a:r>
            <a:r>
              <a:rPr lang="tr-TR" sz="2000" dirty="0" smtClean="0"/>
              <a:t> &lt;</a:t>
            </a:r>
            <a:r>
              <a:rPr lang="tr-TR" sz="2000" dirty="0" err="1" smtClean="0"/>
              <a:t>cstdlib</a:t>
            </a:r>
            <a:r>
              <a:rPr lang="tr-TR" sz="2000" dirty="0" smtClean="0"/>
              <a:t>&gt;</a:t>
            </a:r>
          </a:p>
          <a:p>
            <a:pPr lvl="0"/>
            <a:r>
              <a:rPr lang="tr-TR" sz="2000" dirty="0" smtClean="0"/>
              <a:t>#</a:t>
            </a:r>
            <a:r>
              <a:rPr lang="tr-TR" sz="2000" dirty="0" err="1" smtClean="0"/>
              <a:t>include</a:t>
            </a:r>
            <a:r>
              <a:rPr lang="tr-TR" sz="2000" dirty="0" smtClean="0"/>
              <a:t> &lt;</a:t>
            </a:r>
            <a:r>
              <a:rPr lang="tr-TR" sz="2000" dirty="0" err="1" smtClean="0"/>
              <a:t>iostream</a:t>
            </a:r>
            <a:r>
              <a:rPr lang="tr-TR" sz="2000" dirty="0" smtClean="0"/>
              <a:t>&gt;</a:t>
            </a:r>
          </a:p>
          <a:p>
            <a:pPr lvl="0"/>
            <a:r>
              <a:rPr lang="tr-TR" sz="2000" dirty="0" err="1" smtClean="0"/>
              <a:t>using</a:t>
            </a:r>
            <a:r>
              <a:rPr lang="tr-TR" sz="2000" dirty="0" smtClean="0"/>
              <a:t> </a:t>
            </a:r>
            <a:r>
              <a:rPr lang="tr-TR" sz="2000" dirty="0" err="1" smtClean="0"/>
              <a:t>namespace</a:t>
            </a:r>
            <a:r>
              <a:rPr lang="tr-TR" sz="2000" dirty="0" smtClean="0"/>
              <a:t> </a:t>
            </a:r>
            <a:r>
              <a:rPr lang="tr-TR" sz="2000" dirty="0" err="1" smtClean="0"/>
              <a:t>std</a:t>
            </a:r>
            <a:r>
              <a:rPr lang="tr-TR" sz="2000" dirty="0" smtClean="0"/>
              <a:t>;</a:t>
            </a:r>
          </a:p>
          <a:p>
            <a:pPr lvl="0"/>
            <a:r>
              <a:rPr lang="tr-TR" sz="2000" dirty="0" err="1" smtClean="0"/>
              <a:t>int</a:t>
            </a:r>
            <a:r>
              <a:rPr lang="tr-TR" sz="2000" dirty="0" smtClean="0"/>
              <a:t> </a:t>
            </a:r>
            <a:r>
              <a:rPr lang="tr-TR" sz="2000" dirty="0" err="1" smtClean="0"/>
              <a:t>main</a:t>
            </a:r>
            <a:r>
              <a:rPr lang="tr-TR" sz="2000" dirty="0" smtClean="0"/>
              <a:t>(</a:t>
            </a:r>
            <a:r>
              <a:rPr lang="tr-TR" sz="2000" dirty="0" err="1" smtClean="0"/>
              <a:t>int</a:t>
            </a:r>
            <a:r>
              <a:rPr lang="tr-TR" sz="2000" dirty="0" smtClean="0"/>
              <a:t> </a:t>
            </a:r>
            <a:r>
              <a:rPr lang="tr-TR" sz="2000" dirty="0" err="1" smtClean="0"/>
              <a:t>argc</a:t>
            </a:r>
            <a:r>
              <a:rPr lang="tr-TR" sz="2000" dirty="0" smtClean="0"/>
              <a:t>, </a:t>
            </a:r>
            <a:r>
              <a:rPr lang="tr-TR" sz="2000" dirty="0" err="1" smtClean="0"/>
              <a:t>char</a:t>
            </a:r>
            <a:r>
              <a:rPr lang="tr-TR" sz="2000" dirty="0" smtClean="0"/>
              <a:t> *</a:t>
            </a:r>
            <a:r>
              <a:rPr lang="tr-TR" sz="2000" dirty="0" err="1" smtClean="0"/>
              <a:t>argv</a:t>
            </a:r>
            <a:r>
              <a:rPr lang="tr-TR" sz="2000" dirty="0" smtClean="0"/>
              <a:t>[])</a:t>
            </a:r>
          </a:p>
          <a:p>
            <a:pPr lvl="0"/>
            <a:r>
              <a:rPr lang="tr-TR" sz="2000" dirty="0" smtClean="0"/>
              <a:t>{</a:t>
            </a:r>
          </a:p>
          <a:p>
            <a:pPr lvl="0"/>
            <a:r>
              <a:rPr lang="tr-TR" sz="2000" dirty="0" smtClean="0"/>
              <a:t>    </a:t>
            </a:r>
            <a:r>
              <a:rPr lang="tr-TR" sz="2000" dirty="0" err="1" smtClean="0"/>
              <a:t>int</a:t>
            </a:r>
            <a:r>
              <a:rPr lang="tr-TR" sz="2000" dirty="0" smtClean="0"/>
              <a:t> yas[4];                     //4 elemanlı yas dizisi</a:t>
            </a:r>
          </a:p>
          <a:p>
            <a:pPr lvl="0"/>
            <a:r>
              <a:rPr lang="tr-TR" sz="2000" dirty="0" smtClean="0"/>
              <a:t>   </a:t>
            </a:r>
            <a:r>
              <a:rPr lang="tr-TR" sz="2000" dirty="0" err="1" smtClean="0"/>
              <a:t>for</a:t>
            </a:r>
            <a:r>
              <a:rPr lang="tr-TR" sz="2000" dirty="0" smtClean="0"/>
              <a:t>(</a:t>
            </a:r>
            <a:r>
              <a:rPr lang="tr-TR" sz="2000" dirty="0" err="1" smtClean="0"/>
              <a:t>int</a:t>
            </a:r>
            <a:r>
              <a:rPr lang="tr-TR" sz="2000" dirty="0" smtClean="0"/>
              <a:t> j=0; j&lt;4; j++)          //diziye elemanları ata</a:t>
            </a:r>
          </a:p>
          <a:p>
            <a:pPr lvl="0"/>
            <a:r>
              <a:rPr lang="tr-TR" sz="2000" dirty="0" smtClean="0"/>
              <a:t>      {</a:t>
            </a:r>
          </a:p>
          <a:p>
            <a:pPr lvl="0"/>
            <a:r>
              <a:rPr lang="tr-TR" sz="2000" dirty="0" smtClean="0"/>
              <a:t>      </a:t>
            </a:r>
            <a:r>
              <a:rPr lang="tr-TR" sz="2000" dirty="0" err="1" smtClean="0"/>
              <a:t>cout</a:t>
            </a:r>
            <a:r>
              <a:rPr lang="tr-TR" sz="2000" dirty="0" smtClean="0"/>
              <a:t> &lt;&lt; j+1 &lt;&lt;" </a:t>
            </a:r>
            <a:r>
              <a:rPr lang="tr-TR" sz="2000" dirty="0" err="1" smtClean="0"/>
              <a:t>ci</a:t>
            </a:r>
            <a:r>
              <a:rPr lang="tr-TR" sz="2000" dirty="0" smtClean="0"/>
              <a:t> </a:t>
            </a:r>
            <a:r>
              <a:rPr lang="tr-TR" sz="2000" dirty="0" err="1" smtClean="0"/>
              <a:t>kisini</a:t>
            </a:r>
            <a:r>
              <a:rPr lang="tr-TR" sz="2000" dirty="0" smtClean="0"/>
              <a:t> </a:t>
            </a:r>
            <a:r>
              <a:rPr lang="tr-TR" sz="2000" dirty="0" err="1" smtClean="0"/>
              <a:t>yasi</a:t>
            </a:r>
            <a:r>
              <a:rPr lang="tr-TR" sz="2000" dirty="0" smtClean="0"/>
              <a:t> :";</a:t>
            </a:r>
          </a:p>
          <a:p>
            <a:pPr lvl="0"/>
            <a:r>
              <a:rPr lang="tr-TR" sz="2000" dirty="0" smtClean="0"/>
              <a:t>      cin &gt;&gt; yas[j];               //dizi elemanı değer ataması</a:t>
            </a:r>
          </a:p>
          <a:p>
            <a:pPr lvl="0"/>
            <a:r>
              <a:rPr lang="tr-TR" sz="2000" dirty="0" smtClean="0"/>
              <a:t>      }</a:t>
            </a:r>
          </a:p>
          <a:p>
            <a:pPr lvl="0"/>
            <a:r>
              <a:rPr lang="tr-TR" sz="2000" dirty="0" smtClean="0"/>
              <a:t>   </a:t>
            </a:r>
            <a:r>
              <a:rPr lang="tr-TR" sz="2000" dirty="0" err="1" smtClean="0"/>
              <a:t>for</a:t>
            </a:r>
            <a:r>
              <a:rPr lang="tr-TR" sz="2000" dirty="0" smtClean="0"/>
              <a:t>(</a:t>
            </a:r>
            <a:r>
              <a:rPr lang="tr-TR" sz="2000" dirty="0" err="1" smtClean="0"/>
              <a:t>int</a:t>
            </a:r>
            <a:r>
              <a:rPr lang="tr-TR" sz="2000" dirty="0" smtClean="0"/>
              <a:t> j=0; j&lt;4; j++)              //</a:t>
            </a:r>
            <a:r>
              <a:rPr lang="tr-TR" sz="2000" dirty="0" err="1" smtClean="0"/>
              <a:t>ddizi</a:t>
            </a:r>
            <a:r>
              <a:rPr lang="tr-TR" sz="2000" dirty="0" smtClean="0"/>
              <a:t> elemanlarını göster</a:t>
            </a:r>
          </a:p>
          <a:p>
            <a:pPr lvl="0"/>
            <a:r>
              <a:rPr lang="tr-TR" sz="2000" dirty="0" smtClean="0"/>
              <a:t>      </a:t>
            </a:r>
            <a:r>
              <a:rPr lang="tr-TR" sz="2000" dirty="0" err="1" smtClean="0"/>
              <a:t>cout</a:t>
            </a:r>
            <a:r>
              <a:rPr lang="tr-TR" sz="2000" dirty="0" smtClean="0"/>
              <a:t> &lt;&lt; j+1 &lt;&lt;" </a:t>
            </a:r>
            <a:r>
              <a:rPr lang="tr-TR" sz="2000" dirty="0" err="1" smtClean="0"/>
              <a:t>ci</a:t>
            </a:r>
            <a:r>
              <a:rPr lang="tr-TR" sz="2000" dirty="0" smtClean="0"/>
              <a:t> </a:t>
            </a:r>
            <a:r>
              <a:rPr lang="tr-TR" sz="2000" dirty="0" err="1" smtClean="0"/>
              <a:t>kisi</a:t>
            </a:r>
            <a:r>
              <a:rPr lang="tr-TR" sz="2000" dirty="0" smtClean="0"/>
              <a:t> </a:t>
            </a:r>
            <a:r>
              <a:rPr lang="tr-TR" sz="2000" dirty="0" err="1" smtClean="0"/>
              <a:t>icin</a:t>
            </a:r>
            <a:r>
              <a:rPr lang="tr-TR" sz="2000" dirty="0" smtClean="0"/>
              <a:t> girilen yas " &lt;&lt; yas[j] &lt;&lt; </a:t>
            </a:r>
            <a:r>
              <a:rPr lang="tr-TR" sz="2000" dirty="0" err="1" smtClean="0"/>
              <a:t>endl</a:t>
            </a:r>
            <a:r>
              <a:rPr lang="tr-TR" sz="2000" dirty="0" smtClean="0"/>
              <a:t>;  </a:t>
            </a:r>
          </a:p>
          <a:p>
            <a:pPr lvl="0"/>
            <a:r>
              <a:rPr lang="tr-TR" sz="2000" dirty="0" smtClean="0"/>
              <a:t>    </a:t>
            </a:r>
            <a:r>
              <a:rPr lang="tr-TR" sz="2000" dirty="0" err="1" smtClean="0"/>
              <a:t>system</a:t>
            </a:r>
            <a:r>
              <a:rPr lang="tr-TR" sz="2000" dirty="0" smtClean="0"/>
              <a:t>("PAUSE");</a:t>
            </a:r>
          </a:p>
          <a:p>
            <a:pPr lvl="0"/>
            <a:r>
              <a:rPr lang="tr-TR" sz="2000" dirty="0" smtClean="0"/>
              <a:t>    </a:t>
            </a:r>
            <a:r>
              <a:rPr lang="tr-TR" sz="2000" dirty="0" err="1" smtClean="0"/>
              <a:t>return</a:t>
            </a:r>
            <a:r>
              <a:rPr lang="tr-TR" sz="2000" dirty="0" smtClean="0"/>
              <a:t> EXIT_SUCCESS;</a:t>
            </a:r>
          </a:p>
          <a:p>
            <a:pPr lvl="0"/>
            <a:r>
              <a:rPr lang="tr-TR" sz="2000" dirty="0" smtClean="0"/>
              <a:t>}</a:t>
            </a:r>
            <a:endParaRPr lang="tr-TR" sz="2000" dirty="0"/>
          </a:p>
        </p:txBody>
      </p:sp>
      <p:pic>
        <p:nvPicPr>
          <p:cNvPr id="1026" name="Picture 2"/>
          <p:cNvPicPr>
            <a:picLocks noChangeAspect="1" noChangeArrowheads="1"/>
          </p:cNvPicPr>
          <p:nvPr/>
        </p:nvPicPr>
        <p:blipFill>
          <a:blip r:embed="rId2" cstate="print"/>
          <a:srcRect/>
          <a:stretch>
            <a:fillRect/>
          </a:stretch>
        </p:blipFill>
        <p:spPr bwMode="auto">
          <a:xfrm>
            <a:off x="3878253" y="4414851"/>
            <a:ext cx="4454586" cy="21643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4" name="3 Metin kutusu"/>
          <p:cNvSpPr txBox="1"/>
          <p:nvPr/>
        </p:nvSpPr>
        <p:spPr>
          <a:xfrm>
            <a:off x="811161" y="1931966"/>
            <a:ext cx="2555910" cy="461665"/>
          </a:xfrm>
          <a:prstGeom prst="rect">
            <a:avLst/>
          </a:prstGeom>
          <a:noFill/>
        </p:spPr>
        <p:txBody>
          <a:bodyPr wrap="square" rtlCol="0">
            <a:spAutoFit/>
          </a:bodyPr>
          <a:lstStyle/>
          <a:p>
            <a:r>
              <a:rPr lang="tr-TR" dirty="0" smtClean="0"/>
              <a:t> </a:t>
            </a:r>
            <a:r>
              <a:rPr lang="tr-TR" sz="2400" dirty="0" err="1" smtClean="0"/>
              <a:t>int</a:t>
            </a:r>
            <a:r>
              <a:rPr lang="tr-TR" sz="2400" dirty="0" smtClean="0"/>
              <a:t>   yas [ 4 ] ; </a:t>
            </a:r>
            <a:endParaRPr lang="en-US" sz="2400" dirty="0"/>
          </a:p>
        </p:txBody>
      </p:sp>
      <p:sp>
        <p:nvSpPr>
          <p:cNvPr id="5" name="4 Sol Ayraç"/>
          <p:cNvSpPr/>
          <p:nvPr/>
        </p:nvSpPr>
        <p:spPr>
          <a:xfrm rot="16200000">
            <a:off x="957213" y="2333610"/>
            <a:ext cx="219077" cy="438155"/>
          </a:xfrm>
          <a:prstGeom prst="lef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5 Sol Ayraç"/>
          <p:cNvSpPr/>
          <p:nvPr/>
        </p:nvSpPr>
        <p:spPr>
          <a:xfrm rot="5400000" flipV="1">
            <a:off x="1650960" y="1712889"/>
            <a:ext cx="219077" cy="438155"/>
          </a:xfrm>
          <a:prstGeom prst="leftBrace">
            <a:avLst/>
          </a:prstGeom>
          <a:ln w="381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7 Şekil"/>
          <p:cNvCxnSpPr>
            <a:stCxn id="6" idx="1"/>
          </p:cNvCxnSpPr>
          <p:nvPr/>
        </p:nvCxnSpPr>
        <p:spPr>
          <a:xfrm rot="5400000" flipH="1" flipV="1">
            <a:off x="1778755" y="1000886"/>
            <a:ext cx="803286" cy="839799"/>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9 Şekil"/>
          <p:cNvCxnSpPr>
            <a:stCxn id="5" idx="1"/>
          </p:cNvCxnSpPr>
          <p:nvPr/>
        </p:nvCxnSpPr>
        <p:spPr>
          <a:xfrm rot="16200000" flipH="1">
            <a:off x="1158034" y="2570943"/>
            <a:ext cx="876313" cy="1058877"/>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10 Metin kutusu"/>
          <p:cNvSpPr txBox="1"/>
          <p:nvPr/>
        </p:nvSpPr>
        <p:spPr>
          <a:xfrm>
            <a:off x="3038454" y="1530324"/>
            <a:ext cx="2519397" cy="369332"/>
          </a:xfrm>
          <a:prstGeom prst="rect">
            <a:avLst/>
          </a:prstGeom>
          <a:noFill/>
        </p:spPr>
        <p:txBody>
          <a:bodyPr wrap="square" rtlCol="0">
            <a:spAutoFit/>
          </a:bodyPr>
          <a:lstStyle/>
          <a:p>
            <a:r>
              <a:rPr lang="tr-TR" dirty="0" smtClean="0"/>
              <a:t>Dizinin büyüklüğü</a:t>
            </a:r>
            <a:endParaRPr lang="en-US" dirty="0"/>
          </a:p>
        </p:txBody>
      </p:sp>
      <p:sp>
        <p:nvSpPr>
          <p:cNvPr id="12" name="11 Metin kutusu"/>
          <p:cNvSpPr txBox="1"/>
          <p:nvPr/>
        </p:nvSpPr>
        <p:spPr>
          <a:xfrm>
            <a:off x="2235168" y="3355974"/>
            <a:ext cx="1716111" cy="369332"/>
          </a:xfrm>
          <a:prstGeom prst="rect">
            <a:avLst/>
          </a:prstGeom>
          <a:noFill/>
        </p:spPr>
        <p:txBody>
          <a:bodyPr wrap="square" rtlCol="0">
            <a:spAutoFit/>
          </a:bodyPr>
          <a:lstStyle/>
          <a:p>
            <a:r>
              <a:rPr lang="tr-TR" dirty="0" smtClean="0"/>
              <a:t>Dizinin veri tipi</a:t>
            </a:r>
            <a:endParaRPr lang="en-US" dirty="0"/>
          </a:p>
        </p:txBody>
      </p:sp>
      <p:cxnSp>
        <p:nvCxnSpPr>
          <p:cNvPr id="14" name="13 Dirsek Bağlayıcısı"/>
          <p:cNvCxnSpPr>
            <a:endCxn id="11" idx="1"/>
          </p:cNvCxnSpPr>
          <p:nvPr/>
        </p:nvCxnSpPr>
        <p:spPr>
          <a:xfrm flipV="1">
            <a:off x="2344707" y="1714990"/>
            <a:ext cx="693747" cy="253490"/>
          </a:xfrm>
          <a:prstGeom prst="bentConnector3">
            <a:avLst>
              <a:gd name="adj1" fmla="val -2225"/>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6" name="15 Metin kutusu"/>
          <p:cNvSpPr txBox="1"/>
          <p:nvPr/>
        </p:nvSpPr>
        <p:spPr>
          <a:xfrm>
            <a:off x="2636811" y="873090"/>
            <a:ext cx="1716111" cy="369332"/>
          </a:xfrm>
          <a:prstGeom prst="rect">
            <a:avLst/>
          </a:prstGeom>
          <a:noFill/>
        </p:spPr>
        <p:txBody>
          <a:bodyPr wrap="square" rtlCol="0">
            <a:spAutoFit/>
          </a:bodyPr>
          <a:lstStyle/>
          <a:p>
            <a:r>
              <a:rPr lang="tr-TR" dirty="0" smtClean="0"/>
              <a:t>Dizi adı</a:t>
            </a:r>
            <a:endParaRPr lang="en-US" dirty="0"/>
          </a:p>
        </p:txBody>
      </p:sp>
      <p:cxnSp>
        <p:nvCxnSpPr>
          <p:cNvPr id="20" name="19 Düz Bağlayıcı"/>
          <p:cNvCxnSpPr/>
          <p:nvPr/>
        </p:nvCxnSpPr>
        <p:spPr>
          <a:xfrm rot="5400000">
            <a:off x="1973868" y="2558397"/>
            <a:ext cx="305109"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a:off x="2375511" y="2558397"/>
            <a:ext cx="305109"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22 Düz Ok Bağlayıcısı"/>
          <p:cNvCxnSpPr/>
          <p:nvPr/>
        </p:nvCxnSpPr>
        <p:spPr>
          <a:xfrm>
            <a:off x="2125629" y="2698740"/>
            <a:ext cx="1131903" cy="3651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24 Metin kutusu"/>
          <p:cNvSpPr txBox="1"/>
          <p:nvPr/>
        </p:nvSpPr>
        <p:spPr>
          <a:xfrm>
            <a:off x="3367071" y="2552688"/>
            <a:ext cx="2519397" cy="646331"/>
          </a:xfrm>
          <a:prstGeom prst="rect">
            <a:avLst/>
          </a:prstGeom>
          <a:noFill/>
        </p:spPr>
        <p:txBody>
          <a:bodyPr wrap="square" rtlCol="0">
            <a:spAutoFit/>
          </a:bodyPr>
          <a:lstStyle/>
          <a:p>
            <a:r>
              <a:rPr lang="tr-TR" dirty="0" smtClean="0"/>
              <a:t>Dizinin büyüklüğünü ve boyutunu belirtir</a:t>
            </a:r>
            <a:endParaRPr lang="en-US" dirty="0"/>
          </a:p>
        </p:txBody>
      </p:sp>
      <p:sp>
        <p:nvSpPr>
          <p:cNvPr id="26" name="25 Metin kutusu"/>
          <p:cNvSpPr txBox="1"/>
          <p:nvPr/>
        </p:nvSpPr>
        <p:spPr>
          <a:xfrm>
            <a:off x="409518" y="4122747"/>
            <a:ext cx="8251938" cy="1508105"/>
          </a:xfrm>
          <a:prstGeom prst="rect">
            <a:avLst/>
          </a:prstGeom>
          <a:noFill/>
        </p:spPr>
        <p:txBody>
          <a:bodyPr wrap="square" rtlCol="0">
            <a:spAutoFit/>
          </a:bodyPr>
          <a:lstStyle/>
          <a:p>
            <a:r>
              <a:rPr lang="tr-TR" dirty="0" smtClean="0"/>
              <a:t>Dizi elemanına değer atama</a:t>
            </a:r>
          </a:p>
          <a:p>
            <a:r>
              <a:rPr lang="tr-TR" dirty="0" smtClean="0"/>
              <a:t>Cin&gt;&gt;yas[j];</a:t>
            </a:r>
          </a:p>
          <a:p>
            <a:endParaRPr lang="tr-TR" dirty="0" smtClean="0"/>
          </a:p>
          <a:p>
            <a:r>
              <a:rPr lang="tr-TR" dirty="0" smtClean="0"/>
              <a:t>Dizinin elemanını yazdırma</a:t>
            </a:r>
          </a:p>
          <a:p>
            <a:r>
              <a:rPr lang="tr-TR" dirty="0" err="1" smtClean="0"/>
              <a:t>cout</a:t>
            </a:r>
            <a:r>
              <a:rPr lang="tr-TR" dirty="0" smtClean="0"/>
              <a:t> &lt;&lt; j+1 &lt;&lt;" </a:t>
            </a:r>
            <a:r>
              <a:rPr lang="tr-TR" dirty="0" err="1" smtClean="0"/>
              <a:t>ci</a:t>
            </a:r>
            <a:r>
              <a:rPr lang="tr-TR" dirty="0" smtClean="0"/>
              <a:t> </a:t>
            </a:r>
            <a:r>
              <a:rPr lang="tr-TR" dirty="0" err="1" smtClean="0"/>
              <a:t>kisi</a:t>
            </a:r>
            <a:r>
              <a:rPr lang="tr-TR" dirty="0" smtClean="0"/>
              <a:t> </a:t>
            </a:r>
            <a:r>
              <a:rPr lang="tr-TR" dirty="0" err="1" smtClean="0"/>
              <a:t>icin</a:t>
            </a:r>
            <a:r>
              <a:rPr lang="tr-TR" dirty="0" smtClean="0"/>
              <a:t> girilen yas " &lt;&lt; yas[j];</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1026" name="Picture 2"/>
          <p:cNvPicPr>
            <a:picLocks noChangeAspect="1" noChangeArrowheads="1"/>
          </p:cNvPicPr>
          <p:nvPr/>
        </p:nvPicPr>
        <p:blipFill>
          <a:blip r:embed="rId2" cstate="print"/>
          <a:srcRect/>
          <a:stretch>
            <a:fillRect/>
          </a:stretch>
        </p:blipFill>
        <p:spPr bwMode="auto">
          <a:xfrm>
            <a:off x="5286375" y="0"/>
            <a:ext cx="3857625" cy="1800225"/>
          </a:xfrm>
          <a:prstGeom prst="rect">
            <a:avLst/>
          </a:prstGeom>
          <a:noFill/>
          <a:ln w="9525">
            <a:noFill/>
            <a:miter lim="800000"/>
            <a:headEnd/>
            <a:tailEnd/>
          </a:ln>
          <a:effectLst/>
        </p:spPr>
      </p:pic>
      <p:sp>
        <p:nvSpPr>
          <p:cNvPr id="5" name="4 Metin kutusu"/>
          <p:cNvSpPr txBox="1"/>
          <p:nvPr/>
        </p:nvSpPr>
        <p:spPr>
          <a:xfrm>
            <a:off x="190440" y="288882"/>
            <a:ext cx="7886808" cy="6186309"/>
          </a:xfrm>
          <a:prstGeom prst="rect">
            <a:avLst/>
          </a:prstGeom>
          <a:noFill/>
        </p:spPr>
        <p:txBody>
          <a:bodyPr wrap="square" rtlCol="0">
            <a:spAutoFit/>
          </a:bodyPr>
          <a:lstStyle/>
          <a:p>
            <a:r>
              <a:rPr lang="tr-TR" dirty="0" smtClean="0"/>
              <a:t>Bir firmanın altı günlük </a:t>
            </a:r>
            <a:r>
              <a:rPr lang="tr-TR" dirty="0" err="1" smtClean="0"/>
              <a:t>satiş</a:t>
            </a:r>
            <a:r>
              <a:rPr lang="tr-TR" dirty="0" smtClean="0"/>
              <a:t> ortalamasını bulur</a:t>
            </a:r>
          </a:p>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const </a:t>
            </a:r>
            <a:r>
              <a:rPr lang="en-US" dirty="0" err="1" smtClean="0"/>
              <a:t>int</a:t>
            </a:r>
            <a:r>
              <a:rPr lang="en-US" dirty="0" smtClean="0"/>
              <a:t> </a:t>
            </a:r>
            <a:r>
              <a:rPr lang="en-US" dirty="0" err="1" smtClean="0"/>
              <a:t>Eleman</a:t>
            </a:r>
            <a:r>
              <a:rPr lang="en-US" dirty="0" smtClean="0"/>
              <a:t> = 6;             //</a:t>
            </a:r>
            <a:r>
              <a:rPr lang="en-US" dirty="0" err="1" smtClean="0"/>
              <a:t>dizinin</a:t>
            </a:r>
            <a:r>
              <a:rPr lang="en-US" dirty="0" smtClean="0"/>
              <a:t> </a:t>
            </a:r>
            <a:r>
              <a:rPr lang="en-US" dirty="0" err="1" smtClean="0"/>
              <a:t>eleman</a:t>
            </a:r>
            <a:r>
              <a:rPr lang="en-US" dirty="0" smtClean="0"/>
              <a:t> </a:t>
            </a:r>
            <a:r>
              <a:rPr lang="en-US" dirty="0" err="1" smtClean="0"/>
              <a:t>sayısı</a:t>
            </a:r>
            <a:endParaRPr lang="en-US" dirty="0" smtClean="0"/>
          </a:p>
          <a:p>
            <a:r>
              <a:rPr lang="en-US" dirty="0" smtClean="0"/>
              <a:t>   double </a:t>
            </a:r>
            <a:r>
              <a:rPr lang="en-US" dirty="0" err="1" smtClean="0"/>
              <a:t>satis</a:t>
            </a:r>
            <a:r>
              <a:rPr lang="en-US" dirty="0" smtClean="0"/>
              <a:t>[</a:t>
            </a:r>
            <a:r>
              <a:rPr lang="en-US" dirty="0" err="1" smtClean="0"/>
              <a:t>Eleman</a:t>
            </a:r>
            <a:r>
              <a:rPr lang="en-US" dirty="0" smtClean="0"/>
              <a:t>];             //6 </a:t>
            </a:r>
            <a:r>
              <a:rPr lang="en-US" dirty="0" err="1" smtClean="0"/>
              <a:t>elemanlı</a:t>
            </a:r>
            <a:r>
              <a:rPr lang="en-US" dirty="0" smtClean="0"/>
              <a:t> </a:t>
            </a:r>
            <a:r>
              <a:rPr lang="en-US" dirty="0" err="1" smtClean="0"/>
              <a:t>dizi</a:t>
            </a:r>
            <a:endParaRPr lang="en-US" dirty="0" smtClean="0"/>
          </a:p>
          <a:p>
            <a:r>
              <a:rPr lang="en-US" dirty="0" smtClean="0"/>
              <a:t>   </a:t>
            </a:r>
            <a:r>
              <a:rPr lang="en-US" dirty="0" err="1" smtClean="0"/>
              <a:t>cout</a:t>
            </a:r>
            <a:r>
              <a:rPr lang="en-US" dirty="0" smtClean="0"/>
              <a:t> &lt;&lt; "</a:t>
            </a:r>
            <a:r>
              <a:rPr lang="en-US" dirty="0" err="1" smtClean="0"/>
              <a:t>satis</a:t>
            </a:r>
            <a:r>
              <a:rPr lang="en-US" dirty="0" smtClean="0"/>
              <a:t> </a:t>
            </a:r>
            <a:r>
              <a:rPr lang="en-US" dirty="0" err="1" smtClean="0"/>
              <a:t>girisi</a:t>
            </a:r>
            <a:r>
              <a:rPr lang="en-US" dirty="0" smtClean="0"/>
              <a:t> </a:t>
            </a:r>
            <a:r>
              <a:rPr lang="en-US" dirty="0" err="1" smtClean="0"/>
              <a:t>yapiliyor</a:t>
            </a:r>
            <a:r>
              <a:rPr lang="en-US" dirty="0" smtClean="0"/>
              <a:t> \n";</a:t>
            </a:r>
          </a:p>
          <a:p>
            <a:r>
              <a:rPr lang="en-US" dirty="0" smtClean="0"/>
              <a:t>   for(</a:t>
            </a:r>
            <a:r>
              <a:rPr lang="en-US" dirty="0" err="1" smtClean="0"/>
              <a:t>int</a:t>
            </a:r>
            <a:r>
              <a:rPr lang="en-US" dirty="0" smtClean="0"/>
              <a:t> j=0; j&lt;</a:t>
            </a:r>
            <a:r>
              <a:rPr lang="en-US" dirty="0" err="1" smtClean="0"/>
              <a:t>Eleman</a:t>
            </a:r>
            <a:r>
              <a:rPr lang="en-US" dirty="0" smtClean="0"/>
              <a:t>; j++)       //</a:t>
            </a:r>
            <a:r>
              <a:rPr lang="en-US" dirty="0" err="1" smtClean="0"/>
              <a:t>dizi</a:t>
            </a:r>
            <a:r>
              <a:rPr lang="en-US" dirty="0" smtClean="0"/>
              <a:t> </a:t>
            </a:r>
            <a:r>
              <a:rPr lang="en-US" dirty="0" err="1" smtClean="0"/>
              <a:t>elemanlarını</a:t>
            </a:r>
            <a:r>
              <a:rPr lang="en-US" dirty="0" smtClean="0"/>
              <a:t> </a:t>
            </a:r>
            <a:r>
              <a:rPr lang="en-US" dirty="0" err="1" smtClean="0"/>
              <a:t>atama</a:t>
            </a:r>
            <a:endParaRPr lang="en-US" dirty="0" smtClean="0"/>
          </a:p>
          <a:p>
            <a:r>
              <a:rPr lang="en-US" dirty="0" smtClean="0"/>
              <a:t>   {</a:t>
            </a:r>
          </a:p>
          <a:p>
            <a:r>
              <a:rPr lang="en-US" dirty="0" smtClean="0"/>
              <a:t>    </a:t>
            </a:r>
            <a:r>
              <a:rPr lang="en-US" dirty="0" err="1" smtClean="0"/>
              <a:t>cout</a:t>
            </a:r>
            <a:r>
              <a:rPr lang="en-US" dirty="0" smtClean="0"/>
              <a:t>&lt;&lt;j+1&lt;&lt;" </a:t>
            </a:r>
            <a:r>
              <a:rPr lang="en-US" dirty="0" err="1" smtClean="0"/>
              <a:t>ci</a:t>
            </a:r>
            <a:r>
              <a:rPr lang="en-US" dirty="0" smtClean="0"/>
              <a:t> gun </a:t>
            </a:r>
            <a:r>
              <a:rPr lang="en-US" dirty="0" err="1" smtClean="0"/>
              <a:t>satisi</a:t>
            </a:r>
            <a:r>
              <a:rPr lang="en-US" dirty="0" smtClean="0"/>
              <a:t>...  ";  </a:t>
            </a:r>
            <a:r>
              <a:rPr lang="en-US" dirty="0" err="1" smtClean="0"/>
              <a:t>cin</a:t>
            </a:r>
            <a:r>
              <a:rPr lang="en-US" dirty="0" smtClean="0"/>
              <a:t> &gt;&gt; </a:t>
            </a:r>
            <a:r>
              <a:rPr lang="en-US" dirty="0" err="1" smtClean="0"/>
              <a:t>satis</a:t>
            </a:r>
            <a:r>
              <a:rPr lang="en-US" dirty="0" smtClean="0"/>
              <a:t>[j];</a:t>
            </a:r>
          </a:p>
          <a:p>
            <a:r>
              <a:rPr lang="en-US" dirty="0" smtClean="0"/>
              <a:t>    }</a:t>
            </a:r>
          </a:p>
          <a:p>
            <a:r>
              <a:rPr lang="en-US" dirty="0" smtClean="0"/>
              <a:t>   double </a:t>
            </a:r>
            <a:r>
              <a:rPr lang="en-US" dirty="0" err="1" smtClean="0"/>
              <a:t>toplam</a:t>
            </a:r>
            <a:r>
              <a:rPr lang="en-US" dirty="0" smtClean="0"/>
              <a:t> = 0;</a:t>
            </a:r>
          </a:p>
          <a:p>
            <a:r>
              <a:rPr lang="en-US" dirty="0" smtClean="0"/>
              <a:t>   for(</a:t>
            </a:r>
            <a:r>
              <a:rPr lang="en-US" dirty="0" err="1" smtClean="0"/>
              <a:t>int</a:t>
            </a:r>
            <a:r>
              <a:rPr lang="en-US" dirty="0" smtClean="0"/>
              <a:t> j=0; j&lt;</a:t>
            </a:r>
            <a:r>
              <a:rPr lang="en-US" dirty="0" err="1" smtClean="0"/>
              <a:t>Eleman</a:t>
            </a:r>
            <a:r>
              <a:rPr lang="en-US" dirty="0" smtClean="0"/>
              <a:t>; j++)           //</a:t>
            </a:r>
            <a:r>
              <a:rPr lang="en-US" dirty="0" err="1" smtClean="0"/>
              <a:t>dizi</a:t>
            </a:r>
            <a:r>
              <a:rPr lang="en-US" dirty="0" smtClean="0"/>
              <a:t> </a:t>
            </a:r>
            <a:r>
              <a:rPr lang="en-US" dirty="0" err="1" smtClean="0"/>
              <a:t>elemanlarını</a:t>
            </a:r>
            <a:r>
              <a:rPr lang="en-US" dirty="0" smtClean="0"/>
              <a:t> </a:t>
            </a:r>
            <a:r>
              <a:rPr lang="en-US" dirty="0" err="1" smtClean="0"/>
              <a:t>okuma</a:t>
            </a:r>
            <a:endParaRPr lang="en-US" dirty="0" smtClean="0"/>
          </a:p>
          <a:p>
            <a:r>
              <a:rPr lang="en-US" dirty="0" smtClean="0"/>
              <a:t>      </a:t>
            </a:r>
            <a:r>
              <a:rPr lang="en-US" dirty="0" err="1" smtClean="0"/>
              <a:t>toplam</a:t>
            </a:r>
            <a:r>
              <a:rPr lang="en-US" dirty="0" smtClean="0"/>
              <a:t> += </a:t>
            </a:r>
            <a:r>
              <a:rPr lang="en-US" dirty="0" err="1" smtClean="0"/>
              <a:t>satis</a:t>
            </a:r>
            <a:r>
              <a:rPr lang="en-US" dirty="0" smtClean="0"/>
              <a:t>[j];           //</a:t>
            </a:r>
            <a:r>
              <a:rPr lang="en-US" dirty="0" err="1" smtClean="0"/>
              <a:t>topla</a:t>
            </a:r>
            <a:r>
              <a:rPr lang="en-US" dirty="0" smtClean="0"/>
              <a:t> </a:t>
            </a:r>
            <a:r>
              <a:rPr lang="en-US" dirty="0" err="1" smtClean="0"/>
              <a:t>mı</a:t>
            </a:r>
            <a:r>
              <a:rPr lang="en-US" dirty="0" smtClean="0"/>
              <a:t> </a:t>
            </a:r>
            <a:r>
              <a:rPr lang="en-US" dirty="0" err="1" smtClean="0"/>
              <a:t>bul</a:t>
            </a:r>
            <a:endParaRPr lang="en-US" dirty="0" smtClean="0"/>
          </a:p>
          <a:p>
            <a:r>
              <a:rPr lang="en-US" dirty="0" smtClean="0"/>
              <a:t>   double </a:t>
            </a:r>
            <a:r>
              <a:rPr lang="en-US" dirty="0" err="1" smtClean="0"/>
              <a:t>ortalama</a:t>
            </a:r>
            <a:r>
              <a:rPr lang="en-US" dirty="0" smtClean="0"/>
              <a:t> = </a:t>
            </a:r>
            <a:r>
              <a:rPr lang="en-US" dirty="0" err="1" smtClean="0"/>
              <a:t>toplam</a:t>
            </a:r>
            <a:r>
              <a:rPr lang="en-US" dirty="0" smtClean="0"/>
              <a:t> / </a:t>
            </a:r>
            <a:r>
              <a:rPr lang="en-US" dirty="0" err="1" smtClean="0"/>
              <a:t>Eleman</a:t>
            </a:r>
            <a:r>
              <a:rPr lang="en-US" dirty="0" smtClean="0"/>
              <a:t>;  // </a:t>
            </a:r>
            <a:r>
              <a:rPr lang="en-US" dirty="0" err="1" smtClean="0"/>
              <a:t>ortalamayı</a:t>
            </a:r>
            <a:r>
              <a:rPr lang="en-US" dirty="0" smtClean="0"/>
              <a:t> </a:t>
            </a:r>
            <a:r>
              <a:rPr lang="en-US" dirty="0" err="1" smtClean="0"/>
              <a:t>bul</a:t>
            </a:r>
            <a:endParaRPr lang="en-US" dirty="0" smtClean="0"/>
          </a:p>
          <a:p>
            <a:r>
              <a:rPr lang="en-US" dirty="0" smtClean="0"/>
              <a:t>   </a:t>
            </a:r>
            <a:r>
              <a:rPr lang="en-US" dirty="0" err="1" smtClean="0"/>
              <a:t>cout</a:t>
            </a:r>
            <a:r>
              <a:rPr lang="en-US" dirty="0" smtClean="0"/>
              <a:t> &lt;&lt; "</a:t>
            </a:r>
            <a:r>
              <a:rPr lang="en-US" dirty="0" err="1" smtClean="0"/>
              <a:t>ortalama</a:t>
            </a:r>
            <a:r>
              <a:rPr lang="en-US" dirty="0" smtClean="0"/>
              <a:t> </a:t>
            </a:r>
            <a:r>
              <a:rPr lang="en-US" dirty="0" err="1" smtClean="0"/>
              <a:t>satiş</a:t>
            </a:r>
            <a:r>
              <a:rPr lang="en-US" dirty="0" smtClean="0"/>
              <a:t>=  " &lt;&lt; </a:t>
            </a:r>
            <a:r>
              <a:rPr lang="en-US" dirty="0" err="1" smtClean="0"/>
              <a:t>ortalama</a:t>
            </a:r>
            <a:r>
              <a:rPr lang="en-US" dirty="0" smtClean="0"/>
              <a:t> &lt;&lt; </a:t>
            </a:r>
            <a:r>
              <a:rPr lang="en-US" dirty="0" err="1" smtClean="0"/>
              <a:t>endl</a:t>
            </a:r>
            <a:r>
              <a:rPr lang="en-US" dirty="0" smtClean="0"/>
              <a:t>;</a:t>
            </a:r>
          </a:p>
          <a:p>
            <a:r>
              <a:rPr lang="en-US" dirty="0" smtClean="0"/>
              <a:t>    system("PAUSE");</a:t>
            </a:r>
          </a:p>
          <a:p>
            <a:r>
              <a:rPr lang="en-US" dirty="0" smtClean="0"/>
              <a:t>    return EXIT_SUCCESS;</a:t>
            </a:r>
          </a:p>
          <a:p>
            <a:r>
              <a:rPr lang="en-US"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sp>
        <p:nvSpPr>
          <p:cNvPr id="3" name="2 Metin kutusu"/>
          <p:cNvSpPr txBox="1"/>
          <p:nvPr/>
        </p:nvSpPr>
        <p:spPr>
          <a:xfrm>
            <a:off x="263466" y="252369"/>
            <a:ext cx="8507529" cy="7017306"/>
          </a:xfrm>
          <a:prstGeom prst="rect">
            <a:avLst/>
          </a:prstGeom>
          <a:noFill/>
        </p:spPr>
        <p:txBody>
          <a:bodyPr wrap="square" rtlCol="0">
            <a:spAutoFit/>
          </a:bodyPr>
          <a:lstStyle/>
          <a:p>
            <a:r>
              <a:rPr lang="tr-TR" dirty="0" smtClean="0"/>
              <a:t>Programda</a:t>
            </a:r>
          </a:p>
          <a:p>
            <a:endParaRPr lang="tr-TR" dirty="0" smtClean="0"/>
          </a:p>
          <a:p>
            <a:r>
              <a:rPr lang="en-US" dirty="0" smtClean="0">
                <a:solidFill>
                  <a:srgbClr val="FFC000"/>
                </a:solidFill>
              </a:rPr>
              <a:t>const </a:t>
            </a:r>
            <a:r>
              <a:rPr lang="en-US" dirty="0" err="1" smtClean="0">
                <a:solidFill>
                  <a:srgbClr val="FFC000"/>
                </a:solidFill>
              </a:rPr>
              <a:t>int</a:t>
            </a:r>
            <a:r>
              <a:rPr lang="en-US" dirty="0" smtClean="0">
                <a:solidFill>
                  <a:srgbClr val="FFC000"/>
                </a:solidFill>
              </a:rPr>
              <a:t> </a:t>
            </a:r>
            <a:r>
              <a:rPr lang="en-US" dirty="0" err="1" smtClean="0">
                <a:solidFill>
                  <a:srgbClr val="FFC000"/>
                </a:solidFill>
              </a:rPr>
              <a:t>Eleman</a:t>
            </a:r>
            <a:r>
              <a:rPr lang="en-US" dirty="0" smtClean="0">
                <a:solidFill>
                  <a:srgbClr val="FFC000"/>
                </a:solidFill>
              </a:rPr>
              <a:t> = 6;</a:t>
            </a:r>
            <a:endParaRPr lang="tr-TR" dirty="0" smtClean="0">
              <a:solidFill>
                <a:srgbClr val="FFC000"/>
              </a:solidFill>
            </a:endParaRPr>
          </a:p>
          <a:p>
            <a:endParaRPr lang="tr-TR" dirty="0" smtClean="0"/>
          </a:p>
          <a:p>
            <a:r>
              <a:rPr lang="tr-TR" dirty="0" smtClean="0"/>
              <a:t>İfadesi ile dizi eleman sayısını değiştirmeyi kolaylaştırmış olduk. Eleman sayısı değiştirmek gerektiğinde 6 sayısını değiştirmek yeterli olacaktır.</a:t>
            </a:r>
          </a:p>
          <a:p>
            <a:endParaRPr lang="tr-TR" dirty="0" smtClean="0"/>
          </a:p>
          <a:p>
            <a:r>
              <a:rPr lang="tr-TR" dirty="0" smtClean="0">
                <a:solidFill>
                  <a:srgbClr val="FFC000"/>
                </a:solidFill>
              </a:rPr>
              <a:t>Dizilere program içinde değer atama</a:t>
            </a:r>
          </a:p>
          <a:p>
            <a:endParaRPr lang="tr-TR" dirty="0" smtClean="0"/>
          </a:p>
          <a:p>
            <a:r>
              <a:rPr lang="en-US" dirty="0" smtClean="0">
                <a:solidFill>
                  <a:srgbClr val="FFC000"/>
                </a:solidFill>
              </a:rPr>
              <a:t> </a:t>
            </a:r>
            <a:r>
              <a:rPr lang="en-US" dirty="0" err="1" smtClean="0">
                <a:solidFill>
                  <a:srgbClr val="FFC000"/>
                </a:solidFill>
              </a:rPr>
              <a:t>int</a:t>
            </a:r>
            <a:r>
              <a:rPr lang="en-US" dirty="0" smtClean="0">
                <a:solidFill>
                  <a:srgbClr val="FFC000"/>
                </a:solidFill>
              </a:rPr>
              <a:t> </a:t>
            </a:r>
            <a:r>
              <a:rPr lang="en-US" dirty="0" err="1" smtClean="0">
                <a:solidFill>
                  <a:srgbClr val="FFC000"/>
                </a:solidFill>
              </a:rPr>
              <a:t>aylar_gun</a:t>
            </a:r>
            <a:r>
              <a:rPr lang="en-US" dirty="0" smtClean="0">
                <a:solidFill>
                  <a:srgbClr val="FFC000"/>
                </a:solidFill>
              </a:rPr>
              <a:t>[12] = { 31, 28, 31, 30, 31, 30,</a:t>
            </a:r>
          </a:p>
          <a:p>
            <a:r>
              <a:rPr lang="en-US" dirty="0" smtClean="0">
                <a:solidFill>
                  <a:srgbClr val="FFC000"/>
                </a:solidFill>
              </a:rPr>
              <a:t>                              31, 31, 30, 31, 30, 31 };</a:t>
            </a:r>
            <a:endParaRPr lang="tr-TR" dirty="0" smtClean="0">
              <a:solidFill>
                <a:srgbClr val="FFC000"/>
              </a:solidFill>
            </a:endParaRPr>
          </a:p>
          <a:p>
            <a:endParaRPr lang="tr-TR" dirty="0" smtClean="0"/>
          </a:p>
          <a:p>
            <a:r>
              <a:rPr lang="tr-TR" dirty="0" smtClean="0"/>
              <a:t>Burada dizi elemanları otomatik olarak ilk değerlerini almaktadırlar. Görüldüğü üzere süslü parantezler içinde virgül ile ayrılmış olarak verilmektedir. Dizinin eleman sayısını vermek zorunda değiliz. Yani</a:t>
            </a:r>
          </a:p>
          <a:p>
            <a:r>
              <a:rPr lang="en-US" dirty="0" smtClean="0"/>
              <a:t> </a:t>
            </a:r>
            <a:r>
              <a:rPr lang="en-US" dirty="0" err="1" smtClean="0">
                <a:solidFill>
                  <a:srgbClr val="FFC000"/>
                </a:solidFill>
              </a:rPr>
              <a:t>int</a:t>
            </a:r>
            <a:r>
              <a:rPr lang="en-US" dirty="0" smtClean="0">
                <a:solidFill>
                  <a:srgbClr val="FFC000"/>
                </a:solidFill>
              </a:rPr>
              <a:t> </a:t>
            </a:r>
            <a:r>
              <a:rPr lang="en-US" dirty="0" err="1" smtClean="0">
                <a:solidFill>
                  <a:srgbClr val="FFC000"/>
                </a:solidFill>
              </a:rPr>
              <a:t>aylar_gun</a:t>
            </a:r>
            <a:r>
              <a:rPr lang="tr-TR" dirty="0" smtClean="0">
                <a:solidFill>
                  <a:srgbClr val="FFC000"/>
                </a:solidFill>
              </a:rPr>
              <a:t>[ </a:t>
            </a:r>
            <a:r>
              <a:rPr lang="en-US" dirty="0" smtClean="0">
                <a:solidFill>
                  <a:srgbClr val="FFC000"/>
                </a:solidFill>
              </a:rPr>
              <a:t>] = { 31, 28, 31, 30, 31, 30,</a:t>
            </a:r>
          </a:p>
          <a:p>
            <a:r>
              <a:rPr lang="en-US" dirty="0" smtClean="0">
                <a:solidFill>
                  <a:srgbClr val="FFC000"/>
                </a:solidFill>
              </a:rPr>
              <a:t>                              31, 31, 30, 31, 30, 31 };</a:t>
            </a:r>
            <a:endParaRPr lang="tr-TR" dirty="0" smtClean="0">
              <a:solidFill>
                <a:srgbClr val="FFC000"/>
              </a:solidFill>
            </a:endParaRPr>
          </a:p>
          <a:p>
            <a:endParaRPr lang="tr-TR" dirty="0" smtClean="0">
              <a:solidFill>
                <a:srgbClr val="FFC000"/>
              </a:solidFill>
            </a:endParaRPr>
          </a:p>
          <a:p>
            <a:r>
              <a:rPr lang="tr-TR" dirty="0" smtClean="0">
                <a:solidFill>
                  <a:srgbClr val="FFC000"/>
                </a:solidFill>
              </a:rPr>
              <a:t>Ancak ilk değer atamada dizi eleman sayısından az eleman verilmiş ise diğer elemanlar sıfır olur. Elemandan çok verilmişse hata verilir</a:t>
            </a:r>
          </a:p>
          <a:p>
            <a:r>
              <a:rPr lang="en-US" dirty="0" smtClean="0"/>
              <a:t> </a:t>
            </a:r>
            <a:r>
              <a:rPr lang="en-US" dirty="0" err="1" smtClean="0">
                <a:solidFill>
                  <a:srgbClr val="FFC000"/>
                </a:solidFill>
              </a:rPr>
              <a:t>int</a:t>
            </a:r>
            <a:r>
              <a:rPr lang="en-US" dirty="0" smtClean="0">
                <a:solidFill>
                  <a:srgbClr val="FFC000"/>
                </a:solidFill>
              </a:rPr>
              <a:t> </a:t>
            </a:r>
            <a:r>
              <a:rPr lang="en-US" dirty="0" err="1" smtClean="0">
                <a:solidFill>
                  <a:srgbClr val="FFC000"/>
                </a:solidFill>
              </a:rPr>
              <a:t>aylar_gun</a:t>
            </a:r>
            <a:r>
              <a:rPr lang="tr-TR" dirty="0" smtClean="0">
                <a:solidFill>
                  <a:srgbClr val="FFC000"/>
                </a:solidFill>
              </a:rPr>
              <a:t>[12 </a:t>
            </a:r>
            <a:r>
              <a:rPr lang="en-US" dirty="0" smtClean="0">
                <a:solidFill>
                  <a:srgbClr val="FFC000"/>
                </a:solidFill>
              </a:rPr>
              <a:t>] = { 31, 28, 31, 30, 31, 30,</a:t>
            </a:r>
          </a:p>
          <a:p>
            <a:r>
              <a:rPr lang="en-US" dirty="0" smtClean="0">
                <a:solidFill>
                  <a:srgbClr val="FFC000"/>
                </a:solidFill>
              </a:rPr>
              <a:t>                              31, 31, 30, 31};</a:t>
            </a:r>
            <a:endParaRPr lang="tr-TR" dirty="0" smtClean="0">
              <a:solidFill>
                <a:srgbClr val="FFC000"/>
              </a:solidFill>
            </a:endParaRPr>
          </a:p>
          <a:p>
            <a:endParaRPr lang="tr-TR" dirty="0" smtClean="0">
              <a:solidFill>
                <a:srgbClr val="FFC000"/>
              </a:solidFill>
            </a:endParaRPr>
          </a:p>
          <a:p>
            <a:endParaRPr lang="tr-TR" dirty="0" smtClean="0"/>
          </a:p>
          <a:p>
            <a:r>
              <a:rPr lang="tr-TR" dirty="0" smtClean="0"/>
              <a: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Altbilgi Yer Tutucusu"/>
          <p:cNvSpPr>
            <a:spLocks noGrp="1"/>
          </p:cNvSpPr>
          <p:nvPr>
            <p:ph type="ftr" sz="quarter" idx="11"/>
          </p:nvPr>
        </p:nvSpPr>
        <p:spPr/>
        <p:txBody>
          <a:bodyPr/>
          <a:lstStyle/>
          <a:p>
            <a:r>
              <a:rPr lang="en-US" smtClean="0"/>
              <a:t>SAÜ Bilgisayar Mühendisliği Dr. Cemil Öz </a:t>
            </a:r>
            <a:endParaRPr lang="en-US"/>
          </a:p>
        </p:txBody>
      </p:sp>
      <p:pic>
        <p:nvPicPr>
          <p:cNvPr id="3074" name="Picture 2"/>
          <p:cNvPicPr>
            <a:picLocks noChangeAspect="1" noChangeArrowheads="1"/>
          </p:cNvPicPr>
          <p:nvPr/>
        </p:nvPicPr>
        <p:blipFill>
          <a:blip r:embed="rId2" cstate="print"/>
          <a:srcRect/>
          <a:stretch>
            <a:fillRect/>
          </a:stretch>
        </p:blipFill>
        <p:spPr bwMode="auto">
          <a:xfrm>
            <a:off x="6470676" y="654011"/>
            <a:ext cx="2651279" cy="3724327"/>
          </a:xfrm>
          <a:prstGeom prst="rect">
            <a:avLst/>
          </a:prstGeom>
          <a:noFill/>
          <a:ln w="9525">
            <a:noFill/>
            <a:miter lim="800000"/>
            <a:headEnd/>
            <a:tailEnd/>
          </a:ln>
          <a:effectLst/>
        </p:spPr>
      </p:pic>
      <p:sp>
        <p:nvSpPr>
          <p:cNvPr id="5" name="4 Metin kutusu"/>
          <p:cNvSpPr txBox="1"/>
          <p:nvPr/>
        </p:nvSpPr>
        <p:spPr>
          <a:xfrm>
            <a:off x="263466" y="252369"/>
            <a:ext cx="8580555" cy="4801314"/>
          </a:xfrm>
          <a:prstGeom prst="rect">
            <a:avLst/>
          </a:prstGeom>
          <a:noFill/>
        </p:spPr>
        <p:txBody>
          <a:bodyPr wrap="square" rtlCol="0">
            <a:spAutoFit/>
          </a:bodyPr>
          <a:lstStyle/>
          <a:p>
            <a:r>
              <a:rPr lang="en-US" dirty="0" smtClean="0"/>
              <a:t>#include &lt;</a:t>
            </a:r>
            <a:r>
              <a:rPr lang="en-US" dirty="0" err="1" smtClean="0"/>
              <a:t>cstdlib</a:t>
            </a:r>
            <a:r>
              <a:rPr lang="en-US" dirty="0" smtClean="0"/>
              <a:t>&gt;</a:t>
            </a:r>
          </a:p>
          <a:p>
            <a:r>
              <a:rPr lang="en-US" dirty="0" smtClean="0"/>
              <a:t>#include &lt;</a:t>
            </a:r>
            <a:r>
              <a:rPr lang="en-US" dirty="0" err="1" smtClean="0"/>
              <a:t>iostream</a:t>
            </a:r>
            <a:r>
              <a:rPr lang="en-US" dirty="0" smtClean="0"/>
              <a:t>&gt;</a:t>
            </a:r>
          </a:p>
          <a:p>
            <a:endParaRPr lang="en-US" dirty="0" smtClean="0"/>
          </a:p>
          <a:p>
            <a:r>
              <a:rPr lang="en-US" dirty="0" smtClean="0"/>
              <a:t>using namespace std;</a:t>
            </a:r>
          </a:p>
          <a:p>
            <a:endParaRPr lang="en-US" dirty="0" smtClean="0"/>
          </a:p>
          <a:p>
            <a:r>
              <a:rPr lang="en-US" dirty="0" err="1" smtClean="0"/>
              <a:t>int</a:t>
            </a:r>
            <a:r>
              <a:rPr lang="en-US" dirty="0" smtClean="0"/>
              <a:t> main(</a:t>
            </a:r>
            <a:r>
              <a:rPr lang="en-US" dirty="0" err="1" smtClean="0"/>
              <a:t>int</a:t>
            </a:r>
            <a:r>
              <a:rPr lang="en-US" dirty="0" smtClean="0"/>
              <a:t> </a:t>
            </a:r>
            <a:r>
              <a:rPr lang="en-US" dirty="0" err="1" smtClean="0"/>
              <a:t>argc</a:t>
            </a:r>
            <a:r>
              <a:rPr lang="en-US" dirty="0" smtClean="0"/>
              <a:t>, char *</a:t>
            </a:r>
            <a:r>
              <a:rPr lang="en-US" dirty="0" err="1" smtClean="0"/>
              <a:t>argv</a:t>
            </a:r>
            <a:r>
              <a:rPr lang="en-US" dirty="0" smtClean="0"/>
              <a:t>[])</a:t>
            </a:r>
          </a:p>
          <a:p>
            <a:r>
              <a:rPr lang="en-US" dirty="0" smtClean="0"/>
              <a:t>{</a:t>
            </a:r>
          </a:p>
          <a:p>
            <a:r>
              <a:rPr lang="en-US" dirty="0" smtClean="0"/>
              <a:t>    </a:t>
            </a:r>
          </a:p>
          <a:p>
            <a:r>
              <a:rPr lang="en-US" dirty="0" smtClean="0"/>
              <a:t>   </a:t>
            </a:r>
            <a:r>
              <a:rPr lang="en-US" dirty="0" err="1" smtClean="0"/>
              <a:t>int</a:t>
            </a:r>
            <a:r>
              <a:rPr lang="en-US" dirty="0" smtClean="0"/>
              <a:t> </a:t>
            </a:r>
            <a:r>
              <a:rPr lang="en-US" dirty="0" err="1" smtClean="0"/>
              <a:t>aylar_gun</a:t>
            </a:r>
            <a:r>
              <a:rPr lang="en-US" dirty="0" smtClean="0"/>
              <a:t>[12] = { 31, 28, 31, 30, 31, 30,</a:t>
            </a:r>
          </a:p>
          <a:p>
            <a:r>
              <a:rPr lang="en-US" dirty="0" smtClean="0"/>
              <a:t>                              31, 31, 30, 31 };</a:t>
            </a:r>
          </a:p>
          <a:p>
            <a:endParaRPr lang="en-US" dirty="0" smtClean="0"/>
          </a:p>
          <a:p>
            <a:r>
              <a:rPr lang="en-US" dirty="0" smtClean="0"/>
              <a:t>for(</a:t>
            </a:r>
            <a:r>
              <a:rPr lang="en-US" dirty="0" err="1" smtClean="0"/>
              <a:t>int</a:t>
            </a:r>
            <a:r>
              <a:rPr lang="en-US" dirty="0" smtClean="0"/>
              <a:t> j=0; j&lt;12; j++)</a:t>
            </a:r>
          </a:p>
          <a:p>
            <a:r>
              <a:rPr lang="en-US" dirty="0" smtClean="0"/>
              <a:t>      {</a:t>
            </a:r>
            <a:r>
              <a:rPr lang="en-US" dirty="0" err="1" smtClean="0"/>
              <a:t>cout</a:t>
            </a:r>
            <a:r>
              <a:rPr lang="en-US" dirty="0" smtClean="0"/>
              <a:t> &lt;&lt;j+1&lt;&lt; "</a:t>
            </a:r>
            <a:r>
              <a:rPr lang="en-US" dirty="0" err="1" smtClean="0"/>
              <a:t>ci</a:t>
            </a:r>
            <a:r>
              <a:rPr lang="en-US" dirty="0" smtClean="0"/>
              <a:t> ay " &lt;&lt; </a:t>
            </a:r>
            <a:r>
              <a:rPr lang="en-US" dirty="0" err="1" smtClean="0"/>
              <a:t>aylar_gun</a:t>
            </a:r>
            <a:r>
              <a:rPr lang="en-US" dirty="0" smtClean="0"/>
              <a:t>[j]&lt;&lt; </a:t>
            </a:r>
            <a:r>
              <a:rPr lang="en-US" dirty="0" err="1" smtClean="0"/>
              <a:t>endl</a:t>
            </a:r>
            <a:r>
              <a:rPr lang="en-US" dirty="0" smtClean="0"/>
              <a:t>;}</a:t>
            </a:r>
          </a:p>
          <a:p>
            <a:r>
              <a:rPr lang="en-US" dirty="0" smtClean="0"/>
              <a:t>      </a:t>
            </a:r>
          </a:p>
          <a:p>
            <a:r>
              <a:rPr lang="en-US" dirty="0" smtClean="0"/>
              <a:t>    system("PAUSE");</a:t>
            </a:r>
          </a:p>
          <a:p>
            <a:r>
              <a:rPr lang="en-US" dirty="0" smtClean="0"/>
              <a:t>    return EXIT_SUCCESS;</a:t>
            </a:r>
          </a:p>
          <a:p>
            <a:r>
              <a:rPr lang="en-US" dirty="0" smtClean="0"/>
              <a:t>}</a:t>
            </a:r>
            <a:endParaRPr lang="en-US" dirty="0"/>
          </a:p>
        </p:txBody>
      </p:sp>
      <p:pic>
        <p:nvPicPr>
          <p:cNvPr id="3075" name="Picture 3"/>
          <p:cNvPicPr>
            <a:picLocks noChangeAspect="1" noChangeArrowheads="1"/>
          </p:cNvPicPr>
          <p:nvPr/>
        </p:nvPicPr>
        <p:blipFill>
          <a:blip r:embed="rId3" cstate="print"/>
          <a:srcRect l="20021" t="36024" r="31282" b="56988"/>
          <a:stretch>
            <a:fillRect/>
          </a:stretch>
        </p:blipFill>
        <p:spPr bwMode="auto">
          <a:xfrm>
            <a:off x="373005" y="5473728"/>
            <a:ext cx="8142399" cy="876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kni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knik">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knik">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2403</TotalTime>
  <Words>1881</Words>
  <Application>Microsoft Office PowerPoint</Application>
  <PresentationFormat>Ekran Gösterisi (4:3)</PresentationFormat>
  <Paragraphs>367</Paragraphs>
  <Slides>23</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23</vt:i4>
      </vt:variant>
    </vt:vector>
  </HeadingPairs>
  <TitlesOfParts>
    <vt:vector size="30" baseType="lpstr">
      <vt:lpstr>Arial</vt:lpstr>
      <vt:lpstr>Calibri</vt:lpstr>
      <vt:lpstr>Franklin Gothic Book</vt:lpstr>
      <vt:lpstr>Symbol</vt:lpstr>
      <vt:lpstr>Times New Roman</vt:lpstr>
      <vt:lpstr>Wingdings 2</vt:lpstr>
      <vt:lpstr>Teknik</vt:lpstr>
      <vt:lpstr>Algoritmalar ve Programlama II Ders 8: C++ programlama dilinde Diziler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Algoritmalar ve Programlama I Ders 2: Akış Diyagramları</dc:title>
  <dc:creator>CemilOz</dc:creator>
  <cp:lastModifiedBy>cemiloz</cp:lastModifiedBy>
  <cp:revision>135</cp:revision>
  <dcterms:created xsi:type="dcterms:W3CDTF">2008-10-01T05:32:08Z</dcterms:created>
  <dcterms:modified xsi:type="dcterms:W3CDTF">2019-07-03T12:34:05Z</dcterms:modified>
</cp:coreProperties>
</file>