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357" r:id="rId3"/>
    <p:sldId id="359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80" r:id="rId23"/>
    <p:sldId id="381" r:id="rId24"/>
    <p:sldId id="377" r:id="rId25"/>
    <p:sldId id="378" r:id="rId26"/>
    <p:sldId id="379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0D9AB-731B-4814-ABDE-24E85F981417}" type="datetimeFigureOut">
              <a:rPr lang="tr-TR" smtClean="0"/>
              <a:pPr/>
              <a:t>22.02.2009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C0E7-0796-4F7D-9815-E80D4687F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4FAC-A04D-4694-941E-8F3582A1FA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186-41F3-4299-8960-1710E993B5CD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60C4-B6D4-4C76-86F9-7CB8F44EF216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77F5-1AF4-40AD-A8E5-7FD8FDDD5D11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34F4-7F17-4A8D-8637-B3F7E5E51E57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F423-929F-411C-9852-C8CDA71E5390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9A9B-742C-45C3-9E1B-1FA392003F5C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3912-5646-459A-AA39-BF367C41DEB8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0D6B-65A1-442C-9B93-6AC65C173EE6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346-49E7-49E1-9983-B60014CFB831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BFF8-6E4A-4E18-BE5C-BE5EE3D3FE6B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2E9AFD-8E49-4580-B23E-8EEA00DE4A70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BEAB6F-47C6-4964-9648-6360967C64CC}" type="datetime1">
              <a:rPr lang="tr-TR" smtClean="0"/>
              <a:pPr/>
              <a:t>22.02.2009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3A5473-B7E2-4064-90C8-8CDD97F93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Algoritmalar ve Programlama II</a:t>
            </a:r>
            <a:b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Ders 9: C++ programlama dilinde</a:t>
            </a:r>
            <a:b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3600" cap="none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stringler</a:t>
            </a:r>
            <a: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tr-TR" sz="6000" b="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tr-TR" sz="6000" b="0" cap="none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Doç. Dr. Cemil Öz</a:t>
            </a:r>
            <a:endParaRPr lang="en-US" dirty="0"/>
          </a:p>
        </p:txBody>
      </p:sp>
      <p:pic>
        <p:nvPicPr>
          <p:cNvPr id="1026" name="Picture 2" descr="ambl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090" y="6072206"/>
            <a:ext cx="485775" cy="5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SAÜ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r>
              <a:rPr lang="en-US" dirty="0" smtClean="0"/>
              <a:t> Dr. </a:t>
            </a:r>
            <a:r>
              <a:rPr lang="en-US" dirty="0" err="1" smtClean="0"/>
              <a:t>Cemil</a:t>
            </a:r>
            <a:r>
              <a:rPr lang="en-US" dirty="0" smtClean="0"/>
              <a:t> </a:t>
            </a:r>
            <a:r>
              <a:rPr lang="en-US" dirty="0" err="1" smtClean="0"/>
              <a:t>Öz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9975" y="5072085"/>
            <a:ext cx="55340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190440" y="179343"/>
            <a:ext cx="86535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const </a:t>
            </a:r>
            <a:r>
              <a:rPr lang="en-US" dirty="0" err="1" smtClean="0"/>
              <a:t>int</a:t>
            </a:r>
            <a:r>
              <a:rPr lang="en-US" dirty="0" smtClean="0"/>
              <a:t> BOYUT=50;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char Kar_diz1[ ]= "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gün</a:t>
            </a:r>
            <a:r>
              <a:rPr lang="en-US" dirty="0" smtClean="0"/>
              <a:t>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gün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öğrenci</a:t>
            </a:r>
            <a:r>
              <a:rPr lang="en-US" dirty="0" smtClean="0"/>
              <a:t> ";</a:t>
            </a:r>
          </a:p>
          <a:p>
            <a:r>
              <a:rPr lang="en-US" dirty="0" smtClean="0"/>
              <a:t>   char Kar_diz2[BOYUT];</a:t>
            </a:r>
          </a:p>
          <a:p>
            <a:r>
              <a:rPr lang="en-US" dirty="0" smtClean="0"/>
              <a:t>   for(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strlen</a:t>
            </a:r>
            <a:r>
              <a:rPr lang="en-US" dirty="0" smtClean="0"/>
              <a:t>(Kar_diz1);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Kar_diz2[</a:t>
            </a:r>
            <a:r>
              <a:rPr lang="en-US" dirty="0" err="1" smtClean="0"/>
              <a:t>i</a:t>
            </a:r>
            <a:r>
              <a:rPr lang="en-US" dirty="0" smtClean="0"/>
              <a:t>]=Kar_diz1[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Kar_diz2[</a:t>
            </a:r>
            <a:r>
              <a:rPr lang="en-US" dirty="0" err="1" smtClean="0"/>
              <a:t>i</a:t>
            </a:r>
            <a:r>
              <a:rPr lang="en-US" dirty="0" smtClean="0"/>
              <a:t>]='\0';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 \n  </a:t>
            </a:r>
            <a:r>
              <a:rPr lang="en-US" dirty="0" err="1" smtClean="0"/>
              <a:t>ikinci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..:"&lt;&lt; Kar_diz2&lt;&lt;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288882"/>
            <a:ext cx="80693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Karakter dizinini kopyalamak için bir döngü kullanmaya biliriz. Nasıl?</a:t>
            </a:r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err="1" smtClean="0"/>
              <a:t>string</a:t>
            </a:r>
            <a:r>
              <a:rPr lang="tr-TR" dirty="0" smtClean="0"/>
              <a:t> fonksiyonu kullanılarak yapılabilir. 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Strcpy</a:t>
            </a:r>
            <a:r>
              <a:rPr lang="tr-TR" dirty="0" smtClean="0">
                <a:solidFill>
                  <a:srgbClr val="FFC000"/>
                </a:solidFill>
              </a:rPr>
              <a:t>(Kar_diz2, Kar_diz1);</a:t>
            </a:r>
          </a:p>
          <a:p>
            <a:endParaRPr lang="tr-TR" dirty="0" smtClean="0"/>
          </a:p>
          <a:p>
            <a:r>
              <a:rPr lang="tr-TR" dirty="0" smtClean="0"/>
              <a:t>Şeklinde gerçekleştirilir. Burada birinci parametre hedef, ikincisi ise kaynak tır.</a:t>
            </a:r>
          </a:p>
          <a:p>
            <a:endParaRPr lang="tr-TR" dirty="0" smtClean="0"/>
          </a:p>
          <a:p>
            <a:r>
              <a:rPr lang="tr-TR" sz="1400" dirty="0" smtClean="0"/>
              <a:t>#</a:t>
            </a:r>
            <a:r>
              <a:rPr lang="tr-TR" sz="1400" dirty="0" err="1" smtClean="0"/>
              <a:t>include</a:t>
            </a:r>
            <a:r>
              <a:rPr lang="tr-TR" sz="1400" dirty="0" smtClean="0"/>
              <a:t> &lt;</a:t>
            </a:r>
            <a:r>
              <a:rPr lang="tr-TR" sz="1400" dirty="0" err="1" smtClean="0"/>
              <a:t>cstdlib</a:t>
            </a:r>
            <a:r>
              <a:rPr lang="tr-TR" sz="1400" dirty="0" smtClean="0"/>
              <a:t>&gt;</a:t>
            </a:r>
          </a:p>
          <a:p>
            <a:r>
              <a:rPr lang="tr-TR" sz="1400" dirty="0" smtClean="0"/>
              <a:t>#</a:t>
            </a:r>
            <a:r>
              <a:rPr lang="tr-TR" sz="1400" dirty="0" err="1" smtClean="0"/>
              <a:t>include</a:t>
            </a:r>
            <a:r>
              <a:rPr lang="tr-TR" sz="1400" dirty="0" smtClean="0"/>
              <a:t> &lt;</a:t>
            </a:r>
            <a:r>
              <a:rPr lang="tr-TR" sz="1400" dirty="0" err="1" smtClean="0"/>
              <a:t>iostream</a:t>
            </a:r>
            <a:r>
              <a:rPr lang="tr-TR" sz="1400" dirty="0" smtClean="0"/>
              <a:t>&gt;</a:t>
            </a:r>
          </a:p>
          <a:p>
            <a:r>
              <a:rPr lang="tr-TR" sz="1400" dirty="0" smtClean="0"/>
              <a:t>#</a:t>
            </a:r>
            <a:r>
              <a:rPr lang="tr-TR" sz="1400" dirty="0" err="1" smtClean="0"/>
              <a:t>include</a:t>
            </a:r>
            <a:r>
              <a:rPr lang="tr-TR" sz="1400" dirty="0" smtClean="0"/>
              <a:t> &lt;</a:t>
            </a:r>
            <a:r>
              <a:rPr lang="tr-TR" sz="1400" dirty="0" err="1" smtClean="0"/>
              <a:t>cstring</a:t>
            </a:r>
            <a:r>
              <a:rPr lang="tr-TR" sz="1400" dirty="0" smtClean="0"/>
              <a:t>&gt;</a:t>
            </a:r>
          </a:p>
          <a:p>
            <a:r>
              <a:rPr lang="tr-TR" sz="1400" dirty="0" err="1" smtClean="0"/>
              <a:t>using</a:t>
            </a:r>
            <a:r>
              <a:rPr lang="tr-TR" sz="1400" dirty="0" smtClean="0"/>
              <a:t> </a:t>
            </a:r>
            <a:r>
              <a:rPr lang="tr-TR" sz="1400" dirty="0" err="1" smtClean="0"/>
              <a:t>namespace</a:t>
            </a:r>
            <a:r>
              <a:rPr lang="tr-TR" sz="1400" dirty="0" smtClean="0"/>
              <a:t> </a:t>
            </a:r>
            <a:r>
              <a:rPr lang="tr-TR" sz="1400" dirty="0" err="1" smtClean="0"/>
              <a:t>std</a:t>
            </a:r>
            <a:r>
              <a:rPr lang="tr-TR" sz="1400" dirty="0" smtClean="0"/>
              <a:t>;</a:t>
            </a:r>
          </a:p>
          <a:p>
            <a:r>
              <a:rPr lang="tr-TR" sz="1400" dirty="0" err="1" smtClean="0"/>
              <a:t>int</a:t>
            </a:r>
            <a:r>
              <a:rPr lang="tr-TR" sz="1400" dirty="0" smtClean="0"/>
              <a:t> </a:t>
            </a:r>
            <a:r>
              <a:rPr lang="tr-TR" sz="1400" dirty="0" err="1" smtClean="0"/>
              <a:t>main</a:t>
            </a:r>
            <a:r>
              <a:rPr lang="tr-TR" sz="1400" dirty="0" smtClean="0"/>
              <a:t>(</a:t>
            </a:r>
            <a:r>
              <a:rPr lang="tr-TR" sz="1400" dirty="0" err="1" smtClean="0"/>
              <a:t>int</a:t>
            </a:r>
            <a:r>
              <a:rPr lang="tr-TR" sz="1400" dirty="0" smtClean="0"/>
              <a:t> </a:t>
            </a:r>
            <a:r>
              <a:rPr lang="tr-TR" sz="1400" dirty="0" err="1" smtClean="0"/>
              <a:t>argc</a:t>
            </a:r>
            <a:r>
              <a:rPr lang="tr-TR" sz="1400" dirty="0" smtClean="0"/>
              <a:t>, </a:t>
            </a:r>
            <a:r>
              <a:rPr lang="tr-TR" sz="1400" dirty="0" err="1" smtClean="0"/>
              <a:t>char</a:t>
            </a:r>
            <a:r>
              <a:rPr lang="tr-TR" sz="1400" dirty="0" smtClean="0"/>
              <a:t> *</a:t>
            </a:r>
            <a:r>
              <a:rPr lang="tr-TR" sz="1400" dirty="0" err="1" smtClean="0"/>
              <a:t>argv</a:t>
            </a:r>
            <a:r>
              <a:rPr lang="tr-TR" sz="1400" dirty="0" smtClean="0"/>
              <a:t>[])</a:t>
            </a:r>
          </a:p>
          <a:p>
            <a:r>
              <a:rPr lang="tr-TR" sz="1400" dirty="0" smtClean="0"/>
              <a:t>{</a:t>
            </a:r>
          </a:p>
          <a:p>
            <a:r>
              <a:rPr lang="tr-TR" sz="1400" dirty="0" smtClean="0"/>
              <a:t>   </a:t>
            </a:r>
            <a:r>
              <a:rPr lang="tr-TR" sz="1400" dirty="0" err="1" smtClean="0"/>
              <a:t>const</a:t>
            </a:r>
            <a:r>
              <a:rPr lang="tr-TR" sz="1400" dirty="0" smtClean="0"/>
              <a:t> </a:t>
            </a:r>
            <a:r>
              <a:rPr lang="tr-TR" sz="1400" dirty="0" err="1" smtClean="0"/>
              <a:t>int</a:t>
            </a:r>
            <a:r>
              <a:rPr lang="tr-TR" sz="1400" dirty="0" smtClean="0"/>
              <a:t> BOYUT=50;</a:t>
            </a:r>
          </a:p>
          <a:p>
            <a:r>
              <a:rPr lang="tr-TR" sz="1400" dirty="0" smtClean="0"/>
              <a:t>   </a:t>
            </a:r>
            <a:r>
              <a:rPr lang="tr-TR" sz="1400" dirty="0" err="1" smtClean="0"/>
              <a:t>char</a:t>
            </a:r>
            <a:r>
              <a:rPr lang="tr-TR" sz="1400" dirty="0" smtClean="0"/>
              <a:t> Kar_diz1[ ]= " Her söylediğin doğru olsun, ama her doğruyu her yerde </a:t>
            </a:r>
            <a:r>
              <a:rPr lang="tr-TR" sz="1400" dirty="0" err="1" smtClean="0"/>
              <a:t>soyleme</a:t>
            </a:r>
            <a:r>
              <a:rPr lang="tr-TR" sz="1400" dirty="0" smtClean="0"/>
              <a:t>";</a:t>
            </a:r>
          </a:p>
          <a:p>
            <a:r>
              <a:rPr lang="tr-TR" sz="1400" dirty="0" smtClean="0"/>
              <a:t>   </a:t>
            </a:r>
            <a:r>
              <a:rPr lang="tr-TR" sz="1400" dirty="0" err="1" smtClean="0"/>
              <a:t>char</a:t>
            </a:r>
            <a:r>
              <a:rPr lang="tr-TR" sz="1400" dirty="0" smtClean="0"/>
              <a:t> Kar_diz2[BOYUT];</a:t>
            </a:r>
          </a:p>
          <a:p>
            <a:r>
              <a:rPr lang="tr-TR" sz="1400" dirty="0" smtClean="0"/>
              <a:t>   </a:t>
            </a:r>
            <a:r>
              <a:rPr lang="tr-TR" sz="1400" dirty="0" smtClean="0">
                <a:solidFill>
                  <a:srgbClr val="FFC000"/>
                </a:solidFill>
              </a:rPr>
              <a:t>  </a:t>
            </a:r>
            <a:r>
              <a:rPr lang="tr-TR" sz="1400" dirty="0" err="1" smtClean="0">
                <a:solidFill>
                  <a:srgbClr val="FFC000"/>
                </a:solidFill>
              </a:rPr>
              <a:t>strcpy</a:t>
            </a:r>
            <a:r>
              <a:rPr lang="tr-TR" sz="1400" dirty="0" smtClean="0">
                <a:solidFill>
                  <a:srgbClr val="FFC000"/>
                </a:solidFill>
              </a:rPr>
              <a:t>(Kar_diz2,Kar_diz1);</a:t>
            </a:r>
          </a:p>
          <a:p>
            <a:r>
              <a:rPr lang="tr-TR" sz="1400" dirty="0" smtClean="0"/>
              <a:t>     </a:t>
            </a:r>
            <a:r>
              <a:rPr lang="tr-TR" sz="1400" dirty="0" err="1" smtClean="0"/>
              <a:t>cout</a:t>
            </a:r>
            <a:r>
              <a:rPr lang="tr-TR" sz="1400" dirty="0" smtClean="0"/>
              <a:t>&lt;&lt;" \n  ikinci karakter dizini ..:"&lt;&lt; Kar_diz2&lt;&lt;</a:t>
            </a:r>
            <a:r>
              <a:rPr lang="tr-TR" sz="1400" dirty="0" err="1" smtClean="0"/>
              <a:t>endl</a:t>
            </a:r>
            <a:r>
              <a:rPr lang="tr-TR" sz="1400" dirty="0" smtClean="0"/>
              <a:t>;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system</a:t>
            </a:r>
            <a:r>
              <a:rPr lang="tr-TR" sz="1400" dirty="0" smtClean="0"/>
              <a:t>("PAUSE");</a:t>
            </a:r>
          </a:p>
          <a:p>
            <a:r>
              <a:rPr lang="tr-TR" sz="1400" dirty="0" smtClean="0"/>
              <a:t>    </a:t>
            </a:r>
            <a:r>
              <a:rPr lang="tr-TR" sz="1400" dirty="0" err="1" smtClean="0"/>
              <a:t>return</a:t>
            </a:r>
            <a:r>
              <a:rPr lang="tr-TR" sz="1400" dirty="0" smtClean="0"/>
              <a:t> EXIT_SUCCESS;</a:t>
            </a:r>
          </a:p>
          <a:p>
            <a:r>
              <a:rPr lang="tr-TR" sz="1400" dirty="0" smtClean="0"/>
              <a:t>}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481" y="5510241"/>
            <a:ext cx="60325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Metin kutusu"/>
          <p:cNvSpPr txBox="1"/>
          <p:nvPr/>
        </p:nvSpPr>
        <p:spPr>
          <a:xfrm>
            <a:off x="226953" y="325395"/>
            <a:ext cx="8580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Çok boyutlu karakter dizileri</a:t>
            </a:r>
          </a:p>
          <a:p>
            <a:endParaRPr lang="tr-TR" dirty="0" smtClean="0"/>
          </a:p>
          <a:p>
            <a:r>
              <a:rPr lang="tr-TR" dirty="0" smtClean="0"/>
              <a:t>Bilindiği üzere çok boyutlu diziler matrisler başta olmak üzere kullanılmıştı. Bura da </a:t>
            </a:r>
          </a:p>
          <a:p>
            <a:r>
              <a:rPr lang="tr-TR" dirty="0" smtClean="0"/>
              <a:t>Çok boyutlu karakter dizileri nerelerde kullanılabilir bazı örneklerle açıklamaya çalışılacak</a:t>
            </a:r>
          </a:p>
          <a:p>
            <a:endParaRPr lang="tr-TR" dirty="0" smtClean="0"/>
          </a:p>
          <a:p>
            <a:r>
              <a:rPr lang="tr-TR" dirty="0" smtClean="0"/>
              <a:t>Örneğin Bir yıldaki 12 ay isimleri iki boyutlu karakter dizilerine bir örnektir. Birinci boyut(satır) ayları, ikinci boyut(kolon) ay’ların karakterlerini tutar</a:t>
            </a:r>
          </a:p>
          <a:p>
            <a:endParaRPr lang="tr-TR" dirty="0" smtClean="0"/>
          </a:p>
          <a:p>
            <a:r>
              <a:rPr lang="tr-TR" dirty="0" err="1" smtClean="0"/>
              <a:t>char</a:t>
            </a:r>
            <a:r>
              <a:rPr lang="tr-TR" dirty="0" smtClean="0"/>
              <a:t> AY_ADI[12][10];</a:t>
            </a:r>
          </a:p>
          <a:p>
            <a:r>
              <a:rPr lang="tr-TR" dirty="0" smtClean="0"/>
              <a:t>AY_ADI[0][0]=‘O’, AY_ADI[0][1] =‘c’ ….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190440" y="288882"/>
            <a:ext cx="84710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int</a:t>
            </a:r>
            <a:r>
              <a:rPr lang="en-US" dirty="0" smtClean="0"/>
              <a:t> AYLAR=12;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int</a:t>
            </a:r>
            <a:r>
              <a:rPr lang="en-US" dirty="0" smtClean="0"/>
              <a:t> BOYUT=10;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char AY_ADI[AYLAR][BOYUT]={"</a:t>
            </a:r>
            <a:r>
              <a:rPr lang="en-US" dirty="0" err="1" smtClean="0"/>
              <a:t>Ocak","Şubat</a:t>
            </a:r>
            <a:r>
              <a:rPr lang="en-US" dirty="0" smtClean="0"/>
              <a:t>", "Mart", "Nisan",</a:t>
            </a:r>
          </a:p>
          <a:p>
            <a:r>
              <a:rPr lang="en-US" dirty="0" smtClean="0"/>
              <a:t>                                "</a:t>
            </a:r>
            <a:r>
              <a:rPr lang="en-US" dirty="0" err="1" smtClean="0"/>
              <a:t>mayis</a:t>
            </a:r>
            <a:r>
              <a:rPr lang="en-US" dirty="0" smtClean="0"/>
              <a:t>", "</a:t>
            </a:r>
            <a:r>
              <a:rPr lang="en-US" dirty="0" err="1" smtClean="0"/>
              <a:t>haziran","temmuz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        "</a:t>
            </a:r>
            <a:r>
              <a:rPr lang="en-US" dirty="0" err="1" smtClean="0"/>
              <a:t>agustos</a:t>
            </a:r>
            <a:r>
              <a:rPr lang="en-US" dirty="0" smtClean="0"/>
              <a:t>", "</a:t>
            </a:r>
            <a:r>
              <a:rPr lang="en-US" dirty="0" err="1" smtClean="0"/>
              <a:t>eylul","ekim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            "</a:t>
            </a:r>
            <a:r>
              <a:rPr lang="en-US" dirty="0" err="1" smtClean="0"/>
              <a:t>kasım","aralik</a:t>
            </a:r>
            <a:r>
              <a:rPr lang="en-US" dirty="0" smtClean="0"/>
              <a:t>"};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AYLAR;i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&lt;&lt;AY_ADI[</a:t>
            </a:r>
            <a:r>
              <a:rPr lang="en-US" dirty="0" err="1" smtClean="0"/>
              <a:t>i</a:t>
            </a:r>
            <a:r>
              <a:rPr lang="en-US" dirty="0" smtClean="0"/>
              <a:t>]&lt;&lt;</a:t>
            </a:r>
            <a:r>
              <a:rPr lang="en-US" dirty="0" err="1" smtClean="0"/>
              <a:t>endl</a:t>
            </a:r>
            <a:r>
              <a:rPr lang="en-US" dirty="0" smtClean="0"/>
              <a:t>;                            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3182" y="3648078"/>
            <a:ext cx="3810010" cy="284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0" y="288882"/>
            <a:ext cx="8807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Sınıf </a:t>
            </a:r>
            <a:r>
              <a:rPr lang="tr-TR" dirty="0" err="1" smtClean="0"/>
              <a:t>larda</a:t>
            </a:r>
            <a:r>
              <a:rPr lang="tr-TR" dirty="0" smtClean="0"/>
              <a:t> Karakter Dizini kullanımı</a:t>
            </a:r>
          </a:p>
          <a:p>
            <a:endParaRPr lang="tr-TR" dirty="0" smtClean="0"/>
          </a:p>
          <a:p>
            <a:r>
              <a:rPr lang="tr-TR" dirty="0" smtClean="0"/>
              <a:t>Karakter dizini kullanımı yaygındır ve </a:t>
            </a:r>
            <a:r>
              <a:rPr lang="tr-TR" dirty="0" err="1" smtClean="0"/>
              <a:t>sınıflardada</a:t>
            </a:r>
            <a:r>
              <a:rPr lang="tr-TR" dirty="0" smtClean="0"/>
              <a:t> aynı şekilde yaygın kullanıma sahiptirler</a:t>
            </a:r>
          </a:p>
          <a:p>
            <a:endParaRPr lang="tr-TR" dirty="0" smtClean="0"/>
          </a:p>
          <a:p>
            <a:r>
              <a:rPr lang="tr-TR" dirty="0" smtClean="0"/>
              <a:t>Daha önce yazdığımız ve araba parçaları isimlerini objelerini saklayan programı yeniden düzenleyelim bu kez parça isimleri de tutulsun</a:t>
            </a:r>
          </a:p>
          <a:p>
            <a:endParaRPr lang="tr-TR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parcaadi</a:t>
            </a:r>
            <a:r>
              <a:rPr lang="en-US" dirty="0" smtClean="0"/>
              <a:t>[20];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Değer almak için kullanılan üye fonksiyonda </a:t>
            </a:r>
            <a:r>
              <a:rPr lang="tr-TR" dirty="0" err="1" smtClean="0"/>
              <a:t>string</a:t>
            </a:r>
            <a:r>
              <a:rPr lang="tr-TR" dirty="0" smtClean="0"/>
              <a:t> ifadeleri (</a:t>
            </a:r>
            <a:r>
              <a:rPr lang="tr-TR" dirty="0" err="1" smtClean="0"/>
              <a:t>strcpy</a:t>
            </a:r>
            <a:r>
              <a:rPr lang="tr-TR" dirty="0" smtClean="0"/>
              <a:t>) kullanalım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145111"/>
            <a:ext cx="63722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226953" y="325395"/>
            <a:ext cx="8434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cstdlib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cstring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using namespace std;</a:t>
            </a:r>
          </a:p>
          <a:p>
            <a:r>
              <a:rPr lang="en-US" sz="1400" dirty="0" smtClean="0"/>
              <a:t>class </a:t>
            </a:r>
            <a:r>
              <a:rPr lang="en-US" sz="1400" dirty="0" err="1" smtClean="0"/>
              <a:t>parca</a:t>
            </a:r>
            <a:r>
              <a:rPr lang="en-US" sz="1400" dirty="0" smtClean="0"/>
              <a:t> 	//</a:t>
            </a:r>
            <a:r>
              <a:rPr lang="en-US" sz="1400" dirty="0" err="1" smtClean="0"/>
              <a:t>sınıfı</a:t>
            </a:r>
            <a:r>
              <a:rPr lang="en-US" sz="1400" dirty="0" smtClean="0"/>
              <a:t> </a:t>
            </a:r>
            <a:r>
              <a:rPr lang="en-US" sz="1400" dirty="0" err="1" smtClean="0"/>
              <a:t>tanımla</a:t>
            </a:r>
            <a:endParaRPr lang="en-US" sz="1400" dirty="0" smtClean="0"/>
          </a:p>
          <a:p>
            <a:r>
              <a:rPr lang="en-US" sz="1400" dirty="0" smtClean="0"/>
              <a:t>	{ </a:t>
            </a:r>
          </a:p>
          <a:p>
            <a:r>
              <a:rPr lang="en-US" sz="1400" dirty="0" smtClean="0"/>
              <a:t>	private: </a:t>
            </a:r>
          </a:p>
          <a:p>
            <a:r>
              <a:rPr lang="en-US" sz="1400" dirty="0" smtClean="0"/>
              <a:t>		char </a:t>
            </a:r>
            <a:r>
              <a:rPr lang="en-US" sz="1400" dirty="0" err="1" smtClean="0"/>
              <a:t>parcaadi</a:t>
            </a:r>
            <a:r>
              <a:rPr lang="en-US" sz="1400" dirty="0" smtClean="0"/>
              <a:t>[20]; 	// </a:t>
            </a:r>
            <a:r>
              <a:rPr lang="en-US" sz="1400" dirty="0" err="1" smtClean="0"/>
              <a:t>parça</a:t>
            </a:r>
            <a:r>
              <a:rPr lang="en-US" sz="1400" dirty="0" smtClean="0"/>
              <a:t> </a:t>
            </a:r>
            <a:r>
              <a:rPr lang="en-US" sz="1400" dirty="0" err="1" smtClean="0"/>
              <a:t>adı</a:t>
            </a:r>
            <a:r>
              <a:rPr lang="en-US" sz="1400" dirty="0" smtClean="0"/>
              <a:t> </a:t>
            </a:r>
            <a:r>
              <a:rPr lang="en-US" sz="1400" dirty="0" err="1" smtClean="0"/>
              <a:t>numarası</a:t>
            </a:r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parcano</a:t>
            </a:r>
            <a:r>
              <a:rPr lang="en-US" sz="1400" dirty="0" smtClean="0"/>
              <a:t>; 	//</a:t>
            </a:r>
            <a:r>
              <a:rPr lang="en-US" sz="1400" dirty="0" err="1" smtClean="0"/>
              <a:t>parca</a:t>
            </a:r>
            <a:r>
              <a:rPr lang="en-US" sz="1400" dirty="0" smtClean="0"/>
              <a:t> </a:t>
            </a:r>
            <a:r>
              <a:rPr lang="en-US" sz="1400" dirty="0" err="1" smtClean="0"/>
              <a:t>numarası</a:t>
            </a:r>
            <a:endParaRPr lang="en-US" sz="1400" dirty="0" smtClean="0"/>
          </a:p>
          <a:p>
            <a:r>
              <a:rPr lang="en-US" sz="1400" dirty="0" smtClean="0"/>
              <a:t>		float </a:t>
            </a:r>
            <a:r>
              <a:rPr lang="en-US" sz="1400" dirty="0" err="1" smtClean="0"/>
              <a:t>fiyat</a:t>
            </a:r>
            <a:r>
              <a:rPr lang="en-US" sz="1400" dirty="0" smtClean="0"/>
              <a:t>; 	//</a:t>
            </a:r>
            <a:r>
              <a:rPr lang="en-US" sz="1400" dirty="0" err="1" smtClean="0"/>
              <a:t>parcanın</a:t>
            </a:r>
            <a:r>
              <a:rPr lang="en-US" sz="1400" dirty="0" smtClean="0"/>
              <a:t> </a:t>
            </a:r>
            <a:r>
              <a:rPr lang="en-US" sz="1400" dirty="0" err="1" smtClean="0"/>
              <a:t>fiyatı</a:t>
            </a:r>
            <a:endParaRPr lang="en-US" sz="1400" dirty="0" smtClean="0"/>
          </a:p>
          <a:p>
            <a:r>
              <a:rPr lang="en-US" sz="1400" dirty="0" smtClean="0"/>
              <a:t>	public: 	</a:t>
            </a:r>
          </a:p>
          <a:p>
            <a:r>
              <a:rPr lang="en-US" sz="1400" dirty="0" smtClean="0"/>
              <a:t>		void </a:t>
            </a:r>
            <a:r>
              <a:rPr lang="en-US" sz="1400" dirty="0" err="1" smtClean="0"/>
              <a:t>parca_degeral</a:t>
            </a:r>
            <a:r>
              <a:rPr lang="en-US" sz="1400" dirty="0" smtClean="0"/>
              <a:t>(char </a:t>
            </a:r>
            <a:r>
              <a:rPr lang="en-US" sz="1400" dirty="0" err="1" smtClean="0"/>
              <a:t>padi</a:t>
            </a:r>
            <a:r>
              <a:rPr lang="en-US" sz="1400" dirty="0" smtClean="0"/>
              <a:t>[],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pn</a:t>
            </a:r>
            <a:r>
              <a:rPr lang="en-US" sz="1400" dirty="0" smtClean="0"/>
              <a:t>, float c) //</a:t>
            </a:r>
            <a:r>
              <a:rPr lang="en-US" sz="1400" dirty="0" err="1" smtClean="0"/>
              <a:t>deger</a:t>
            </a:r>
            <a:r>
              <a:rPr lang="en-US" sz="1400" dirty="0" smtClean="0"/>
              <a:t> </a:t>
            </a:r>
            <a:r>
              <a:rPr lang="en-US" sz="1400" dirty="0" err="1" smtClean="0"/>
              <a:t>atama</a:t>
            </a:r>
            <a:r>
              <a:rPr lang="en-US" sz="1400" dirty="0" smtClean="0"/>
              <a:t> </a:t>
            </a:r>
            <a:r>
              <a:rPr lang="en-US" sz="1400" dirty="0" err="1" smtClean="0"/>
              <a:t>fonsiyonu</a:t>
            </a:r>
            <a:endParaRPr lang="en-US" sz="1400" dirty="0" smtClean="0"/>
          </a:p>
          <a:p>
            <a:r>
              <a:rPr lang="en-US" sz="1400" dirty="0" smtClean="0"/>
              <a:t>		{ 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strcpy</a:t>
            </a:r>
            <a:r>
              <a:rPr lang="en-US" sz="1400" dirty="0" smtClean="0"/>
              <a:t>(</a:t>
            </a:r>
            <a:r>
              <a:rPr lang="en-US" sz="1400" dirty="0" err="1" smtClean="0"/>
              <a:t>parcaadi,padi</a:t>
            </a:r>
            <a:r>
              <a:rPr lang="en-US" sz="1400" dirty="0" smtClean="0"/>
              <a:t>); 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parcano</a:t>
            </a:r>
            <a:r>
              <a:rPr lang="en-US" sz="1400" dirty="0" smtClean="0"/>
              <a:t> = </a:t>
            </a:r>
            <a:r>
              <a:rPr lang="en-US" sz="1400" dirty="0" err="1" smtClean="0"/>
              <a:t>pn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fiyat</a:t>
            </a:r>
            <a:r>
              <a:rPr lang="en-US" sz="1400" dirty="0" smtClean="0"/>
              <a:t> = c; </a:t>
            </a:r>
          </a:p>
          <a:p>
            <a:r>
              <a:rPr lang="en-US" sz="1400" dirty="0" smtClean="0"/>
              <a:t>		} </a:t>
            </a:r>
          </a:p>
          <a:p>
            <a:r>
              <a:rPr lang="en-US" sz="1400" dirty="0" smtClean="0"/>
              <a:t>		void </a:t>
            </a:r>
            <a:r>
              <a:rPr lang="en-US" sz="1400" dirty="0" err="1" smtClean="0"/>
              <a:t>parca_goster</a:t>
            </a:r>
            <a:r>
              <a:rPr lang="en-US" sz="1400" dirty="0" smtClean="0"/>
              <a:t>() 	//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görüntüleyen</a:t>
            </a:r>
            <a:r>
              <a:rPr lang="en-US" sz="1400" dirty="0" smtClean="0"/>
              <a:t> </a:t>
            </a:r>
            <a:r>
              <a:rPr lang="en-US" sz="1400" dirty="0" err="1" smtClean="0"/>
              <a:t>fonksiyon</a:t>
            </a:r>
            <a:endParaRPr lang="en-US" sz="1400" dirty="0" smtClean="0"/>
          </a:p>
          <a:p>
            <a:r>
              <a:rPr lang="en-US" sz="1400" dirty="0" smtClean="0"/>
              <a:t>		{ 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</a:t>
            </a:r>
            <a:r>
              <a:rPr lang="en-US" sz="1400" dirty="0" err="1" smtClean="0"/>
              <a:t>Parca</a:t>
            </a:r>
            <a:r>
              <a:rPr lang="en-US" sz="1400" dirty="0" smtClean="0"/>
              <a:t> </a:t>
            </a:r>
            <a:r>
              <a:rPr lang="en-US" sz="1400" dirty="0" err="1" smtClean="0"/>
              <a:t>Adi</a:t>
            </a:r>
            <a:r>
              <a:rPr lang="en-US" sz="1400" dirty="0" smtClean="0"/>
              <a:t> : " &lt;&lt; </a:t>
            </a:r>
            <a:r>
              <a:rPr lang="en-US" sz="1400" dirty="0" err="1" smtClean="0"/>
              <a:t>parcaadi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", </a:t>
            </a:r>
            <a:r>
              <a:rPr lang="en-US" sz="1400" dirty="0" err="1" smtClean="0"/>
              <a:t>Parca</a:t>
            </a:r>
            <a:r>
              <a:rPr lang="en-US" sz="1400" dirty="0" smtClean="0"/>
              <a:t> no " &lt;&lt; </a:t>
            </a:r>
            <a:r>
              <a:rPr lang="en-US" sz="1400" dirty="0" err="1" smtClean="0"/>
              <a:t>parcano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", </a:t>
            </a:r>
            <a:r>
              <a:rPr lang="en-US" sz="1400" dirty="0" err="1" smtClean="0"/>
              <a:t>fiyati</a:t>
            </a:r>
            <a:r>
              <a:rPr lang="en-US" sz="1400" dirty="0" smtClean="0"/>
              <a:t> " &lt;&lt; </a:t>
            </a:r>
            <a:r>
              <a:rPr lang="en-US" sz="1400" dirty="0" err="1" smtClean="0"/>
              <a:t>fiyat</a:t>
            </a:r>
            <a:r>
              <a:rPr lang="en-US" sz="1400" dirty="0" smtClean="0"/>
              <a:t> &lt;&lt; " TL "&lt;&lt;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		} </a:t>
            </a:r>
          </a:p>
          <a:p>
            <a:r>
              <a:rPr lang="en-US" sz="1400" dirty="0" smtClean="0"/>
              <a:t>	}; 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99978" y="215856"/>
            <a:ext cx="8844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parca</a:t>
            </a:r>
            <a:r>
              <a:rPr lang="en-US" dirty="0" smtClean="0"/>
              <a:t> parca1,parca2;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    parca1.parca_degeral(" distributer </a:t>
            </a:r>
            <a:r>
              <a:rPr lang="en-US" dirty="0" err="1" smtClean="0"/>
              <a:t>kapagi</a:t>
            </a:r>
            <a:r>
              <a:rPr lang="en-US" dirty="0" smtClean="0"/>
              <a:t>", 5500, 10.01);</a:t>
            </a:r>
          </a:p>
          <a:p>
            <a:r>
              <a:rPr lang="en-US" dirty="0" smtClean="0"/>
              <a:t>    parca2.parca_degeral(" on far ", 5555, 30.51);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&lt;&lt;"\n ilk </a:t>
            </a:r>
            <a:r>
              <a:rPr lang="en-US" dirty="0" err="1" smtClean="0"/>
              <a:t>parca</a:t>
            </a:r>
            <a:r>
              <a:rPr lang="en-US" dirty="0" smtClean="0"/>
              <a:t> : ", parca1.parca_goster();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&lt;&lt;"\n </a:t>
            </a:r>
            <a:r>
              <a:rPr lang="en-US" dirty="0" err="1" smtClean="0"/>
              <a:t>ikinci</a:t>
            </a:r>
            <a:r>
              <a:rPr lang="en-US" dirty="0" smtClean="0"/>
              <a:t> </a:t>
            </a:r>
            <a:r>
              <a:rPr lang="en-US" dirty="0" err="1" smtClean="0"/>
              <a:t>parca</a:t>
            </a:r>
            <a:r>
              <a:rPr lang="en-US" dirty="0" smtClean="0"/>
              <a:t> : ", parca2.parca_goster();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434934"/>
            <a:ext cx="8105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 tarafından tanımlanan karakter katarlarını diğerine atamak normal değer atamaya benzemez.</a:t>
            </a:r>
          </a:p>
          <a:p>
            <a:endParaRPr lang="tr-TR" dirty="0" smtClean="0"/>
          </a:p>
          <a:p>
            <a:r>
              <a:rPr lang="tr-TR" dirty="0" err="1" smtClean="0"/>
              <a:t>Parcaadi</a:t>
            </a:r>
            <a:r>
              <a:rPr lang="tr-TR" dirty="0" smtClean="0"/>
              <a:t>=</a:t>
            </a:r>
            <a:r>
              <a:rPr lang="tr-TR" dirty="0" err="1" smtClean="0"/>
              <a:t>parad</a:t>
            </a:r>
            <a:r>
              <a:rPr lang="tr-TR" dirty="0" smtClean="0"/>
              <a:t>;</a:t>
            </a:r>
          </a:p>
          <a:p>
            <a:endParaRPr lang="tr-TR" dirty="0" smtClean="0"/>
          </a:p>
          <a:p>
            <a:r>
              <a:rPr lang="tr-TR" dirty="0" smtClean="0"/>
              <a:t>Kullanımı mantıklı gelmesine rağmen geçerli değildir. </a:t>
            </a:r>
            <a:r>
              <a:rPr lang="tr-TR" dirty="0" err="1" smtClean="0"/>
              <a:t>Basic</a:t>
            </a:r>
            <a:r>
              <a:rPr lang="tr-TR" dirty="0" smtClean="0"/>
              <a:t> programlama dilinde kullanılabilir.</a:t>
            </a:r>
          </a:p>
          <a:p>
            <a:endParaRPr lang="tr-TR" dirty="0" smtClean="0"/>
          </a:p>
          <a:p>
            <a:r>
              <a:rPr lang="tr-TR" dirty="0" smtClean="0"/>
              <a:t>Bir değişkenin değerini diğerine atama problemini  </a:t>
            </a:r>
            <a:r>
              <a:rPr lang="tr-TR" dirty="0" err="1" smtClean="0"/>
              <a:t>string</a:t>
            </a:r>
            <a:r>
              <a:rPr lang="tr-TR" dirty="0" smtClean="0"/>
              <a:t> sınıfını kullanmaz isek kendimiz çözmek zorundayız.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190440" y="288882"/>
            <a:ext cx="85805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karakterdiz</a:t>
            </a:r>
            <a:r>
              <a:rPr lang="en-US" dirty="0" smtClean="0"/>
              <a:t>	//</a:t>
            </a:r>
            <a:r>
              <a:rPr lang="en-US" dirty="0" err="1" smtClean="0"/>
              <a:t>sınıfı</a:t>
            </a:r>
            <a:r>
              <a:rPr lang="en-US" dirty="0" smtClean="0"/>
              <a:t> </a:t>
            </a:r>
            <a:r>
              <a:rPr lang="en-US" dirty="0" err="1" smtClean="0"/>
              <a:t>tanımla</a:t>
            </a:r>
            <a:endParaRPr lang="en-US" dirty="0" smtClean="0"/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private: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enum</a:t>
            </a:r>
            <a:r>
              <a:rPr lang="en-US" dirty="0" smtClean="0"/>
              <a:t> {BOYUT=50};</a:t>
            </a:r>
          </a:p>
          <a:p>
            <a:r>
              <a:rPr lang="en-US" dirty="0" smtClean="0"/>
              <a:t>		char </a:t>
            </a:r>
            <a:r>
              <a:rPr lang="en-US" dirty="0" err="1" smtClean="0"/>
              <a:t>karakter</a:t>
            </a:r>
            <a:r>
              <a:rPr lang="en-US" dirty="0" smtClean="0"/>
              <a:t>[BOYUT];</a:t>
            </a:r>
          </a:p>
          <a:p>
            <a:r>
              <a:rPr lang="en-US" dirty="0" smtClean="0"/>
              <a:t>	public: 	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karakterdiz</a:t>
            </a:r>
            <a:r>
              <a:rPr lang="en-US" dirty="0" smtClean="0"/>
              <a:t>()          //</a:t>
            </a:r>
            <a:r>
              <a:rPr lang="en-US" dirty="0" err="1" smtClean="0"/>
              <a:t>kurucu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argüman</a:t>
            </a:r>
            <a:r>
              <a:rPr lang="en-US" dirty="0" smtClean="0"/>
              <a:t> </a:t>
            </a:r>
            <a:r>
              <a:rPr lang="en-US" dirty="0" err="1" smtClean="0"/>
              <a:t>yok</a:t>
            </a:r>
            <a:endParaRPr lang="en-US" dirty="0" smtClean="0"/>
          </a:p>
          <a:p>
            <a:r>
              <a:rPr lang="en-US" dirty="0" smtClean="0"/>
              <a:t>             { </a:t>
            </a:r>
            <a:r>
              <a:rPr lang="en-US" dirty="0" err="1" smtClean="0"/>
              <a:t>karakter</a:t>
            </a:r>
            <a:r>
              <a:rPr lang="en-US" dirty="0" smtClean="0"/>
              <a:t>[0]='\0';}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karakterdiz</a:t>
            </a:r>
            <a:r>
              <a:rPr lang="en-US" dirty="0" smtClean="0"/>
              <a:t>(char k[])  //</a:t>
            </a:r>
            <a:r>
              <a:rPr lang="en-US" dirty="0" err="1" smtClean="0"/>
              <a:t>kurucu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1 </a:t>
            </a:r>
            <a:r>
              <a:rPr lang="en-US" dirty="0" err="1" smtClean="0"/>
              <a:t>argüman</a:t>
            </a:r>
            <a:endParaRPr lang="en-US" dirty="0" smtClean="0"/>
          </a:p>
          <a:p>
            <a:r>
              <a:rPr lang="en-US" dirty="0" smtClean="0"/>
              <a:t>             {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karakter,k</a:t>
            </a:r>
            <a:r>
              <a:rPr lang="en-US" dirty="0" smtClean="0"/>
              <a:t>);}</a:t>
            </a:r>
          </a:p>
          <a:p>
            <a:r>
              <a:rPr lang="tr-TR" dirty="0" smtClean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goster</a:t>
            </a:r>
            <a:r>
              <a:rPr lang="en-US" dirty="0" smtClean="0"/>
              <a:t>()</a:t>
            </a:r>
            <a:endParaRPr lang="tr-TR" dirty="0" smtClean="0"/>
          </a:p>
          <a:p>
            <a:r>
              <a:rPr lang="en-US" dirty="0" smtClean="0"/>
              <a:t>             {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karakter</a:t>
            </a:r>
            <a:r>
              <a:rPr lang="en-US" dirty="0" smtClean="0"/>
              <a:t>;}</a:t>
            </a:r>
          </a:p>
          <a:p>
            <a:r>
              <a:rPr lang="en-US" dirty="0" smtClean="0"/>
              <a:t>             void </a:t>
            </a:r>
            <a:r>
              <a:rPr lang="en-US" dirty="0" err="1" smtClean="0"/>
              <a:t>ekle</a:t>
            </a:r>
            <a:r>
              <a:rPr lang="en-US" dirty="0" smtClean="0"/>
              <a:t>(</a:t>
            </a:r>
            <a:r>
              <a:rPr lang="en-US" dirty="0" err="1" smtClean="0"/>
              <a:t>karakterdiz</a:t>
            </a:r>
            <a:r>
              <a:rPr lang="en-US" dirty="0" smtClean="0"/>
              <a:t> k2) </a:t>
            </a:r>
          </a:p>
          <a:p>
            <a:r>
              <a:rPr lang="en-US" dirty="0" smtClean="0"/>
              <a:t>             {</a:t>
            </a:r>
          </a:p>
          <a:p>
            <a:r>
              <a:rPr lang="en-US" dirty="0" smtClean="0"/>
              <a:t>                  if(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karakter</a:t>
            </a:r>
            <a:r>
              <a:rPr lang="en-US" dirty="0" smtClean="0"/>
              <a:t>)+</a:t>
            </a:r>
            <a:r>
              <a:rPr lang="en-US" dirty="0" err="1" smtClean="0"/>
              <a:t>strlen</a:t>
            </a:r>
            <a:r>
              <a:rPr lang="en-US" dirty="0" smtClean="0"/>
              <a:t>(k2.karakter)&lt;BOYUT)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karakter</a:t>
            </a:r>
            <a:r>
              <a:rPr lang="en-US" dirty="0" smtClean="0"/>
              <a:t>, k2.karakter);</a:t>
            </a:r>
          </a:p>
          <a:p>
            <a:r>
              <a:rPr lang="en-US" dirty="0" smtClean="0"/>
              <a:t>                  else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 \n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     }</a:t>
            </a:r>
          </a:p>
          <a:p>
            <a:r>
              <a:rPr lang="en-US" dirty="0" smtClean="0"/>
              <a:t>     	};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73005" y="325395"/>
            <a:ext cx="8288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karakterdiz</a:t>
            </a:r>
            <a:r>
              <a:rPr lang="en-US" dirty="0" smtClean="0"/>
              <a:t> k1("</a:t>
            </a:r>
            <a:r>
              <a:rPr lang="en-US" dirty="0" err="1" smtClean="0"/>
              <a:t>Bayramınız</a:t>
            </a:r>
            <a:r>
              <a:rPr lang="en-US" dirty="0" smtClean="0"/>
              <a:t> </a:t>
            </a:r>
            <a:r>
              <a:rPr lang="en-US" dirty="0" err="1" smtClean="0"/>
              <a:t>mubarek</a:t>
            </a:r>
            <a:r>
              <a:rPr lang="en-US" dirty="0" smtClean="0"/>
              <a:t> </a:t>
            </a:r>
            <a:r>
              <a:rPr lang="en-US" dirty="0" err="1" smtClean="0"/>
              <a:t>olsun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karakterdiz</a:t>
            </a:r>
            <a:r>
              <a:rPr lang="en-US" dirty="0" smtClean="0"/>
              <a:t> k2="</a:t>
            </a:r>
            <a:r>
              <a:rPr lang="en-US" dirty="0" err="1" smtClean="0"/>
              <a:t>Bayramınız</a:t>
            </a:r>
            <a:r>
              <a:rPr lang="en-US" dirty="0" smtClean="0"/>
              <a:t> </a:t>
            </a:r>
            <a:r>
              <a:rPr lang="en-US" dirty="0" err="1" smtClean="0"/>
              <a:t>kutlu</a:t>
            </a:r>
            <a:r>
              <a:rPr lang="en-US" dirty="0" smtClean="0"/>
              <a:t> </a:t>
            </a:r>
            <a:r>
              <a:rPr lang="en-US" dirty="0" err="1" smtClean="0"/>
              <a:t>olsun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karakterdiz</a:t>
            </a:r>
            <a:r>
              <a:rPr lang="en-US" dirty="0" smtClean="0"/>
              <a:t> k3;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 \n k1="; k1.goster();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&lt;&lt;"\n k2="; k2.goster();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&lt;&lt;"\n k3="; k3.goster();</a:t>
            </a:r>
          </a:p>
          <a:p>
            <a:r>
              <a:rPr lang="en-US" dirty="0" smtClean="0"/>
              <a:t>   k3=k1;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&lt;&lt;"\n k3="; k3.goster();</a:t>
            </a:r>
          </a:p>
          <a:p>
            <a:r>
              <a:rPr lang="en-US" dirty="0" smtClean="0"/>
              <a:t>   k3.ekle(k2);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&lt;&lt;"\n k3="; k3.goster();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system("PAUSE");</a:t>
            </a:r>
          </a:p>
          <a:p>
            <a:r>
              <a:rPr lang="en-US" dirty="0" smtClean="0"/>
              <a:t>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097" y="4414851"/>
            <a:ext cx="5426118" cy="193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85720" y="357166"/>
            <a:ext cx="85725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tr-TR" sz="2400" dirty="0" smtClean="0"/>
              <a:t>C karakter Katarları</a:t>
            </a:r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C++’ ta iki tür karakter katarı yaygın olarak kullanılmaktadır. </a:t>
            </a:r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C karakter katarları ve</a:t>
            </a:r>
          </a:p>
          <a:p>
            <a:pPr lvl="0" algn="just"/>
            <a:r>
              <a:rPr lang="tr-TR" sz="2400" dirty="0" err="1" smtClean="0"/>
              <a:t>String</a:t>
            </a:r>
            <a:r>
              <a:rPr lang="tr-TR" sz="2400" dirty="0" smtClean="0"/>
              <a:t> sınıfının nesneleri olan karakter </a:t>
            </a:r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Katarları</a:t>
            </a:r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C karakter katarı değişkenleri</a:t>
            </a:r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Diğer veri tiplerinde olduğu gibi, karakter katarları da değişken veya sabit olabilirler.</a:t>
            </a:r>
          </a:p>
          <a:p>
            <a:pPr lvl="0" algn="just"/>
            <a:endParaRPr lang="tr-TR" sz="2400" dirty="0" smtClean="0"/>
          </a:p>
          <a:p>
            <a:pPr lvl="0" algn="just"/>
            <a:r>
              <a:rPr lang="tr-TR" sz="2400" dirty="0" err="1" smtClean="0"/>
              <a:t>char</a:t>
            </a:r>
            <a:r>
              <a:rPr lang="tr-TR" sz="2400" dirty="0" smtClean="0"/>
              <a:t>  adi[15];</a:t>
            </a:r>
          </a:p>
          <a:p>
            <a:pPr lvl="0" algn="just"/>
            <a:endParaRPr lang="tr-TR" sz="2400" dirty="0" smtClean="0"/>
          </a:p>
          <a:p>
            <a:pPr lvl="0" algn="just"/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361908"/>
            <a:ext cx="8434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Ekle üye fonksiyonunda</a:t>
            </a:r>
          </a:p>
          <a:p>
            <a:endParaRPr lang="tr-TR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ekle</a:t>
            </a:r>
            <a:r>
              <a:rPr lang="en-US" dirty="0" smtClean="0"/>
              <a:t>(</a:t>
            </a:r>
            <a:r>
              <a:rPr lang="en-US" dirty="0" err="1" smtClean="0"/>
              <a:t>karakterdiz</a:t>
            </a:r>
            <a:r>
              <a:rPr lang="en-US" dirty="0" smtClean="0"/>
              <a:t> k2) </a:t>
            </a:r>
          </a:p>
          <a:p>
            <a:r>
              <a:rPr lang="en-US" dirty="0" smtClean="0"/>
              <a:t>             {</a:t>
            </a:r>
          </a:p>
          <a:p>
            <a:r>
              <a:rPr lang="en-US" dirty="0" smtClean="0"/>
              <a:t>                  if(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karakter</a:t>
            </a:r>
            <a:r>
              <a:rPr lang="en-US" dirty="0" smtClean="0"/>
              <a:t>)+</a:t>
            </a:r>
            <a:r>
              <a:rPr lang="en-US" dirty="0" err="1" smtClean="0"/>
              <a:t>strlen</a:t>
            </a:r>
            <a:r>
              <a:rPr lang="en-US" dirty="0" smtClean="0"/>
              <a:t>(k2.karakter)&lt;BOYUT)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          </a:t>
            </a:r>
            <a:r>
              <a:rPr lang="en-US" dirty="0" err="1" smtClean="0">
                <a:solidFill>
                  <a:srgbClr val="FFC000"/>
                </a:solidFill>
              </a:rPr>
              <a:t>strcat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karakter</a:t>
            </a:r>
            <a:r>
              <a:rPr lang="en-US" dirty="0" smtClean="0">
                <a:solidFill>
                  <a:srgbClr val="FFC000"/>
                </a:solidFill>
              </a:rPr>
              <a:t>, k2.karakter);</a:t>
            </a:r>
          </a:p>
          <a:p>
            <a:r>
              <a:rPr lang="en-US" dirty="0" smtClean="0"/>
              <a:t>                  else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 \n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     }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Karakter dizinlerini birleştirmek için </a:t>
            </a:r>
            <a:r>
              <a:rPr lang="tr-TR" dirty="0" err="1" smtClean="0"/>
              <a:t>Strcat</a:t>
            </a:r>
            <a:r>
              <a:rPr lang="tr-TR" dirty="0" smtClean="0"/>
              <a:t>() C fonksiyonu kullanılır.  Fonksiyonun işlevi ilk karakter dizinine belirtilen ikinci karakter dizini eklenir.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26953" y="325395"/>
            <a:ext cx="843450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Standart c++ </a:t>
            </a:r>
            <a:r>
              <a:rPr lang="tr-TR" dirty="0" err="1" smtClean="0"/>
              <a:t>string</a:t>
            </a:r>
            <a:r>
              <a:rPr lang="tr-TR" dirty="0" smtClean="0"/>
              <a:t> sınıfı</a:t>
            </a:r>
          </a:p>
          <a:p>
            <a:endParaRPr lang="tr-TR" dirty="0" smtClean="0"/>
          </a:p>
          <a:p>
            <a:r>
              <a:rPr lang="tr-TR" dirty="0" smtClean="0"/>
              <a:t>C++ </a:t>
            </a:r>
            <a:r>
              <a:rPr lang="tr-TR" dirty="0" err="1" smtClean="0"/>
              <a:t>string</a:t>
            </a:r>
            <a:r>
              <a:rPr lang="tr-TR" dirty="0" smtClean="0"/>
              <a:t> adında bir sınıfa </a:t>
            </a:r>
            <a:r>
              <a:rPr lang="tr-TR" dirty="0" smtClean="0"/>
              <a:t>sahiptir karakter </a:t>
            </a:r>
            <a:r>
              <a:rPr lang="tr-TR" dirty="0" smtClean="0"/>
              <a:t>dizinleri ile ilgili işlemler kolayca bu sınıfın üye fonksiyonları ile yürütülür. Bellek işlemlerinin ayarlanmasından, operatörlerin aşırı yüklenmesine kadar hepsini bu sınıf halleder.</a:t>
            </a:r>
          </a:p>
          <a:p>
            <a:endParaRPr lang="tr-TR" dirty="0" smtClean="0"/>
          </a:p>
          <a:p>
            <a:r>
              <a:rPr lang="tr-TR" dirty="0" err="1" smtClean="0"/>
              <a:t>String</a:t>
            </a:r>
            <a:r>
              <a:rPr lang="tr-TR" dirty="0" smtClean="0"/>
              <a:t>  nesnelerini </a:t>
            </a:r>
            <a:r>
              <a:rPr lang="tr-TR" dirty="0" smtClean="0"/>
              <a:t>tanımlamak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k1;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k2=“ ali can”;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smtClean="0"/>
              <a:t>k3(“Veli can”);</a:t>
            </a:r>
          </a:p>
          <a:p>
            <a:endParaRPr lang="tr-TR" dirty="0" smtClean="0"/>
          </a:p>
          <a:p>
            <a:r>
              <a:rPr lang="tr-TR" dirty="0" smtClean="0"/>
              <a:t>Şeklindedir</a:t>
            </a:r>
          </a:p>
          <a:p>
            <a:r>
              <a:rPr lang="tr-TR" dirty="0" smtClean="0"/>
              <a:t>Bazı </a:t>
            </a:r>
            <a:r>
              <a:rPr lang="tr-TR" dirty="0" err="1" smtClean="0"/>
              <a:t>string</a:t>
            </a:r>
            <a:r>
              <a:rPr lang="tr-TR" dirty="0" smtClean="0"/>
              <a:t> ifadeler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swap fonksiyonu</a:t>
            </a:r>
            <a:r>
              <a:rPr lang="tr-TR" dirty="0" smtClean="0"/>
              <a:t>: İki </a:t>
            </a:r>
            <a:r>
              <a:rPr lang="tr-TR" dirty="0" err="1" smtClean="0"/>
              <a:t>string</a:t>
            </a:r>
            <a:r>
              <a:rPr lang="tr-TR" dirty="0" smtClean="0"/>
              <a:t> nesnesinin değerlerini değiş </a:t>
            </a:r>
            <a:r>
              <a:rPr lang="tr-TR" dirty="0" err="1" smtClean="0"/>
              <a:t>dokuş</a:t>
            </a:r>
            <a:r>
              <a:rPr lang="tr-TR" dirty="0" smtClean="0"/>
              <a:t> eder.</a:t>
            </a:r>
          </a:p>
          <a:p>
            <a:r>
              <a:rPr lang="en-US" dirty="0" smtClean="0"/>
              <a:t>k1.swap(k2</a:t>
            </a:r>
            <a:r>
              <a:rPr lang="en-US" dirty="0" smtClean="0"/>
              <a:t>);</a:t>
            </a:r>
            <a:r>
              <a:rPr lang="tr-TR" dirty="0" smtClean="0"/>
              <a:t> // k1 ile k2 karakter dizini nesnelerinin değerlerini değiştirir.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find</a:t>
            </a:r>
            <a:r>
              <a:rPr lang="tr-TR" dirty="0" smtClean="0">
                <a:solidFill>
                  <a:srgbClr val="FFC000"/>
                </a:solidFill>
              </a:rPr>
              <a:t> fonksiyonu :</a:t>
            </a:r>
            <a:r>
              <a:rPr lang="tr-TR" dirty="0" smtClean="0"/>
              <a:t> üyesi olduğu nesnenin karakter dizini içerisinde  verilen bir karakter dizinini arar. Kaçıncı karakterden itibaren başladığını verir. Karakter dizininin ilk karakteri 0 ile </a:t>
            </a:r>
            <a:r>
              <a:rPr lang="tr-TR" dirty="0" err="1" smtClean="0"/>
              <a:t>indislenir</a:t>
            </a:r>
            <a:r>
              <a:rPr lang="tr-TR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x=k1.find("</a:t>
            </a:r>
            <a:r>
              <a:rPr lang="en-US" dirty="0" err="1" smtClean="0">
                <a:solidFill>
                  <a:srgbClr val="FFFF00"/>
                </a:solidFill>
              </a:rPr>
              <a:t>yazan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  <a:endParaRPr lang="tr-TR" dirty="0" smtClean="0">
              <a:solidFill>
                <a:srgbClr val="FFFF00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73005" y="325395"/>
            <a:ext cx="84345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C000"/>
                </a:solidFill>
              </a:rPr>
              <a:t>find</a:t>
            </a:r>
            <a:r>
              <a:rPr lang="tr-TR" dirty="0" smtClean="0">
                <a:solidFill>
                  <a:srgbClr val="FFC000"/>
                </a:solidFill>
              </a:rPr>
              <a:t>_</a:t>
            </a:r>
            <a:r>
              <a:rPr lang="tr-TR" dirty="0" err="1" smtClean="0">
                <a:solidFill>
                  <a:srgbClr val="FFC000"/>
                </a:solidFill>
              </a:rPr>
              <a:t>first</a:t>
            </a:r>
            <a:r>
              <a:rPr lang="tr-TR" dirty="0" smtClean="0">
                <a:solidFill>
                  <a:srgbClr val="FFC000"/>
                </a:solidFill>
              </a:rPr>
              <a:t>_of() fonksiyonu:  </a:t>
            </a:r>
            <a:r>
              <a:rPr lang="tr-TR" dirty="0" smtClean="0"/>
              <a:t>Verilen bir grup karakter dizinindeki karakterleri üyesi olduğu nesnenin karakter dizini içersinde arar. İlk olarak bulduğu karakterin konumunu döndürür.</a:t>
            </a:r>
          </a:p>
          <a:p>
            <a:endParaRPr lang="tr-TR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x=k1.find_first_of("</a:t>
            </a:r>
            <a:r>
              <a:rPr lang="en-US" dirty="0" err="1" smtClean="0">
                <a:solidFill>
                  <a:srgbClr val="FFFF00"/>
                </a:solidFill>
              </a:rPr>
              <a:t>py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  <a:endParaRPr lang="tr-TR" dirty="0" smtClean="0">
              <a:solidFill>
                <a:srgbClr val="FFFF00"/>
              </a:solidFill>
            </a:endParaRPr>
          </a:p>
          <a:p>
            <a:endParaRPr lang="tr-TR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find_first_not_of</a:t>
            </a:r>
            <a:r>
              <a:rPr lang="tr-TR" dirty="0" smtClean="0">
                <a:solidFill>
                  <a:srgbClr val="FFC000"/>
                </a:solidFill>
              </a:rPr>
              <a:t> </a:t>
            </a:r>
            <a:r>
              <a:rPr lang="tr-TR" dirty="0" smtClean="0">
                <a:solidFill>
                  <a:srgbClr val="FFC000"/>
                </a:solidFill>
              </a:rPr>
              <a:t>fonksiyonu </a:t>
            </a:r>
            <a:r>
              <a:rPr lang="tr-TR" dirty="0" smtClean="0"/>
              <a:t>: üyesi olduğu nesnenin karakter  dizini içerisinde verilen karakterlerin haricinde bulunan ilk karakterin konumunu verir.</a:t>
            </a:r>
          </a:p>
          <a:p>
            <a:endParaRPr lang="tr-TR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x=k1.find_first_not_of("</a:t>
            </a:r>
            <a:r>
              <a:rPr lang="en-US" dirty="0" err="1" smtClean="0">
                <a:solidFill>
                  <a:srgbClr val="FFFF00"/>
                </a:solidFill>
              </a:rPr>
              <a:t>Ckpro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  <a:endParaRPr lang="tr-TR" dirty="0" smtClean="0">
              <a:solidFill>
                <a:srgbClr val="FFFF00"/>
              </a:solidFill>
            </a:endParaRP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erase</a:t>
            </a:r>
            <a:r>
              <a:rPr lang="tr-TR" dirty="0" smtClean="0">
                <a:solidFill>
                  <a:srgbClr val="FFC000"/>
                </a:solidFill>
              </a:rPr>
              <a:t> fonksiyonu</a:t>
            </a:r>
            <a:r>
              <a:rPr lang="tr-TR" dirty="0" smtClean="0"/>
              <a:t>: </a:t>
            </a:r>
            <a:r>
              <a:rPr lang="tr-TR" dirty="0" smtClean="0"/>
              <a:t>üyesi olduğu nesnenin karakter  dizini içerisinde verilen </a:t>
            </a:r>
            <a:r>
              <a:rPr lang="tr-TR" dirty="0" smtClean="0"/>
              <a:t>karakter dizinini çıkarır. Silinmeye başlayacak konum ve silinecek karakter miktarı verilmelidir.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replace</a:t>
            </a:r>
            <a:r>
              <a:rPr lang="tr-TR" dirty="0" smtClean="0">
                <a:solidFill>
                  <a:srgbClr val="FFC000"/>
                </a:solidFill>
              </a:rPr>
              <a:t> fonksiyonu :</a:t>
            </a:r>
            <a:r>
              <a:rPr lang="tr-TR" dirty="0" smtClean="0"/>
              <a:t> </a:t>
            </a:r>
            <a:r>
              <a:rPr lang="tr-TR" dirty="0" smtClean="0"/>
              <a:t>üyesi olduğu nesnenin karakter  </a:t>
            </a:r>
            <a:r>
              <a:rPr lang="tr-TR" dirty="0" smtClean="0"/>
              <a:t>dizininin bir bölümüne verilen karakter dizinini yerleştirir. Eklenecek konum, eklenecek karakter uzunluğu ve karakter dizini verilmelidir.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insert fonksiyonu </a:t>
            </a:r>
            <a:r>
              <a:rPr lang="tr-TR" dirty="0" smtClean="0"/>
              <a:t>: </a:t>
            </a:r>
            <a:r>
              <a:rPr lang="tr-TR" dirty="0" smtClean="0"/>
              <a:t>üyesi olduğu nesnenin karakter  dizini </a:t>
            </a:r>
            <a:r>
              <a:rPr lang="tr-TR" dirty="0" smtClean="0"/>
              <a:t>içerisine verilen karakter dizinini ekler. Ekleme konumu ve eklenecek karakter dizini veya nesnesi verilmelidir.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190440" y="252369"/>
            <a:ext cx="847101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C000"/>
                </a:solidFill>
              </a:rPr>
              <a:t>append</a:t>
            </a:r>
            <a:r>
              <a:rPr lang="tr-TR" dirty="0" smtClean="0">
                <a:solidFill>
                  <a:srgbClr val="FFC000"/>
                </a:solidFill>
              </a:rPr>
              <a:t> fonksiyonu </a:t>
            </a:r>
            <a:r>
              <a:rPr lang="tr-TR" dirty="0" smtClean="0"/>
              <a:t>: </a:t>
            </a:r>
            <a:r>
              <a:rPr lang="tr-TR" dirty="0" smtClean="0"/>
              <a:t>üyesi olduğu nesnenin karakter  </a:t>
            </a:r>
            <a:r>
              <a:rPr lang="tr-TR" dirty="0" smtClean="0"/>
              <a:t>dizininin sonuna verilen miktarda verilen karakter dizinini eker.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compare</a:t>
            </a:r>
            <a:r>
              <a:rPr lang="tr-TR" dirty="0" smtClean="0">
                <a:solidFill>
                  <a:srgbClr val="FFC000"/>
                </a:solidFill>
              </a:rPr>
              <a:t> fonksiyonu  </a:t>
            </a:r>
            <a:r>
              <a:rPr lang="tr-TR" dirty="0" smtClean="0"/>
              <a:t>: </a:t>
            </a:r>
            <a:r>
              <a:rPr lang="tr-TR" dirty="0" smtClean="0"/>
              <a:t>üyesi olduğu nesnenin karakter  dizini </a:t>
            </a:r>
            <a:r>
              <a:rPr lang="tr-TR" dirty="0" smtClean="0"/>
              <a:t>içerisinde , </a:t>
            </a:r>
            <a:r>
              <a:rPr lang="tr-TR" dirty="0" err="1" smtClean="0"/>
              <a:t>başlangıc</a:t>
            </a:r>
            <a:r>
              <a:rPr lang="tr-TR" dirty="0" smtClean="0"/>
              <a:t> konumu ve uzunluğu verilen karakter dizini ile yine verilen bir karakter dizini nesnesinin verilen konum ve uzunluğundaki karakter dizinini karşılaştırır. Sıfır veya bir döner.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C000"/>
                </a:solidFill>
              </a:rPr>
              <a:t>substr</a:t>
            </a:r>
            <a:r>
              <a:rPr lang="tr-TR" dirty="0" smtClean="0">
                <a:solidFill>
                  <a:srgbClr val="FFC000"/>
                </a:solidFill>
              </a:rPr>
              <a:t> fonksiyonu :</a:t>
            </a:r>
            <a:r>
              <a:rPr lang="tr-TR" dirty="0" smtClean="0"/>
              <a:t> </a:t>
            </a:r>
            <a:r>
              <a:rPr lang="tr-TR" dirty="0" smtClean="0"/>
              <a:t>üyesi olduğu nesnenin karakter  dizini içerisinde verilen </a:t>
            </a:r>
            <a:r>
              <a:rPr lang="tr-TR" dirty="0" smtClean="0"/>
              <a:t>konumdan başlayarak verilen miktar kadar karakter dizinini döndürür.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FF00"/>
                </a:solidFill>
              </a:rPr>
              <a:t>k1.</a:t>
            </a:r>
            <a:r>
              <a:rPr lang="tr-TR" dirty="0" err="1" smtClean="0">
                <a:solidFill>
                  <a:srgbClr val="FFFF00"/>
                </a:solidFill>
              </a:rPr>
              <a:t>substr</a:t>
            </a:r>
            <a:r>
              <a:rPr lang="tr-TR" dirty="0" smtClean="0">
                <a:solidFill>
                  <a:srgbClr val="FFFF00"/>
                </a:solidFill>
              </a:rPr>
              <a:t>(0,1); </a:t>
            </a:r>
            <a:r>
              <a:rPr lang="tr-TR" dirty="0" smtClean="0"/>
              <a:t>// k1 nesnesini karakter dizininin ilk karakter dizinini döndürür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C000"/>
                </a:solidFill>
              </a:rPr>
              <a:t>at fonksiyonu </a:t>
            </a:r>
            <a:r>
              <a:rPr lang="tr-TR" dirty="0" smtClean="0"/>
              <a:t>: </a:t>
            </a:r>
            <a:r>
              <a:rPr lang="tr-TR" dirty="0" smtClean="0"/>
              <a:t>üyesi olduğu nesnenin karakter  dizini içerisinde </a:t>
            </a:r>
            <a:r>
              <a:rPr lang="tr-TR" dirty="0" smtClean="0"/>
              <a:t>karakterleri </a:t>
            </a:r>
            <a:r>
              <a:rPr lang="tr-TR" dirty="0" err="1" smtClean="0"/>
              <a:t>tektek</a:t>
            </a:r>
            <a:r>
              <a:rPr lang="tr-TR" dirty="0" smtClean="0"/>
              <a:t> elde etmek için kullanılır.</a:t>
            </a:r>
          </a:p>
          <a:p>
            <a:endParaRPr lang="tr-TR" dirty="0" smtClean="0"/>
          </a:p>
          <a:p>
            <a:r>
              <a:rPr lang="tr-TR" dirty="0" err="1" smtClean="0">
                <a:solidFill>
                  <a:srgbClr val="FFFF00"/>
                </a:solidFill>
              </a:rPr>
              <a:t>for</a:t>
            </a:r>
            <a:r>
              <a:rPr lang="tr-TR" dirty="0" smtClean="0">
                <a:solidFill>
                  <a:srgbClr val="FFFF00"/>
                </a:solidFill>
              </a:rPr>
              <a:t>(</a:t>
            </a:r>
            <a:r>
              <a:rPr lang="tr-TR" dirty="0" err="1" smtClean="0">
                <a:solidFill>
                  <a:srgbClr val="FFFF00"/>
                </a:solidFill>
              </a:rPr>
              <a:t>int</a:t>
            </a:r>
            <a:r>
              <a:rPr lang="tr-TR" dirty="0" smtClean="0">
                <a:solidFill>
                  <a:srgbClr val="FFFF00"/>
                </a:solidFill>
              </a:rPr>
              <a:t> i; i&lt;=k1.</a:t>
            </a:r>
            <a:r>
              <a:rPr lang="tr-TR" dirty="0" err="1" smtClean="0">
                <a:solidFill>
                  <a:srgbClr val="FFFF00"/>
                </a:solidFill>
              </a:rPr>
              <a:t>length</a:t>
            </a:r>
            <a:r>
              <a:rPr lang="tr-TR" dirty="0" smtClean="0">
                <a:solidFill>
                  <a:srgbClr val="FFFF00"/>
                </a:solidFill>
              </a:rPr>
              <a:t>(); i++)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cout</a:t>
            </a:r>
            <a:r>
              <a:rPr lang="tr-TR" dirty="0" smtClean="0">
                <a:solidFill>
                  <a:srgbClr val="FFFF00"/>
                </a:solidFill>
              </a:rPr>
              <a:t>&lt;&lt;k1.at(i);</a:t>
            </a:r>
          </a:p>
          <a:p>
            <a:endParaRPr lang="tr-TR" dirty="0" smtClean="0">
              <a:solidFill>
                <a:srgbClr val="FFFF00"/>
              </a:solidFill>
            </a:endParaRPr>
          </a:p>
          <a:p>
            <a:r>
              <a:rPr lang="tr-TR" dirty="0" err="1" smtClean="0">
                <a:solidFill>
                  <a:srgbClr val="FFC000"/>
                </a:solidFill>
              </a:rPr>
              <a:t>length</a:t>
            </a:r>
            <a:r>
              <a:rPr lang="tr-TR" dirty="0" smtClean="0">
                <a:solidFill>
                  <a:srgbClr val="FFC000"/>
                </a:solidFill>
              </a:rPr>
              <a:t> fonksiyonu 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smtClean="0"/>
              <a:t>üyesi olduğu nesnenin karakter dizininde yer alan toplam karakter uzunluğunu veriri.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7026" y="3319461"/>
            <a:ext cx="4306974" cy="135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336492" y="394692"/>
            <a:ext cx="84710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&lt;string&gt;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string k1("</a:t>
            </a:r>
            <a:r>
              <a:rPr lang="en-US" dirty="0" err="1" smtClean="0"/>
              <a:t>Guzel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string k2="</a:t>
            </a:r>
            <a:r>
              <a:rPr lang="en-US" dirty="0" err="1" smtClean="0"/>
              <a:t>cirkin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string k3;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k3=k1;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"k3= "&lt;&lt; k3&lt;&lt;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k3=" ne " + k1+ " ne de ";</a:t>
            </a:r>
          </a:p>
          <a:p>
            <a:r>
              <a:rPr lang="en-US" dirty="0" smtClean="0"/>
              <a:t>    k3+=k2;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"k3=  "&lt;&lt; k3&lt;&lt;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k1.swap(k2);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ne "&lt;&lt;k1&lt;&lt; " ne de "&lt;&lt; k2&lt;&lt;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63466" y="288882"/>
            <a:ext cx="84345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string k1= "</a:t>
            </a:r>
            <a:r>
              <a:rPr lang="en-US" dirty="0" err="1" smtClean="0"/>
              <a:t>Cok</a:t>
            </a:r>
            <a:r>
              <a:rPr lang="en-US" dirty="0" smtClean="0"/>
              <a:t> program </a:t>
            </a:r>
            <a:r>
              <a:rPr lang="en-US" dirty="0" err="1" smtClean="0"/>
              <a:t>yazan</a:t>
            </a:r>
            <a:r>
              <a:rPr lang="en-US" dirty="0" smtClean="0"/>
              <a:t> </a:t>
            </a:r>
            <a:r>
              <a:rPr lang="en-US" dirty="0" err="1" smtClean="0"/>
              <a:t>programlmayi</a:t>
            </a:r>
            <a:r>
              <a:rPr lang="en-US" dirty="0" smtClean="0"/>
              <a:t> </a:t>
            </a:r>
            <a:r>
              <a:rPr lang="en-US" dirty="0" err="1" smtClean="0"/>
              <a:t>ogrenir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x=k1.find("</a:t>
            </a:r>
            <a:r>
              <a:rPr lang="en-US" dirty="0" err="1" smtClean="0"/>
              <a:t>yazan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</a:t>
            </a:r>
            <a:r>
              <a:rPr lang="en-US" dirty="0" err="1" smtClean="0"/>
              <a:t>yazan</a:t>
            </a:r>
            <a:r>
              <a:rPr lang="en-US" dirty="0" smtClean="0"/>
              <a:t>" &lt;&lt;x&lt;&lt;" </a:t>
            </a:r>
            <a:r>
              <a:rPr lang="en-US" dirty="0" err="1" smtClean="0"/>
              <a:t>inci</a:t>
            </a:r>
            <a:r>
              <a:rPr lang="en-US" dirty="0" smtClean="0"/>
              <a:t> </a:t>
            </a:r>
            <a:r>
              <a:rPr lang="en-US" dirty="0" err="1" smtClean="0"/>
              <a:t>karakterden</a:t>
            </a:r>
            <a:r>
              <a:rPr lang="en-US" dirty="0" smtClean="0"/>
              <a:t> </a:t>
            </a:r>
            <a:r>
              <a:rPr lang="en-US" dirty="0" err="1" smtClean="0"/>
              <a:t>başlar</a:t>
            </a:r>
            <a:r>
              <a:rPr lang="en-US" dirty="0" smtClean="0"/>
              <a:t>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x=k1.find_first_of("</a:t>
            </a:r>
            <a:r>
              <a:rPr lang="en-US" dirty="0" err="1" smtClean="0"/>
              <a:t>py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ilk p </a:t>
            </a:r>
            <a:r>
              <a:rPr lang="en-US" dirty="0" err="1" smtClean="0"/>
              <a:t>veya</a:t>
            </a:r>
            <a:r>
              <a:rPr lang="en-US" dirty="0" smtClean="0"/>
              <a:t> y " &lt;&lt;x&lt;&lt;" </a:t>
            </a:r>
            <a:r>
              <a:rPr lang="en-US" dirty="0" err="1" smtClean="0"/>
              <a:t>inci</a:t>
            </a:r>
            <a:r>
              <a:rPr lang="en-US" dirty="0" smtClean="0"/>
              <a:t> </a:t>
            </a:r>
            <a:r>
              <a:rPr lang="en-US" dirty="0" err="1" smtClean="0"/>
              <a:t>karakterde</a:t>
            </a:r>
            <a:r>
              <a:rPr lang="en-US" dirty="0" smtClean="0"/>
              <a:t> dir."&lt;&lt;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x=k1.find_first_not_of("</a:t>
            </a:r>
            <a:r>
              <a:rPr lang="en-US" dirty="0" err="1" smtClean="0"/>
              <a:t>Ckpro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 ilk </a:t>
            </a:r>
            <a:r>
              <a:rPr lang="en-US" dirty="0" err="1" smtClean="0"/>
              <a:t>Ckpro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bosluk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" &lt;&lt;x&lt;&lt;" </a:t>
            </a:r>
            <a:r>
              <a:rPr lang="en-US" dirty="0" err="1" smtClean="0"/>
              <a:t>inci</a:t>
            </a:r>
            <a:r>
              <a:rPr lang="en-US" dirty="0" smtClean="0"/>
              <a:t> </a:t>
            </a:r>
            <a:r>
              <a:rPr lang="en-US" dirty="0" err="1" smtClean="0"/>
              <a:t>karakterde</a:t>
            </a:r>
            <a:r>
              <a:rPr lang="en-US" dirty="0" smtClean="0"/>
              <a:t> dir."&lt;&lt;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519057" y="434934"/>
            <a:ext cx="788680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cstdlib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&lt;string&gt;</a:t>
            </a:r>
          </a:p>
          <a:p>
            <a:r>
              <a:rPr lang="en-US" sz="1400" dirty="0" smtClean="0"/>
              <a:t>using namespace std;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argc</a:t>
            </a:r>
            <a:r>
              <a:rPr lang="en-US" sz="1400" dirty="0" smtClean="0"/>
              <a:t>, char *</a:t>
            </a:r>
            <a:r>
              <a:rPr lang="en-US" sz="1400" dirty="0" err="1" smtClean="0"/>
              <a:t>argv</a:t>
            </a:r>
            <a:r>
              <a:rPr lang="en-US" sz="1400" dirty="0" smtClean="0"/>
              <a:t>[])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string k1="</a:t>
            </a:r>
            <a:r>
              <a:rPr lang="en-US" sz="1400" dirty="0" err="1" smtClean="0"/>
              <a:t>gelir</a:t>
            </a:r>
            <a:r>
              <a:rPr lang="en-US" sz="1400" dirty="0" smtClean="0"/>
              <a:t> </a:t>
            </a:r>
            <a:r>
              <a:rPr lang="en-US" sz="1400" dirty="0" err="1" smtClean="0"/>
              <a:t>gelmez</a:t>
            </a:r>
            <a:r>
              <a:rPr lang="en-US" sz="1400" dirty="0" smtClean="0"/>
              <a:t> </a:t>
            </a:r>
            <a:r>
              <a:rPr lang="en-US" sz="1400" dirty="0" err="1" smtClean="0"/>
              <a:t>gonder</a:t>
            </a:r>
            <a:r>
              <a:rPr lang="en-US" sz="1400" dirty="0" smtClean="0"/>
              <a:t> </a:t>
            </a:r>
            <a:r>
              <a:rPr lang="en-US" sz="1400" dirty="0" err="1" smtClean="0"/>
              <a:t>bize</a:t>
            </a:r>
            <a:r>
              <a:rPr lang="en-US" sz="1400" dirty="0" smtClean="0"/>
              <a:t> </a:t>
            </a:r>
            <a:r>
              <a:rPr lang="en-US" sz="1400" dirty="0" err="1" smtClean="0"/>
              <a:t>lutfen</a:t>
            </a:r>
            <a:r>
              <a:rPr lang="en-US" sz="1400" dirty="0" smtClean="0"/>
              <a:t>.";</a:t>
            </a:r>
          </a:p>
          <a:p>
            <a:r>
              <a:rPr lang="en-US" sz="1400" dirty="0" smtClean="0"/>
              <a:t>    string k2=" </a:t>
            </a:r>
            <a:r>
              <a:rPr lang="en-US" sz="1400" dirty="0" err="1" smtClean="0"/>
              <a:t>bana</a:t>
            </a:r>
            <a:r>
              <a:rPr lang="en-US" sz="1400" dirty="0" smtClean="0"/>
              <a:t> ";</a:t>
            </a:r>
          </a:p>
          <a:p>
            <a:r>
              <a:rPr lang="en-US" sz="1400" dirty="0" smtClean="0"/>
              <a:t>    string k3="</a:t>
            </a:r>
            <a:r>
              <a:rPr lang="en-US" sz="1400" dirty="0" err="1" smtClean="0"/>
              <a:t>onları</a:t>
            </a:r>
            <a:r>
              <a:rPr lang="en-US" sz="1400" dirty="0" smtClean="0"/>
              <a:t> ";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k1.erase(19,5);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 k1="</a:t>
            </a:r>
            <a:r>
              <a:rPr lang="en-US" sz="1400" dirty="0" err="1" smtClean="0"/>
              <a:t>gelir</a:t>
            </a:r>
            <a:r>
              <a:rPr lang="en-US" sz="1400" dirty="0" smtClean="0"/>
              <a:t> </a:t>
            </a:r>
            <a:r>
              <a:rPr lang="en-US" sz="1400" dirty="0" err="1" smtClean="0"/>
              <a:t>gelmez</a:t>
            </a:r>
            <a:r>
              <a:rPr lang="en-US" sz="1400" dirty="0" smtClean="0"/>
              <a:t> </a:t>
            </a:r>
            <a:r>
              <a:rPr lang="en-US" sz="1400" dirty="0" err="1" smtClean="0"/>
              <a:t>gonder</a:t>
            </a:r>
            <a:r>
              <a:rPr lang="en-US" sz="1400" dirty="0" smtClean="0"/>
              <a:t> </a:t>
            </a:r>
            <a:r>
              <a:rPr lang="en-US" sz="1400" dirty="0" err="1" smtClean="0"/>
              <a:t>bize</a:t>
            </a:r>
            <a:r>
              <a:rPr lang="en-US" sz="1400" dirty="0" smtClean="0"/>
              <a:t> </a:t>
            </a:r>
            <a:r>
              <a:rPr lang="en-US" sz="1400" dirty="0" err="1" smtClean="0"/>
              <a:t>lutfen</a:t>
            </a:r>
            <a:r>
              <a:rPr lang="en-US" sz="1400" dirty="0" smtClean="0"/>
              <a:t>.";</a:t>
            </a:r>
          </a:p>
          <a:p>
            <a:r>
              <a:rPr lang="en-US" sz="1400" dirty="0" smtClean="0"/>
              <a:t>    k1.replace(19,5, k2);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k1.replace(0,1,"G");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k1.insert(0,k3);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k1.erase(k1.size()-1,1);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k1.append(1,'!');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k1&lt;&lt;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system("PAUSE");</a:t>
            </a:r>
          </a:p>
          <a:p>
            <a:r>
              <a:rPr lang="en-US" sz="1400" dirty="0" smtClean="0"/>
              <a:t>    return EXIT_SUCCESS;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70" y="2516175"/>
            <a:ext cx="4578363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4" name="3 Metin kutusu"/>
          <p:cNvSpPr txBox="1"/>
          <p:nvPr/>
        </p:nvSpPr>
        <p:spPr>
          <a:xfrm>
            <a:off x="263466" y="288882"/>
            <a:ext cx="83979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Kar_diz değişkeni </a:t>
            </a:r>
            <a:r>
              <a:rPr lang="tr-TR" sz="2400" dirty="0" err="1" smtClean="0"/>
              <a:t>char</a:t>
            </a:r>
            <a:r>
              <a:rPr lang="tr-TR" sz="2400" dirty="0" smtClean="0"/>
              <a:t> tipinde bir karakter dizinidir. Yani </a:t>
            </a:r>
            <a:r>
              <a:rPr lang="tr-TR" sz="2400" dirty="0" err="1" smtClean="0"/>
              <a:t>char</a:t>
            </a:r>
            <a:r>
              <a:rPr lang="tr-TR" sz="2400" dirty="0" smtClean="0"/>
              <a:t> tipinde bir dizidir.</a:t>
            </a:r>
          </a:p>
          <a:p>
            <a:pPr algn="just"/>
            <a:endParaRPr lang="tr-TR" sz="2400" dirty="0" smtClean="0"/>
          </a:p>
          <a:p>
            <a:pPr algn="just"/>
            <a:r>
              <a:rPr lang="en-US" sz="2400" dirty="0" smtClean="0"/>
              <a:t>char </a:t>
            </a:r>
            <a:r>
              <a:rPr lang="en-US" sz="2400" dirty="0" err="1" smtClean="0"/>
              <a:t>Kar_diz</a:t>
            </a:r>
            <a:r>
              <a:rPr lang="tr-TR" sz="2400" dirty="0" smtClean="0"/>
              <a:t>[10]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İfadesi kullanıldığında, 10 tane karakter bu diziye atanabilir.  </a:t>
            </a:r>
            <a:r>
              <a:rPr lang="tr-TR" sz="2400" dirty="0" err="1" smtClean="0"/>
              <a:t>Cout</a:t>
            </a:r>
            <a:r>
              <a:rPr lang="tr-TR" sz="2400" dirty="0" smtClean="0"/>
              <a:t>  komutu da bunun böyle olacağını bilir.</a:t>
            </a:r>
          </a:p>
          <a:p>
            <a:pPr algn="just"/>
            <a:r>
              <a:rPr lang="tr-TR" sz="2400" dirty="0" smtClean="0"/>
              <a:t>Her karakter 1 </a:t>
            </a:r>
            <a:r>
              <a:rPr lang="tr-TR" sz="2400" dirty="0" err="1" smtClean="0"/>
              <a:t>byte</a:t>
            </a:r>
            <a:r>
              <a:rPr lang="tr-TR" sz="2400" dirty="0" smtClean="0"/>
              <a:t> yer kaplar. C karakter dizini sıfır(0) içeren bir </a:t>
            </a:r>
            <a:r>
              <a:rPr lang="tr-TR" sz="2400" dirty="0" err="1" smtClean="0"/>
              <a:t>byte</a:t>
            </a:r>
            <a:r>
              <a:rPr lang="tr-TR" sz="2400" dirty="0" smtClean="0"/>
              <a:t> ile sona erer. Bu karakter </a:t>
            </a:r>
            <a:r>
              <a:rPr lang="tr-TR" sz="2400" dirty="0" err="1" smtClean="0"/>
              <a:t>null</a:t>
            </a:r>
            <a:r>
              <a:rPr lang="tr-TR" sz="2400" dirty="0" smtClean="0"/>
              <a:t> karakter olarak ifade edilir. </a:t>
            </a:r>
            <a:r>
              <a:rPr lang="tr-TR" sz="2400" dirty="0" err="1" smtClean="0"/>
              <a:t>cout</a:t>
            </a:r>
            <a:r>
              <a:rPr lang="tr-TR" sz="2400" dirty="0" smtClean="0"/>
              <a:t> </a:t>
            </a:r>
            <a:r>
              <a:rPr lang="tr-TR" sz="2400" dirty="0" err="1" smtClean="0"/>
              <a:t>null</a:t>
            </a:r>
            <a:r>
              <a:rPr lang="tr-TR" sz="2400" dirty="0" smtClean="0"/>
              <a:t> karakterine </a:t>
            </a:r>
            <a:r>
              <a:rPr lang="tr-TR" sz="2400" dirty="0" err="1" smtClean="0"/>
              <a:t>raslayana</a:t>
            </a:r>
            <a:r>
              <a:rPr lang="tr-TR" sz="2400" dirty="0" smtClean="0"/>
              <a:t> kadar karakter dizinini gösterir. Karaktere rastladığında gösterimi sonlandırır.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Bu durumda karakter dizini girilirken ara çubuğu ile bir boşluk girilmesinde ne olur?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325" y="4049721"/>
            <a:ext cx="647067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5575" y="5473728"/>
            <a:ext cx="64484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0" y="0"/>
            <a:ext cx="7959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const </a:t>
            </a:r>
            <a:r>
              <a:rPr lang="en-US" dirty="0" err="1" smtClean="0"/>
              <a:t>int</a:t>
            </a:r>
            <a:r>
              <a:rPr lang="en-US" dirty="0" smtClean="0"/>
              <a:t> BOYUT=50;</a:t>
            </a:r>
          </a:p>
          <a:p>
            <a:r>
              <a:rPr lang="en-US" dirty="0" smtClean="0"/>
              <a:t>   char </a:t>
            </a:r>
            <a:r>
              <a:rPr lang="en-US" dirty="0" err="1" smtClean="0"/>
              <a:t>Kar_diz</a:t>
            </a:r>
            <a:r>
              <a:rPr lang="en-US" dirty="0" smtClean="0"/>
              <a:t>[BOYUT];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 "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</a:t>
            </a:r>
            <a:r>
              <a:rPr lang="en-US" dirty="0" err="1" smtClean="0"/>
              <a:t>giriniz</a:t>
            </a:r>
            <a:r>
              <a:rPr lang="en-US" dirty="0" smtClean="0"/>
              <a:t>( en </a:t>
            </a:r>
            <a:r>
              <a:rPr lang="en-US" dirty="0" err="1" smtClean="0"/>
              <a:t>azla</a:t>
            </a:r>
            <a:r>
              <a:rPr lang="en-US" dirty="0" smtClean="0"/>
              <a:t> 50 </a:t>
            </a:r>
            <a:r>
              <a:rPr lang="en-US" dirty="0" err="1" smtClean="0"/>
              <a:t>karakter</a:t>
            </a:r>
            <a:r>
              <a:rPr lang="en-US" dirty="0" smtClean="0"/>
              <a:t>)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Kar_diz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 \n  </a:t>
            </a:r>
            <a:r>
              <a:rPr lang="en-US" dirty="0" err="1" smtClean="0"/>
              <a:t>girdiğiniz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..:"&lt;&lt; </a:t>
            </a:r>
            <a:r>
              <a:rPr lang="en-US" dirty="0" err="1" smtClean="0"/>
              <a:t>Kar_diz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9121" y="4159260"/>
            <a:ext cx="6224879" cy="127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263466" y="361908"/>
            <a:ext cx="8580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char </a:t>
            </a:r>
            <a:r>
              <a:rPr lang="en-US" dirty="0" err="1" smtClean="0"/>
              <a:t>Kar_diz</a:t>
            </a:r>
            <a:r>
              <a:rPr lang="en-US" dirty="0" smtClean="0"/>
              <a:t>[ ]= "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benim</a:t>
            </a:r>
            <a:r>
              <a:rPr lang="en-US" dirty="0" smtClean="0"/>
              <a:t> en </a:t>
            </a:r>
            <a:r>
              <a:rPr lang="en-US" dirty="0" err="1" smtClean="0"/>
              <a:t>sevdigim</a:t>
            </a:r>
            <a:r>
              <a:rPr lang="en-US" dirty="0" smtClean="0"/>
              <a:t> </a:t>
            </a:r>
            <a:r>
              <a:rPr lang="en-US" dirty="0" err="1" smtClean="0"/>
              <a:t>istir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 </a:t>
            </a:r>
            <a:r>
              <a:rPr lang="en-US" dirty="0" err="1" smtClean="0"/>
              <a:t>Kar_diz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190440" y="5437215"/>
            <a:ext cx="83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Burada, çıkış boşlukları dikkate almamıştır. 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Aynı davranışı cin objesi gösteremez mi?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336492" y="325395"/>
            <a:ext cx="83979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Evet göstere bilir. Normalde boşluk (&gt;&gt;) </a:t>
            </a:r>
            <a:r>
              <a:rPr lang="tr-TR" dirty="0" err="1" smtClean="0"/>
              <a:t>opeartörü</a:t>
            </a:r>
            <a:r>
              <a:rPr lang="tr-TR" dirty="0" smtClean="0"/>
              <a:t> ile karakter dizinini bitiren boşluk olarak algılanır. Bu karakterden sonra ne varsa dikkate almaz.</a:t>
            </a:r>
          </a:p>
          <a:p>
            <a:endParaRPr lang="tr-TR" dirty="0" smtClean="0"/>
          </a:p>
          <a:p>
            <a:r>
              <a:rPr lang="tr-TR" dirty="0" smtClean="0"/>
              <a:t>Boşluk içeren karakter dizinlerini okumak için  cin.</a:t>
            </a:r>
            <a:r>
              <a:rPr lang="tr-TR" dirty="0" err="1" smtClean="0"/>
              <a:t>get</a:t>
            </a:r>
            <a:r>
              <a:rPr lang="tr-TR" dirty="0" smtClean="0"/>
              <a:t>() fonksiyonu kullanılır. Bu cin nesnesinin </a:t>
            </a:r>
            <a:r>
              <a:rPr lang="tr-TR" dirty="0" err="1" smtClean="0"/>
              <a:t>get</a:t>
            </a:r>
            <a:r>
              <a:rPr lang="tr-TR" dirty="0" smtClean="0"/>
              <a:t>() isimli üye fonksiyonudur. Fonksiyonun ilk argümanı değişken, ikincisi ise maksimum karakter sayısıdır.</a:t>
            </a:r>
          </a:p>
          <a:p>
            <a:endParaRPr lang="tr-TR" dirty="0" smtClean="0"/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cstdlib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iostream</a:t>
            </a:r>
            <a:r>
              <a:rPr lang="tr-TR" dirty="0" smtClean="0"/>
              <a:t>&gt;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argc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argv</a:t>
            </a:r>
            <a:r>
              <a:rPr lang="tr-TR" dirty="0" smtClean="0"/>
              <a:t>[])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BOYUT=50;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char</a:t>
            </a:r>
            <a:r>
              <a:rPr lang="tr-TR" dirty="0" smtClean="0"/>
              <a:t> Kar_diz[BOYUT];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cout</a:t>
            </a:r>
            <a:r>
              <a:rPr lang="tr-TR" dirty="0" smtClean="0"/>
              <a:t>&lt;&lt; " karakter dizini giriniz( en azla 50 karakter) ";</a:t>
            </a:r>
          </a:p>
          <a:p>
            <a:r>
              <a:rPr lang="tr-TR" dirty="0" smtClean="0"/>
              <a:t>   cin.</a:t>
            </a:r>
            <a:r>
              <a:rPr lang="tr-TR" dirty="0" err="1" smtClean="0"/>
              <a:t>get</a:t>
            </a:r>
            <a:r>
              <a:rPr lang="tr-TR" dirty="0" smtClean="0"/>
              <a:t>(Kar_diz, BOYUT);// karakter dizinini değişkene yerleştirir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cout</a:t>
            </a:r>
            <a:r>
              <a:rPr lang="tr-TR" dirty="0" smtClean="0"/>
              <a:t>&lt;&lt;" \n  girdiğiniz karakter dizini ..:"&lt;&lt; Kar_diz&lt;&lt;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system</a:t>
            </a:r>
            <a:r>
              <a:rPr lang="tr-TR" dirty="0" smtClean="0"/>
              <a:t>("PAUSE");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EXIT_SUCCESS;</a:t>
            </a:r>
          </a:p>
          <a:p>
            <a:r>
              <a:rPr lang="tr-TR" dirty="0" smtClean="0"/>
              <a:t>}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575" y="5327676"/>
            <a:ext cx="6448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26953" y="252369"/>
            <a:ext cx="83979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Birden fazla satır tutan karakter dizinleri okutulabilir mi?</a:t>
            </a:r>
          </a:p>
          <a:p>
            <a:endParaRPr lang="tr-TR" sz="2400" dirty="0" smtClean="0"/>
          </a:p>
          <a:p>
            <a:r>
              <a:rPr lang="tr-TR" sz="2400" dirty="0" smtClean="0"/>
              <a:t>Cin objesinin üye fonksiyonu </a:t>
            </a:r>
            <a:r>
              <a:rPr lang="tr-TR" sz="2400" dirty="0" err="1" smtClean="0"/>
              <a:t>get</a:t>
            </a:r>
            <a:r>
              <a:rPr lang="tr-TR" sz="2400" dirty="0" smtClean="0"/>
              <a:t> aşırı yüklenmiş bir fonksiyon olarak bu </a:t>
            </a:r>
            <a:r>
              <a:rPr lang="tr-TR" sz="2400" dirty="0" err="1" smtClean="0"/>
              <a:t>işide</a:t>
            </a:r>
            <a:r>
              <a:rPr lang="tr-TR" sz="2400" dirty="0" smtClean="0"/>
              <a:t> görmektedir.</a:t>
            </a:r>
          </a:p>
          <a:p>
            <a:endParaRPr lang="tr-TR" sz="2400" dirty="0" smtClean="0"/>
          </a:p>
          <a:p>
            <a:r>
              <a:rPr lang="en-US" sz="2400" dirty="0" err="1" smtClean="0"/>
              <a:t>cin.get</a:t>
            </a:r>
            <a:r>
              <a:rPr lang="en-US" sz="2400" dirty="0" smtClean="0"/>
              <a:t>(</a:t>
            </a:r>
            <a:r>
              <a:rPr lang="en-US" sz="2400" dirty="0" err="1" smtClean="0"/>
              <a:t>Kar_diz</a:t>
            </a:r>
            <a:r>
              <a:rPr lang="en-US" sz="2400" dirty="0" smtClean="0"/>
              <a:t>, BOYUT</a:t>
            </a:r>
            <a:r>
              <a:rPr lang="tr-TR" sz="2400" dirty="0" smtClean="0"/>
              <a:t>, ‘*”</a:t>
            </a:r>
            <a:r>
              <a:rPr lang="en-US" sz="2400" dirty="0" smtClean="0"/>
              <a:t>)</a:t>
            </a:r>
            <a:r>
              <a:rPr lang="tr-TR" sz="2400" dirty="0" smtClean="0"/>
              <a:t>;</a:t>
            </a:r>
          </a:p>
          <a:p>
            <a:endParaRPr lang="tr-TR" sz="2400" dirty="0" smtClean="0"/>
          </a:p>
          <a:p>
            <a:r>
              <a:rPr lang="tr-TR" sz="2400" dirty="0" smtClean="0"/>
              <a:t>Üçüncü bir </a:t>
            </a:r>
            <a:r>
              <a:rPr lang="tr-TR" sz="2400" dirty="0" err="1" smtClean="0"/>
              <a:t>arguman</a:t>
            </a:r>
            <a:r>
              <a:rPr lang="tr-TR" sz="2400" dirty="0" smtClean="0"/>
              <a:t> karakter girişini sonlandırmayı kontrol etmek üzere kullanılmaktadır.</a:t>
            </a:r>
          </a:p>
          <a:p>
            <a:endParaRPr lang="tr-TR" sz="2400" dirty="0" smtClean="0"/>
          </a:p>
          <a:p>
            <a:r>
              <a:rPr lang="tr-TR" sz="2400" dirty="0" smtClean="0"/>
              <a:t>Her satırda </a:t>
            </a:r>
            <a:r>
              <a:rPr lang="tr-TR" sz="2400" dirty="0" err="1" smtClean="0"/>
              <a:t>enter</a:t>
            </a:r>
            <a:r>
              <a:rPr lang="tr-TR" sz="2400" dirty="0" smtClean="0"/>
              <a:t> tuşuna basıldığında sonlandırma yapılmaz</a:t>
            </a:r>
          </a:p>
          <a:p>
            <a:endParaRPr lang="tr-TR" sz="2400" dirty="0" smtClean="0"/>
          </a:p>
          <a:p>
            <a:r>
              <a:rPr lang="tr-TR" sz="2400" dirty="0" smtClean="0"/>
              <a:t> Burada * karakteri kullanılmıştır. Yani * karakteri ve </a:t>
            </a:r>
            <a:r>
              <a:rPr lang="tr-TR" sz="2400" dirty="0" err="1" smtClean="0"/>
              <a:t>enter</a:t>
            </a:r>
            <a:r>
              <a:rPr lang="tr-TR" sz="2400" dirty="0" smtClean="0"/>
              <a:t> ile giriş sonlandırılacaktır. </a:t>
            </a:r>
          </a:p>
          <a:p>
            <a:endParaRPr lang="tr-TR" sz="2400" dirty="0" smtClean="0"/>
          </a:p>
          <a:p>
            <a:r>
              <a:rPr lang="tr-TR" sz="2400" dirty="0" smtClean="0"/>
              <a:t>Girilen karakter BOYUT sınırlamasını aşmışsa dizi girişi yine sonlandırılır.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707" y="4670442"/>
            <a:ext cx="64484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0" y="325395"/>
            <a:ext cx="87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336492" y="507960"/>
            <a:ext cx="8215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const </a:t>
            </a:r>
            <a:r>
              <a:rPr lang="en-US" dirty="0" err="1" smtClean="0"/>
              <a:t>int</a:t>
            </a:r>
            <a:r>
              <a:rPr lang="en-US" dirty="0" smtClean="0"/>
              <a:t> BOYUT=200;</a:t>
            </a:r>
          </a:p>
          <a:p>
            <a:r>
              <a:rPr lang="en-US" dirty="0" smtClean="0"/>
              <a:t>   char </a:t>
            </a:r>
            <a:r>
              <a:rPr lang="en-US" dirty="0" err="1" smtClean="0"/>
              <a:t>Kar_diz</a:t>
            </a:r>
            <a:r>
              <a:rPr lang="en-US" dirty="0" smtClean="0"/>
              <a:t>[BOYUT];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 "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</a:t>
            </a:r>
            <a:r>
              <a:rPr lang="en-US" dirty="0" err="1" smtClean="0"/>
              <a:t>giriniz</a:t>
            </a:r>
            <a:r>
              <a:rPr lang="en-US" dirty="0" smtClean="0"/>
              <a:t>( en </a:t>
            </a:r>
            <a:r>
              <a:rPr lang="en-US" dirty="0" err="1" smtClean="0"/>
              <a:t>fazla</a:t>
            </a:r>
            <a:r>
              <a:rPr lang="en-US" dirty="0" smtClean="0"/>
              <a:t> 200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*) ";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err="1" smtClean="0">
                <a:solidFill>
                  <a:srgbClr val="FFC000"/>
                </a:solidFill>
              </a:rPr>
              <a:t>cin.get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Kar_diz</a:t>
            </a:r>
            <a:r>
              <a:rPr lang="en-US" dirty="0" smtClean="0">
                <a:solidFill>
                  <a:srgbClr val="FFC000"/>
                </a:solidFill>
              </a:rPr>
              <a:t>, BOYUT, '*');//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dizinini</a:t>
            </a:r>
            <a:r>
              <a:rPr lang="en-US" dirty="0" smtClean="0"/>
              <a:t> </a:t>
            </a:r>
            <a:r>
              <a:rPr lang="en-US" dirty="0" err="1" smtClean="0"/>
              <a:t>değişkene</a:t>
            </a:r>
            <a:r>
              <a:rPr lang="en-US" dirty="0" smtClean="0"/>
              <a:t> </a:t>
            </a:r>
            <a:r>
              <a:rPr lang="en-US" dirty="0" err="1" smtClean="0"/>
              <a:t>yerleştirir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 \n  </a:t>
            </a:r>
            <a:r>
              <a:rPr lang="en-US" dirty="0" err="1" smtClean="0"/>
              <a:t>girdiğiniz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dizini</a:t>
            </a:r>
            <a:r>
              <a:rPr lang="en-US" dirty="0" smtClean="0"/>
              <a:t> ..:"&lt;&lt; </a:t>
            </a:r>
            <a:r>
              <a:rPr lang="en-US" dirty="0" err="1" smtClean="0"/>
              <a:t>Kar_diz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system("PAUSE");</a:t>
            </a:r>
          </a:p>
          <a:p>
            <a:r>
              <a:rPr lang="en-US" dirty="0" smtClean="0"/>
              <a:t>    return EXIT_SUCCESS;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Dr. Cemil Öz </a:t>
            </a:r>
            <a:endParaRPr lang="en-US"/>
          </a:p>
        </p:txBody>
      </p:sp>
      <p:sp>
        <p:nvSpPr>
          <p:cNvPr id="3" name="2 Metin kutusu"/>
          <p:cNvSpPr txBox="1"/>
          <p:nvPr/>
        </p:nvSpPr>
        <p:spPr>
          <a:xfrm>
            <a:off x="263466" y="252369"/>
            <a:ext cx="88805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Karakter katarını kopyalamak</a:t>
            </a:r>
          </a:p>
          <a:p>
            <a:endParaRPr lang="tr-TR" dirty="0" smtClean="0"/>
          </a:p>
          <a:p>
            <a:r>
              <a:rPr lang="tr-TR" dirty="0" smtClean="0"/>
              <a:t>Bir karakter katarını diğerine kopyalamak normalde, karakter karakter yapılır. Yani bir döngü içerisinde bu gerçekleştirilebilir.</a:t>
            </a:r>
          </a:p>
          <a:p>
            <a:endParaRPr lang="tr-TR" dirty="0" smtClean="0"/>
          </a:p>
          <a:p>
            <a:r>
              <a:rPr lang="en-US" dirty="0" err="1" smtClean="0"/>
              <a:t>Kar_diz</a:t>
            </a:r>
            <a:r>
              <a:rPr lang="tr-TR" dirty="0" smtClean="0"/>
              <a:t>1[i]=</a:t>
            </a:r>
            <a:r>
              <a:rPr lang="en-US" dirty="0" err="1" smtClean="0"/>
              <a:t>Kar_diz</a:t>
            </a:r>
            <a:r>
              <a:rPr lang="tr-TR" dirty="0" smtClean="0"/>
              <a:t>2[i];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C karakter katarı fonksiyonları genellikle </a:t>
            </a:r>
            <a:r>
              <a:rPr lang="tr-TR" dirty="0" err="1" smtClean="0"/>
              <a:t>string</a:t>
            </a:r>
            <a:r>
              <a:rPr lang="tr-TR" dirty="0" smtClean="0"/>
              <a:t> fonksiyonları ile yürütülür. </a:t>
            </a:r>
            <a:r>
              <a:rPr lang="tr-TR" dirty="0" err="1" smtClean="0"/>
              <a:t>String</a:t>
            </a:r>
            <a:r>
              <a:rPr lang="tr-TR" dirty="0" smtClean="0"/>
              <a:t>.h da böyle bir </a:t>
            </a:r>
            <a:r>
              <a:rPr lang="tr-TR" dirty="0" err="1" smtClean="0"/>
              <a:t>kütüp</a:t>
            </a:r>
            <a:r>
              <a:rPr lang="tr-TR" dirty="0" smtClean="0"/>
              <a:t> hanedir ve </a:t>
            </a:r>
            <a:r>
              <a:rPr lang="tr-TR" dirty="0" err="1" smtClean="0"/>
              <a:t>strlen</a:t>
            </a:r>
            <a:r>
              <a:rPr lang="tr-TR" dirty="0" smtClean="0"/>
              <a:t>() fonksiyonu </a:t>
            </a:r>
            <a:r>
              <a:rPr lang="tr-TR" dirty="0" err="1" smtClean="0"/>
              <a:t>karakterdizini</a:t>
            </a:r>
            <a:r>
              <a:rPr lang="tr-TR" dirty="0" smtClean="0"/>
              <a:t> değişkenindeki atanmış karakter sayısını verir.</a:t>
            </a:r>
          </a:p>
          <a:p>
            <a:endParaRPr lang="tr-TR" dirty="0" smtClean="0"/>
          </a:p>
          <a:p>
            <a:r>
              <a:rPr lang="tr-TR" dirty="0" smtClean="0"/>
              <a:t>Böylece aktarma yapılırken karakter dizininin boyutu kontrol edilebilir. Dizinin sonlandırma karakteri </a:t>
            </a:r>
            <a:r>
              <a:rPr lang="tr-TR" dirty="0" err="1" smtClean="0">
                <a:solidFill>
                  <a:srgbClr val="FFC000"/>
                </a:solidFill>
              </a:rPr>
              <a:t>null</a:t>
            </a:r>
            <a:r>
              <a:rPr lang="tr-TR" dirty="0" smtClean="0"/>
              <a:t> hesaba katılmaz.</a:t>
            </a:r>
          </a:p>
          <a:p>
            <a:endParaRPr lang="tr-TR" dirty="0" smtClean="0"/>
          </a:p>
          <a:p>
            <a:r>
              <a:rPr lang="tr-TR" dirty="0" smtClean="0"/>
              <a:t>Aktarmanın yapıldığı değişkenin son karakteri olarak </a:t>
            </a:r>
            <a:r>
              <a:rPr lang="tr-TR" dirty="0" err="1" smtClean="0"/>
              <a:t>null</a:t>
            </a:r>
            <a:r>
              <a:rPr lang="tr-TR" dirty="0" smtClean="0"/>
              <a:t> eklenmelidir.</a:t>
            </a:r>
          </a:p>
          <a:p>
            <a:endParaRPr lang="tr-TR" dirty="0" smtClean="0"/>
          </a:p>
          <a:p>
            <a:r>
              <a:rPr lang="en-US" dirty="0" err="1" smtClean="0"/>
              <a:t>Kar_diz</a:t>
            </a:r>
            <a:r>
              <a:rPr lang="tr-TR" dirty="0" smtClean="0"/>
              <a:t>2[i]=‘\0’;</a:t>
            </a:r>
          </a:p>
          <a:p>
            <a:endParaRPr lang="tr-TR" dirty="0" smtClean="0"/>
          </a:p>
          <a:p>
            <a:r>
              <a:rPr lang="tr-TR" dirty="0" smtClean="0"/>
              <a:t>İle yapılır.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2728</TotalTime>
  <Words>2308</Words>
  <Application>Microsoft Office PowerPoint</Application>
  <PresentationFormat>Ekran Gösterisi (4:3)</PresentationFormat>
  <Paragraphs>439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Teknik</vt:lpstr>
      <vt:lpstr>Algoritmalar ve Programlama II Ders 9: C++ programlama dilinde stringler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Ders 2: Akış Diyagramları</dc:title>
  <dc:creator>CemilOz</dc:creator>
  <cp:lastModifiedBy>CemilOz</cp:lastModifiedBy>
  <cp:revision>150</cp:revision>
  <dcterms:created xsi:type="dcterms:W3CDTF">2008-10-01T05:32:08Z</dcterms:created>
  <dcterms:modified xsi:type="dcterms:W3CDTF">2009-02-22T15:16:38Z</dcterms:modified>
</cp:coreProperties>
</file>