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4" r:id="rId1"/>
  </p:sldMasterIdLst>
  <p:sldIdLst>
    <p:sldId id="256" r:id="rId2"/>
    <p:sldId id="260" r:id="rId3"/>
    <p:sldId id="261" r:id="rId4"/>
    <p:sldId id="262" r:id="rId5"/>
    <p:sldId id="263" r:id="rId6"/>
    <p:sldId id="264" r:id="rId7"/>
    <p:sldId id="265" r:id="rId8"/>
    <p:sldId id="266" r:id="rId9"/>
    <p:sldId id="271" r:id="rId10"/>
    <p:sldId id="274" r:id="rId11"/>
    <p:sldId id="272" r:id="rId12"/>
    <p:sldId id="275" r:id="rId13"/>
    <p:sldId id="273" r:id="rId14"/>
    <p:sldId id="276" r:id="rId15"/>
    <p:sldId id="270"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135" d="100"/>
          <a:sy n="135" d="100"/>
        </p:scale>
        <p:origin x="132"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9C5A860-F335-4252-AA00-24FB67ED2982}" type="datetime1">
              <a:rPr lang="en-US" smtClean="0"/>
              <a:t>5/27/2022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976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9861678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4580367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14171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0947139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6009621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1255873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462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82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309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9119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42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89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388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73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5001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8998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81A142-DA77-4A5F-AD1F-14E6C18F0F5F}" type="datetime1">
              <a:rPr lang="en-US" smtClean="0"/>
              <a:t>5/27/2022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705497822"/>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School and office supplies">
            <a:extLst>
              <a:ext uri="{FF2B5EF4-FFF2-40B4-BE49-F238E27FC236}">
                <a16:creationId xmlns:a16="http://schemas.microsoft.com/office/drawing/2014/main" id="{0D46A0FF-429F-FA49-98E8-5EA1E183040D}"/>
              </a:ext>
            </a:extLst>
          </p:cNvPr>
          <p:cNvPicPr>
            <a:picLocks noChangeAspect="1"/>
          </p:cNvPicPr>
          <p:nvPr/>
        </p:nvPicPr>
        <p:blipFill rotWithShape="1">
          <a:blip r:embed="rId3">
            <a:alphaModFix amt="35000"/>
          </a:blip>
          <a:srcRect t="15755"/>
          <a:stretch/>
        </p:blipFill>
        <p:spPr>
          <a:xfrm>
            <a:off x="0" y="76170"/>
            <a:ext cx="12191980" cy="6855970"/>
          </a:xfrm>
          <a:prstGeom prst="rect">
            <a:avLst/>
          </a:prstGeom>
        </p:spPr>
      </p:pic>
      <p:sp>
        <p:nvSpPr>
          <p:cNvPr id="2" name="Title 1">
            <a:extLst>
              <a:ext uri="{FF2B5EF4-FFF2-40B4-BE49-F238E27FC236}">
                <a16:creationId xmlns:a16="http://schemas.microsoft.com/office/drawing/2014/main" id="{A56A8988-DF71-32BE-B536-F51D5C330265}"/>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Comparison of Yolo algorithm and faster r-</a:t>
            </a:r>
            <a:r>
              <a:rPr lang="en-US" sz="3400" dirty="0" err="1"/>
              <a:t>cnn</a:t>
            </a:r>
            <a:endParaRPr lang="en-US" sz="3400" dirty="0"/>
          </a:p>
        </p:txBody>
      </p:sp>
      <p:sp>
        <p:nvSpPr>
          <p:cNvPr id="3" name="Subtitle 2">
            <a:extLst>
              <a:ext uri="{FF2B5EF4-FFF2-40B4-BE49-F238E27FC236}">
                <a16:creationId xmlns:a16="http://schemas.microsoft.com/office/drawing/2014/main" id="{3ADD7899-5DDB-DDF6-45F9-823C35503D18}"/>
              </a:ext>
            </a:extLst>
          </p:cNvPr>
          <p:cNvSpPr>
            <a:spLocks noGrp="1"/>
          </p:cNvSpPr>
          <p:nvPr>
            <p:ph type="subTitle" idx="1"/>
          </p:nvPr>
        </p:nvSpPr>
        <p:spPr>
          <a:xfrm>
            <a:off x="1655805" y="2096064"/>
            <a:ext cx="9611752" cy="3695136"/>
          </a:xfrm>
        </p:spPr>
        <p:txBody>
          <a:bodyPr vert="horz" lIns="91440" tIns="45720" rIns="91440" bIns="45720" rtlCol="0">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dirty="0"/>
              <a:t>Team members :</a:t>
            </a:r>
          </a:p>
          <a:p>
            <a:pPr algn="l"/>
            <a:r>
              <a:rPr lang="en-US" dirty="0"/>
              <a:t>Abdelrahman Atef Mohamed   18p8622</a:t>
            </a:r>
            <a:br>
              <a:rPr lang="en-US" dirty="0"/>
            </a:br>
            <a:r>
              <a:rPr lang="en-US" dirty="0"/>
              <a:t>Mostafa Mohamed </a:t>
            </a:r>
            <a:r>
              <a:rPr lang="en-US" dirty="0" err="1"/>
              <a:t>nageb</a:t>
            </a:r>
            <a:r>
              <a:rPr lang="en-US" dirty="0"/>
              <a:t>       1809079</a:t>
            </a:r>
          </a:p>
          <a:p>
            <a:pPr algn="l"/>
            <a:r>
              <a:rPr lang="en-US" dirty="0"/>
              <a:t>Mustafa Ahmed Allam Attia     1803488</a:t>
            </a:r>
          </a:p>
        </p:txBody>
      </p:sp>
    </p:spTree>
    <p:extLst>
      <p:ext uri="{BB962C8B-B14F-4D97-AF65-F5344CB8AC3E}">
        <p14:creationId xmlns:p14="http://schemas.microsoft.com/office/powerpoint/2010/main" val="281349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8E007-017F-CF54-CCDD-3DAFF2395C71}"/>
              </a:ext>
            </a:extLst>
          </p:cNvPr>
          <p:cNvSpPr>
            <a:spLocks noGrp="1"/>
          </p:cNvSpPr>
          <p:nvPr>
            <p:ph idx="1"/>
          </p:nvPr>
        </p:nvSpPr>
        <p:spPr>
          <a:xfrm>
            <a:off x="974596" y="247692"/>
            <a:ext cx="9905999" cy="3541714"/>
          </a:xfrm>
        </p:spPr>
        <p:txBody>
          <a:bodyPr>
            <a:normAutofit/>
          </a:bodyPr>
          <a:lstStyle/>
          <a:p>
            <a:pPr algn="l" fontAlgn="base">
              <a:buFont typeface="Arial" panose="020B0604020202020204" pitchFamily="34" charset="0"/>
              <a:buChar char="•"/>
            </a:pPr>
            <a:r>
              <a:rPr lang="en-US" sz="1400" b="0" i="0" dirty="0">
                <a:effectLst/>
                <a:latin typeface="Roboto" panose="02000000000000000000" pitchFamily="2" charset="0"/>
              </a:rPr>
              <a:t>First, an image is taken as an input:</a:t>
            </a:r>
            <a:br>
              <a:rPr lang="en-US" sz="1400" b="0" i="0" dirty="0">
                <a:effectLst/>
                <a:latin typeface="Roboto" panose="02000000000000000000" pitchFamily="2" charset="0"/>
              </a:rPr>
            </a:br>
            <a:endParaRPr lang="en-US" sz="1400" b="0" i="0" dirty="0">
              <a:effectLst/>
              <a:latin typeface="Roboto" panose="02000000000000000000" pitchFamily="2" charset="0"/>
            </a:endParaRPr>
          </a:p>
          <a:p>
            <a:pPr algn="l" fontAlgn="base">
              <a:buFont typeface="Arial" panose="020B0604020202020204" pitchFamily="34" charset="0"/>
              <a:buChar char="•"/>
            </a:pPr>
            <a:r>
              <a:rPr lang="en-US" sz="1400" b="0" i="0" dirty="0">
                <a:effectLst/>
                <a:latin typeface="Roboto" panose="02000000000000000000" pitchFamily="2" charset="0"/>
              </a:rPr>
              <a:t>Then, we get the Regions of Interest (ROI) using some proposal method (for example, selective search as seen above):</a:t>
            </a:r>
            <a:br>
              <a:rPr lang="en-US" sz="1400" b="0" i="0" dirty="0">
                <a:effectLst/>
                <a:latin typeface="Roboto" panose="02000000000000000000" pitchFamily="2" charset="0"/>
              </a:rPr>
            </a:br>
            <a:endParaRPr lang="en-US" sz="1400" b="0" i="0" dirty="0">
              <a:effectLst/>
              <a:latin typeface="Roboto" panose="02000000000000000000" pitchFamily="2" charset="0"/>
            </a:endParaRPr>
          </a:p>
          <a:p>
            <a:pPr algn="l" fontAlgn="base">
              <a:buFont typeface="Arial" panose="020B0604020202020204" pitchFamily="34" charset="0"/>
              <a:buChar char="•"/>
            </a:pPr>
            <a:r>
              <a:rPr lang="en-US" sz="1400" b="0" i="0" dirty="0">
                <a:effectLst/>
                <a:latin typeface="Roboto" panose="02000000000000000000" pitchFamily="2" charset="0"/>
              </a:rPr>
              <a:t>All these regions are then reshaped as per the input of the CNN, and each region is passed to the </a:t>
            </a:r>
            <a:r>
              <a:rPr lang="en-US" sz="1400" b="0" i="0" dirty="0" err="1">
                <a:effectLst/>
                <a:latin typeface="Roboto" panose="02000000000000000000" pitchFamily="2" charset="0"/>
              </a:rPr>
              <a:t>ConvNet</a:t>
            </a:r>
            <a:r>
              <a:rPr lang="en-US" sz="1400" b="0" i="0" dirty="0">
                <a:effectLst/>
                <a:latin typeface="Roboto" panose="02000000000000000000" pitchFamily="2" charset="0"/>
              </a:rPr>
              <a:t>:</a:t>
            </a:r>
            <a:br>
              <a:rPr lang="en-US" sz="1400" b="0" i="0" dirty="0">
                <a:effectLst/>
                <a:latin typeface="Roboto" panose="02000000000000000000" pitchFamily="2" charset="0"/>
              </a:rPr>
            </a:br>
            <a:endParaRPr lang="en-US" sz="1400" b="0" i="0" dirty="0">
              <a:effectLst/>
              <a:latin typeface="Roboto" panose="02000000000000000000" pitchFamily="2" charset="0"/>
            </a:endParaRPr>
          </a:p>
          <a:p>
            <a:pPr algn="l" fontAlgn="base">
              <a:buFont typeface="Arial" panose="020B0604020202020204" pitchFamily="34" charset="0"/>
              <a:buChar char="•"/>
            </a:pPr>
            <a:r>
              <a:rPr lang="en-US" sz="1400" b="0" i="0" dirty="0">
                <a:effectLst/>
                <a:latin typeface="Roboto" panose="02000000000000000000" pitchFamily="2" charset="0"/>
              </a:rPr>
              <a:t>CNN then extracts features for each region and SVMs are used to divide these regions into different classes:</a:t>
            </a:r>
            <a:br>
              <a:rPr lang="en-US" sz="1400" b="0" i="0" dirty="0">
                <a:effectLst/>
                <a:latin typeface="Roboto" panose="02000000000000000000" pitchFamily="2" charset="0"/>
              </a:rPr>
            </a:br>
            <a:endParaRPr lang="en-US" sz="1400" b="0" i="0" dirty="0">
              <a:effectLst/>
              <a:latin typeface="Roboto" panose="02000000000000000000" pitchFamily="2" charset="0"/>
            </a:endParaRPr>
          </a:p>
          <a:p>
            <a:pPr algn="l" fontAlgn="base">
              <a:buFont typeface="Arial" panose="020B0604020202020204" pitchFamily="34" charset="0"/>
              <a:buChar char="•"/>
            </a:pPr>
            <a:r>
              <a:rPr lang="en-US" sz="1400" b="0" i="0" dirty="0">
                <a:effectLst/>
                <a:latin typeface="Roboto" panose="02000000000000000000" pitchFamily="2" charset="0"/>
              </a:rPr>
              <a:t>Finally, a bounding box regression (</a:t>
            </a:r>
            <a:r>
              <a:rPr lang="en-US" sz="1400" b="0" i="1" dirty="0" err="1">
                <a:effectLst/>
                <a:latin typeface="inherit"/>
              </a:rPr>
              <a:t>Bbox</a:t>
            </a:r>
            <a:r>
              <a:rPr lang="en-US" sz="1400" b="0" i="1" dirty="0">
                <a:effectLst/>
                <a:latin typeface="inherit"/>
              </a:rPr>
              <a:t> reg</a:t>
            </a:r>
            <a:r>
              <a:rPr lang="en-US" sz="1400" b="0" i="0" dirty="0">
                <a:effectLst/>
                <a:latin typeface="Roboto" panose="02000000000000000000" pitchFamily="2" charset="0"/>
              </a:rPr>
              <a:t>) is used to predict the bounding boxes for each identified region:</a:t>
            </a:r>
          </a:p>
          <a:p>
            <a:endParaRPr lang="en-US" sz="1400" dirty="0"/>
          </a:p>
        </p:txBody>
      </p:sp>
      <p:pic>
        <p:nvPicPr>
          <p:cNvPr id="6" name="Picture 4">
            <a:extLst>
              <a:ext uri="{FF2B5EF4-FFF2-40B4-BE49-F238E27FC236}">
                <a16:creationId xmlns:a16="http://schemas.microsoft.com/office/drawing/2014/main" id="{BDAFD9C1-0191-852F-B0F6-AAF415996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278" y="3789406"/>
            <a:ext cx="7858633" cy="232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94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6F8B-2BF1-1613-C098-8B1554DF23A2}"/>
              </a:ext>
            </a:extLst>
          </p:cNvPr>
          <p:cNvSpPr>
            <a:spLocks noGrp="1"/>
          </p:cNvSpPr>
          <p:nvPr>
            <p:ph type="title"/>
          </p:nvPr>
        </p:nvSpPr>
        <p:spPr/>
        <p:txBody>
          <a:bodyPr/>
          <a:lstStyle/>
          <a:p>
            <a:r>
              <a:rPr lang="en-US" dirty="0"/>
              <a:t>Fast r-</a:t>
            </a:r>
            <a:r>
              <a:rPr lang="en-US" dirty="0" err="1"/>
              <a:t>cnn</a:t>
            </a:r>
            <a:endParaRPr lang="en-US" dirty="0"/>
          </a:p>
        </p:txBody>
      </p:sp>
      <p:sp>
        <p:nvSpPr>
          <p:cNvPr id="3" name="Content Placeholder 2">
            <a:extLst>
              <a:ext uri="{FF2B5EF4-FFF2-40B4-BE49-F238E27FC236}">
                <a16:creationId xmlns:a16="http://schemas.microsoft.com/office/drawing/2014/main" id="{DB740B7E-41B2-545F-B142-9DE17DD4CA77}"/>
              </a:ext>
            </a:extLst>
          </p:cNvPr>
          <p:cNvSpPr>
            <a:spLocks noGrp="1"/>
          </p:cNvSpPr>
          <p:nvPr>
            <p:ph idx="1"/>
          </p:nvPr>
        </p:nvSpPr>
        <p:spPr/>
        <p:txBody>
          <a:bodyPr>
            <a:noAutofit/>
          </a:bodyPr>
          <a:lstStyle/>
          <a:p>
            <a:r>
              <a:rPr lang="en-US" sz="1400" b="0" i="0" dirty="0">
                <a:effectLst/>
                <a:latin typeface="Roboto" panose="02000000000000000000" pitchFamily="2" charset="0"/>
              </a:rPr>
              <a:t>What else can we do to reduce the computation time an RCNN algorithm typically takes? Instead of running a CNN 2,000 times per image, we can run it just once per image and get all the regions of interest (regions containing some object).</a:t>
            </a:r>
          </a:p>
          <a:p>
            <a:pPr algn="l" fontAlgn="base"/>
            <a:r>
              <a:rPr lang="en-US" sz="1400" b="0" i="0" dirty="0">
                <a:effectLst/>
                <a:latin typeface="Roboto" panose="02000000000000000000" pitchFamily="2" charset="0"/>
              </a:rPr>
              <a:t>Let’s break this down into steps to simplify the concept:</a:t>
            </a:r>
          </a:p>
          <a:p>
            <a:pPr algn="l" fontAlgn="base">
              <a:buFont typeface="+mj-lt"/>
              <a:buAutoNum type="arabicPeriod"/>
            </a:pPr>
            <a:r>
              <a:rPr lang="en-US" sz="1400" b="0" i="0" dirty="0">
                <a:effectLst/>
                <a:latin typeface="Roboto" panose="02000000000000000000" pitchFamily="2" charset="0"/>
              </a:rPr>
              <a:t>As with the earlier technique, we take an image as an input.</a:t>
            </a:r>
          </a:p>
          <a:p>
            <a:pPr algn="l" fontAlgn="base">
              <a:buFont typeface="+mj-lt"/>
              <a:buAutoNum type="arabicPeriod"/>
            </a:pPr>
            <a:r>
              <a:rPr lang="en-US" sz="1400" b="0" i="0" dirty="0">
                <a:effectLst/>
                <a:latin typeface="Roboto" panose="02000000000000000000" pitchFamily="2" charset="0"/>
              </a:rPr>
              <a:t>This image is passed to a </a:t>
            </a:r>
            <a:r>
              <a:rPr lang="en-US" sz="1400" b="0" i="0" dirty="0" err="1">
                <a:effectLst/>
                <a:latin typeface="Roboto" panose="02000000000000000000" pitchFamily="2" charset="0"/>
              </a:rPr>
              <a:t>ConvNet</a:t>
            </a:r>
            <a:r>
              <a:rPr lang="en-US" sz="1400" b="0" i="0" dirty="0">
                <a:effectLst/>
                <a:latin typeface="Roboto" panose="02000000000000000000" pitchFamily="2" charset="0"/>
              </a:rPr>
              <a:t> which in turn generates the Regions of Interest.</a:t>
            </a:r>
          </a:p>
          <a:p>
            <a:pPr algn="l" fontAlgn="base">
              <a:buFont typeface="+mj-lt"/>
              <a:buAutoNum type="arabicPeriod"/>
            </a:pPr>
            <a:r>
              <a:rPr lang="en-US" sz="1400" b="0" i="0" dirty="0">
                <a:effectLst/>
                <a:latin typeface="Roboto" panose="02000000000000000000" pitchFamily="2" charset="0"/>
              </a:rPr>
              <a:t>An </a:t>
            </a:r>
            <a:r>
              <a:rPr lang="en-US" sz="1400" b="0" i="0" dirty="0" err="1">
                <a:effectLst/>
                <a:latin typeface="Roboto" panose="02000000000000000000" pitchFamily="2" charset="0"/>
              </a:rPr>
              <a:t>RoI</a:t>
            </a:r>
            <a:r>
              <a:rPr lang="en-US" sz="1400" b="0" i="0" dirty="0">
                <a:effectLst/>
                <a:latin typeface="Roboto" panose="02000000000000000000" pitchFamily="2" charset="0"/>
              </a:rPr>
              <a:t> pooling layer is applied to all of these regions to reshape them as per the input of the </a:t>
            </a:r>
            <a:r>
              <a:rPr lang="en-US" sz="1400" b="0" i="0" dirty="0" err="1">
                <a:effectLst/>
                <a:latin typeface="Roboto" panose="02000000000000000000" pitchFamily="2" charset="0"/>
              </a:rPr>
              <a:t>ConvNet</a:t>
            </a:r>
            <a:r>
              <a:rPr lang="en-US" sz="1400" b="0" i="0" dirty="0">
                <a:effectLst/>
                <a:latin typeface="Roboto" panose="02000000000000000000" pitchFamily="2" charset="0"/>
              </a:rPr>
              <a:t>. Then, each region is passed on to a fully connected network.</a:t>
            </a:r>
          </a:p>
          <a:p>
            <a:pPr algn="l" fontAlgn="base">
              <a:buFont typeface="+mj-lt"/>
              <a:buAutoNum type="arabicPeriod"/>
            </a:pPr>
            <a:r>
              <a:rPr lang="en-US" sz="1400" b="0" i="0" dirty="0">
                <a:effectLst/>
                <a:latin typeface="Roboto" panose="02000000000000000000" pitchFamily="2" charset="0"/>
              </a:rPr>
              <a:t>A </a:t>
            </a:r>
            <a:r>
              <a:rPr lang="en-US" sz="1400" b="0" i="0" dirty="0" err="1">
                <a:effectLst/>
                <a:latin typeface="Roboto" panose="02000000000000000000" pitchFamily="2" charset="0"/>
              </a:rPr>
              <a:t>softmax</a:t>
            </a:r>
            <a:r>
              <a:rPr lang="en-US" sz="1400" b="0" i="0" dirty="0">
                <a:effectLst/>
                <a:latin typeface="Roboto" panose="02000000000000000000" pitchFamily="2" charset="0"/>
              </a:rPr>
              <a:t> layer is used on top of the fully connected network to output classes. Along with the </a:t>
            </a:r>
            <a:r>
              <a:rPr lang="en-US" sz="1400" b="0" i="0" dirty="0" err="1">
                <a:effectLst/>
                <a:latin typeface="Roboto" panose="02000000000000000000" pitchFamily="2" charset="0"/>
              </a:rPr>
              <a:t>softmax</a:t>
            </a:r>
            <a:r>
              <a:rPr lang="en-US" sz="1400" b="0" i="0" dirty="0">
                <a:effectLst/>
                <a:latin typeface="Roboto" panose="02000000000000000000" pitchFamily="2" charset="0"/>
              </a:rPr>
              <a:t> layer, a linear regression layer is also used parallel to output bounding box coordinates for predicted classes.</a:t>
            </a:r>
          </a:p>
          <a:p>
            <a:r>
              <a:rPr lang="en-US" sz="1400" b="0" i="0" dirty="0">
                <a:effectLst/>
                <a:latin typeface="Roboto" panose="02000000000000000000" pitchFamily="2" charset="0"/>
              </a:rPr>
              <a:t>This is how Fast RCNN resolves two major issues of RCNN, i.e., passing one instead of 2,000 regions per image to the </a:t>
            </a:r>
            <a:r>
              <a:rPr lang="en-US" sz="1400" b="0" i="0" dirty="0" err="1">
                <a:effectLst/>
                <a:latin typeface="Roboto" panose="02000000000000000000" pitchFamily="2" charset="0"/>
              </a:rPr>
              <a:t>ConvNet</a:t>
            </a:r>
            <a:r>
              <a:rPr lang="en-US" sz="1400" b="0" i="0" dirty="0">
                <a:effectLst/>
                <a:latin typeface="Roboto" panose="02000000000000000000" pitchFamily="2" charset="0"/>
              </a:rPr>
              <a:t>, and using one instead of three different models for extracting features, classification, and generating bounding boxes.</a:t>
            </a:r>
            <a:endParaRPr lang="en-US" sz="1400" dirty="0"/>
          </a:p>
        </p:txBody>
      </p:sp>
    </p:spTree>
    <p:extLst>
      <p:ext uri="{BB962C8B-B14F-4D97-AF65-F5344CB8AC3E}">
        <p14:creationId xmlns:p14="http://schemas.microsoft.com/office/powerpoint/2010/main" val="5947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6A213DB-7E88-D68D-B33B-F4EC7FFB7B14}"/>
              </a:ext>
            </a:extLst>
          </p:cNvPr>
          <p:cNvPicPr>
            <a:picLocks noGrp="1" noChangeAspect="1"/>
          </p:cNvPicPr>
          <p:nvPr>
            <p:ph idx="1"/>
          </p:nvPr>
        </p:nvPicPr>
        <p:blipFill>
          <a:blip r:embed="rId2"/>
          <a:stretch>
            <a:fillRect/>
          </a:stretch>
        </p:blipFill>
        <p:spPr>
          <a:xfrm>
            <a:off x="1604962" y="1791858"/>
            <a:ext cx="8982075" cy="3409950"/>
          </a:xfrm>
          <a:prstGeom prst="rect">
            <a:avLst/>
          </a:prstGeom>
        </p:spPr>
      </p:pic>
    </p:spTree>
    <p:extLst>
      <p:ext uri="{BB962C8B-B14F-4D97-AF65-F5344CB8AC3E}">
        <p14:creationId xmlns:p14="http://schemas.microsoft.com/office/powerpoint/2010/main" val="141288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8DB8-41E1-2696-DD6D-16186C8A924D}"/>
              </a:ext>
            </a:extLst>
          </p:cNvPr>
          <p:cNvSpPr>
            <a:spLocks noGrp="1"/>
          </p:cNvSpPr>
          <p:nvPr>
            <p:ph type="title"/>
          </p:nvPr>
        </p:nvSpPr>
        <p:spPr/>
        <p:txBody>
          <a:bodyPr/>
          <a:lstStyle/>
          <a:p>
            <a:r>
              <a:rPr lang="en-US" dirty="0"/>
              <a:t>Faster r-</a:t>
            </a:r>
            <a:r>
              <a:rPr lang="en-US" dirty="0" err="1"/>
              <a:t>cnn</a:t>
            </a:r>
            <a:endParaRPr lang="en-US" dirty="0"/>
          </a:p>
        </p:txBody>
      </p:sp>
      <p:sp>
        <p:nvSpPr>
          <p:cNvPr id="3" name="Content Placeholder 2">
            <a:extLst>
              <a:ext uri="{FF2B5EF4-FFF2-40B4-BE49-F238E27FC236}">
                <a16:creationId xmlns:a16="http://schemas.microsoft.com/office/drawing/2014/main" id="{67A4636E-3558-D828-3CCD-67BAB0D5D7B3}"/>
              </a:ext>
            </a:extLst>
          </p:cNvPr>
          <p:cNvSpPr>
            <a:spLocks noGrp="1"/>
          </p:cNvSpPr>
          <p:nvPr>
            <p:ph idx="1"/>
          </p:nvPr>
        </p:nvSpPr>
        <p:spPr/>
        <p:txBody>
          <a:bodyPr>
            <a:normAutofit/>
          </a:bodyPr>
          <a:lstStyle/>
          <a:p>
            <a:r>
              <a:rPr lang="en-US" sz="1600" b="0" i="0" dirty="0">
                <a:effectLst/>
                <a:latin typeface="Roboto" panose="02000000000000000000" pitchFamily="2" charset="0"/>
              </a:rPr>
              <a:t>Faster RCNN is the modified version of Fast RCNN. The major difference between them is that Fast RCNN uses the selective search for generating Regions of Interest, while Faster RCNN uses “Region Proposal Network”, aka RPN. RPN takes image feature maps as an input and generates a set of object proposals, each with an </a:t>
            </a:r>
            <a:r>
              <a:rPr lang="en-US" sz="1600" b="0" i="0" dirty="0" err="1">
                <a:effectLst/>
                <a:latin typeface="Roboto" panose="02000000000000000000" pitchFamily="2" charset="0"/>
              </a:rPr>
              <a:t>objectness</a:t>
            </a:r>
            <a:r>
              <a:rPr lang="en-US" sz="1600" b="0" i="0" dirty="0">
                <a:effectLst/>
                <a:latin typeface="Roboto" panose="02000000000000000000" pitchFamily="2" charset="0"/>
              </a:rPr>
              <a:t> score as output.</a:t>
            </a:r>
          </a:p>
          <a:p>
            <a:pPr algn="l" fontAlgn="base">
              <a:buFont typeface="+mj-lt"/>
              <a:buAutoNum type="arabicPeriod"/>
            </a:pPr>
            <a:r>
              <a:rPr lang="en-US" sz="1600" b="0" i="0" dirty="0">
                <a:effectLst/>
                <a:latin typeface="Roboto" panose="02000000000000000000" pitchFamily="2" charset="0"/>
              </a:rPr>
              <a:t>We take an image as input and pass it to the </a:t>
            </a:r>
            <a:r>
              <a:rPr lang="en-US" sz="1600" b="0" i="0" dirty="0" err="1">
                <a:effectLst/>
                <a:latin typeface="Roboto" panose="02000000000000000000" pitchFamily="2" charset="0"/>
              </a:rPr>
              <a:t>ConvNet</a:t>
            </a:r>
            <a:r>
              <a:rPr lang="en-US" sz="1600" b="0" i="0" dirty="0">
                <a:effectLst/>
                <a:latin typeface="Roboto" panose="02000000000000000000" pitchFamily="2" charset="0"/>
              </a:rPr>
              <a:t> which returns the feature map for that image.</a:t>
            </a:r>
          </a:p>
          <a:p>
            <a:pPr algn="l" fontAlgn="base">
              <a:buFont typeface="+mj-lt"/>
              <a:buAutoNum type="arabicPeriod"/>
            </a:pPr>
            <a:r>
              <a:rPr lang="en-US" sz="1600" b="0" i="0" dirty="0">
                <a:effectLst/>
                <a:latin typeface="Roboto" panose="02000000000000000000" pitchFamily="2" charset="0"/>
              </a:rPr>
              <a:t>Region proposal network is applied on these feature maps. This returns the object proposals along with their </a:t>
            </a:r>
            <a:r>
              <a:rPr lang="en-US" sz="1600" b="0" i="0" dirty="0" err="1">
                <a:effectLst/>
                <a:latin typeface="Roboto" panose="02000000000000000000" pitchFamily="2" charset="0"/>
              </a:rPr>
              <a:t>objectness</a:t>
            </a:r>
            <a:r>
              <a:rPr lang="en-US" sz="1600" b="0" i="0" dirty="0">
                <a:effectLst/>
                <a:latin typeface="Roboto" panose="02000000000000000000" pitchFamily="2" charset="0"/>
              </a:rPr>
              <a:t> score.</a:t>
            </a:r>
          </a:p>
          <a:p>
            <a:pPr algn="l" fontAlgn="base">
              <a:buFont typeface="+mj-lt"/>
              <a:buAutoNum type="arabicPeriod"/>
            </a:pPr>
            <a:r>
              <a:rPr lang="en-US" sz="1600" b="0" i="0" dirty="0">
                <a:effectLst/>
                <a:latin typeface="Roboto" panose="02000000000000000000" pitchFamily="2" charset="0"/>
              </a:rPr>
              <a:t>An </a:t>
            </a:r>
            <a:r>
              <a:rPr lang="en-US" sz="1600" b="0" i="0" dirty="0" err="1">
                <a:effectLst/>
                <a:latin typeface="Roboto" panose="02000000000000000000" pitchFamily="2" charset="0"/>
              </a:rPr>
              <a:t>RoI</a:t>
            </a:r>
            <a:r>
              <a:rPr lang="en-US" sz="1600" b="0" i="0" dirty="0">
                <a:effectLst/>
                <a:latin typeface="Roboto" panose="02000000000000000000" pitchFamily="2" charset="0"/>
              </a:rPr>
              <a:t> pooling layer is applied to these proposals to bring down all the proposals to the same size.</a:t>
            </a:r>
          </a:p>
          <a:p>
            <a:pPr algn="l" fontAlgn="base">
              <a:buFont typeface="+mj-lt"/>
              <a:buAutoNum type="arabicPeriod"/>
            </a:pPr>
            <a:r>
              <a:rPr lang="en-US" sz="1600" b="0" i="0" dirty="0">
                <a:effectLst/>
                <a:latin typeface="Roboto" panose="02000000000000000000" pitchFamily="2" charset="0"/>
              </a:rPr>
              <a:t>Finally, the proposals are passed to a fully connected layer which has a </a:t>
            </a:r>
            <a:r>
              <a:rPr lang="en-US" sz="1600" b="0" i="0" dirty="0" err="1">
                <a:effectLst/>
                <a:latin typeface="Roboto" panose="02000000000000000000" pitchFamily="2" charset="0"/>
              </a:rPr>
              <a:t>softmax</a:t>
            </a:r>
            <a:r>
              <a:rPr lang="en-US" sz="1600" b="0" i="0" dirty="0">
                <a:effectLst/>
                <a:latin typeface="Roboto" panose="02000000000000000000" pitchFamily="2" charset="0"/>
              </a:rPr>
              <a:t> layer and a linear regression layer at its top, to classify and output the bounding boxes for objects</a:t>
            </a:r>
          </a:p>
          <a:p>
            <a:endParaRPr lang="en-US" sz="1600" dirty="0"/>
          </a:p>
        </p:txBody>
      </p:sp>
    </p:spTree>
    <p:extLst>
      <p:ext uri="{BB962C8B-B14F-4D97-AF65-F5344CB8AC3E}">
        <p14:creationId xmlns:p14="http://schemas.microsoft.com/office/powerpoint/2010/main" val="187891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6" name="Picture 2" descr="Network structure diagram of Faster R-CNN Faster R-CNN is mainly... |  Download Scientific Diagram">
            <a:extLst>
              <a:ext uri="{FF2B5EF4-FFF2-40B4-BE49-F238E27FC236}">
                <a16:creationId xmlns:a16="http://schemas.microsoft.com/office/drawing/2014/main" id="{A52DA903-37B7-1439-BF31-EC454D7E8A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704633"/>
            <a:ext cx="5211232" cy="34487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326EDA-851C-A30F-9F8E-445E0AC74D5D}"/>
              </a:ext>
            </a:extLst>
          </p:cNvPr>
          <p:cNvPicPr>
            <a:picLocks noChangeAspect="1"/>
          </p:cNvPicPr>
          <p:nvPr/>
        </p:nvPicPr>
        <p:blipFill>
          <a:blip r:embed="rId4"/>
          <a:stretch>
            <a:fillRect/>
          </a:stretch>
        </p:blipFill>
        <p:spPr>
          <a:xfrm>
            <a:off x="6342888" y="2325584"/>
            <a:ext cx="5211232" cy="2201745"/>
          </a:xfrm>
          <a:prstGeom prst="rect">
            <a:avLst/>
          </a:prstGeom>
        </p:spPr>
      </p:pic>
    </p:spTree>
    <p:extLst>
      <p:ext uri="{BB962C8B-B14F-4D97-AF65-F5344CB8AC3E}">
        <p14:creationId xmlns:p14="http://schemas.microsoft.com/office/powerpoint/2010/main" val="53520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FC28-17D9-F8DE-1119-C1059D340A32}"/>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20E16AB0-0B62-F8F3-8BF4-8B277DA31C62}"/>
              </a:ext>
            </a:extLst>
          </p:cNvPr>
          <p:cNvSpPr>
            <a:spLocks noGrp="1"/>
          </p:cNvSpPr>
          <p:nvPr>
            <p:ph idx="1"/>
          </p:nvPr>
        </p:nvSpPr>
        <p:spPr/>
        <p:txBody>
          <a:bodyPr>
            <a:normAutofit fontScale="85000" lnSpcReduction="10000"/>
          </a:bodyPr>
          <a:lstStyle/>
          <a:p>
            <a:r>
              <a:rPr lang="en-US" b="0" i="0" dirty="0">
                <a:effectLst/>
                <a:latin typeface="-apple-system"/>
              </a:rPr>
              <a:t>YOLO and Faster RCNN both share some similarities. They both uses an anchor box-based network structure, both uses bounding both regression. Things that differs YOLO from Faster RCNN is that it makes classification and bounding box regression at the same time. Judging from the year they were published; it make sense that YOLO wanted a more elegant way to do regression and classification. YOLO however does have its drawback in object detection. YOLO has difficulty detecting objects that are small and close to each other due to only two anchor boxes in a grid predicting only one class of object. It doesn’t generalize well when objects in the image show rare aspects of ratio. Faster RCNN on the other hand, do detect small objects well since it has nine anchors in a single grid, however it fails to do real-time detection with its two-step architecture.</a:t>
            </a:r>
            <a:endParaRPr lang="en-US" dirty="0"/>
          </a:p>
        </p:txBody>
      </p:sp>
    </p:spTree>
    <p:extLst>
      <p:ext uri="{BB962C8B-B14F-4D97-AF65-F5344CB8AC3E}">
        <p14:creationId xmlns:p14="http://schemas.microsoft.com/office/powerpoint/2010/main" val="101307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B847-0071-4C1C-7944-282562B677F9}"/>
              </a:ext>
            </a:extLst>
          </p:cNvPr>
          <p:cNvSpPr>
            <a:spLocks noGrp="1"/>
          </p:cNvSpPr>
          <p:nvPr>
            <p:ph type="title"/>
          </p:nvPr>
        </p:nvSpPr>
        <p:spPr>
          <a:xfrm>
            <a:off x="1141413" y="618518"/>
            <a:ext cx="9905998" cy="5867342"/>
          </a:xfrm>
        </p:spPr>
        <p:txBody>
          <a:bodyPr/>
          <a:lstStyle/>
          <a:p>
            <a:r>
              <a:rPr lang="en-US" dirty="0"/>
              <a:t>                            Thank you </a:t>
            </a:r>
          </a:p>
        </p:txBody>
      </p:sp>
    </p:spTree>
    <p:extLst>
      <p:ext uri="{BB962C8B-B14F-4D97-AF65-F5344CB8AC3E}">
        <p14:creationId xmlns:p14="http://schemas.microsoft.com/office/powerpoint/2010/main" val="409707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94B0-ED53-1B16-2D6F-6DB9C68B5108}"/>
              </a:ext>
            </a:extLst>
          </p:cNvPr>
          <p:cNvSpPr>
            <a:spLocks noGrp="1"/>
          </p:cNvSpPr>
          <p:nvPr>
            <p:ph type="title"/>
          </p:nvPr>
        </p:nvSpPr>
        <p:spPr/>
        <p:txBody>
          <a:bodyPr/>
          <a:lstStyle/>
          <a:p>
            <a:r>
              <a:rPr lang="en-US" dirty="0"/>
              <a:t>What is yolo ?</a:t>
            </a:r>
          </a:p>
        </p:txBody>
      </p:sp>
      <p:sp>
        <p:nvSpPr>
          <p:cNvPr id="3" name="Content Placeholder 2">
            <a:extLst>
              <a:ext uri="{FF2B5EF4-FFF2-40B4-BE49-F238E27FC236}">
                <a16:creationId xmlns:a16="http://schemas.microsoft.com/office/drawing/2014/main" id="{3D4C41BF-5012-5F95-046C-DA4C26C2D1B4}"/>
              </a:ext>
            </a:extLst>
          </p:cNvPr>
          <p:cNvSpPr>
            <a:spLocks noGrp="1"/>
          </p:cNvSpPr>
          <p:nvPr>
            <p:ph idx="4294967295"/>
          </p:nvPr>
        </p:nvSpPr>
        <p:spPr>
          <a:xfrm>
            <a:off x="0" y="2249488"/>
            <a:ext cx="9906000" cy="3541712"/>
          </a:xfrm>
        </p:spPr>
        <p:txBody>
          <a:bodyPr>
            <a:normAutofit fontScale="85000" lnSpcReduction="20000"/>
          </a:bodyPr>
          <a:lstStyle/>
          <a:p>
            <a:pPr algn="l"/>
            <a:r>
              <a:rPr lang="en-US" b="0" i="0" dirty="0">
                <a:effectLst/>
                <a:latin typeface="gt-regular"/>
              </a:rPr>
              <a:t>YOLO is an abbreviation for the term ‘You Only Look Once’. This is an algorithm that detects and recognizes various objects in a picture (in real-time). Object detection in YOLO is done as a regression problem and provides the class probabilities of the detected images.</a:t>
            </a:r>
          </a:p>
          <a:p>
            <a:pPr algn="l"/>
            <a:r>
              <a:rPr lang="en-US" b="0" i="0" dirty="0">
                <a:effectLst/>
                <a:latin typeface="gt-regular"/>
              </a:rPr>
              <a:t>YOLO algorithm employs convolutional neural networks (CNN) to detect objects in real-time. As the name suggests, the algorithm requires only a single forward propagation through a neural network to detect objects.</a:t>
            </a:r>
          </a:p>
          <a:p>
            <a:pPr algn="l"/>
            <a:r>
              <a:rPr lang="en-US" b="0" i="0" dirty="0">
                <a:effectLst/>
                <a:latin typeface="gt-regular"/>
              </a:rPr>
              <a:t>This means that prediction in the entire image is done in a single algorithm run. The CNN is used to predict various class probabilities and bounding boxes simultaneously.</a:t>
            </a:r>
          </a:p>
          <a:p>
            <a:pPr algn="l"/>
            <a:r>
              <a:rPr lang="en-US" dirty="0">
                <a:latin typeface="gt-regular"/>
              </a:rPr>
              <a:t>Note: there</a:t>
            </a:r>
            <a:r>
              <a:rPr lang="en-US" b="0" i="0" dirty="0">
                <a:effectLst/>
                <a:latin typeface="Roboto" panose="02000000000000000000" pitchFamily="2" charset="0"/>
              </a:rPr>
              <a:t> are major differences between YOLOv3, and older versions occur in terms of speed, precision, and specificity of classes.</a:t>
            </a:r>
            <a:endParaRPr lang="en-US" b="0" i="0" dirty="0">
              <a:effectLst/>
              <a:latin typeface="gt-regular"/>
            </a:endParaRPr>
          </a:p>
          <a:p>
            <a:endParaRPr lang="en-US" dirty="0"/>
          </a:p>
        </p:txBody>
      </p:sp>
    </p:spTree>
    <p:extLst>
      <p:ext uri="{BB962C8B-B14F-4D97-AF65-F5344CB8AC3E}">
        <p14:creationId xmlns:p14="http://schemas.microsoft.com/office/powerpoint/2010/main" val="223386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7AD2-DB6A-253E-8DB4-107034D4AEF2}"/>
              </a:ext>
            </a:extLst>
          </p:cNvPr>
          <p:cNvSpPr>
            <a:spLocks noGrp="1"/>
          </p:cNvSpPr>
          <p:nvPr>
            <p:ph type="title"/>
          </p:nvPr>
        </p:nvSpPr>
        <p:spPr/>
        <p:txBody>
          <a:bodyPr/>
          <a:lstStyle/>
          <a:p>
            <a:r>
              <a:rPr lang="en-US" dirty="0"/>
              <a:t>Why yolo </a:t>
            </a:r>
            <a:r>
              <a:rPr lang="en-US" dirty="0" err="1"/>
              <a:t>algoritm</a:t>
            </a:r>
            <a:r>
              <a:rPr lang="en-US" dirty="0"/>
              <a:t> ?</a:t>
            </a:r>
          </a:p>
        </p:txBody>
      </p:sp>
      <p:sp>
        <p:nvSpPr>
          <p:cNvPr id="3" name="Content Placeholder 2">
            <a:extLst>
              <a:ext uri="{FF2B5EF4-FFF2-40B4-BE49-F238E27FC236}">
                <a16:creationId xmlns:a16="http://schemas.microsoft.com/office/drawing/2014/main" id="{5E68C110-9F5A-0248-A7C3-10B45E0BA677}"/>
              </a:ext>
            </a:extLst>
          </p:cNvPr>
          <p:cNvSpPr>
            <a:spLocks noGrp="1"/>
          </p:cNvSpPr>
          <p:nvPr>
            <p:ph idx="1"/>
          </p:nvPr>
        </p:nvSpPr>
        <p:spPr/>
        <p:txBody>
          <a:bodyPr/>
          <a:lstStyle/>
          <a:p>
            <a:pPr algn="l">
              <a:buFont typeface="Arial" panose="020B0604020202020204" pitchFamily="34" charset="0"/>
              <a:buChar char="•"/>
            </a:pPr>
            <a:r>
              <a:rPr lang="en-US" b="1" i="0" dirty="0">
                <a:effectLst/>
                <a:latin typeface="gt-regular"/>
              </a:rPr>
              <a:t>Speed:</a:t>
            </a:r>
            <a:r>
              <a:rPr lang="en-US" b="0" i="0" dirty="0">
                <a:effectLst/>
                <a:latin typeface="gt-regular"/>
              </a:rPr>
              <a:t> This algorithm improves the speed of detection because it can predict objects in real-time.</a:t>
            </a:r>
          </a:p>
          <a:p>
            <a:pPr algn="l">
              <a:buFont typeface="Arial" panose="020B0604020202020204" pitchFamily="34" charset="0"/>
              <a:buChar char="•"/>
            </a:pPr>
            <a:r>
              <a:rPr lang="en-US" b="1" i="0" dirty="0">
                <a:effectLst/>
                <a:latin typeface="gt-regular"/>
              </a:rPr>
              <a:t>High accuracy:</a:t>
            </a:r>
            <a:r>
              <a:rPr lang="en-US" b="0" i="0" dirty="0">
                <a:effectLst/>
                <a:latin typeface="gt-regular"/>
              </a:rPr>
              <a:t> YOLO is a predictive technique that provides accurate results with minimal background errors.</a:t>
            </a:r>
          </a:p>
          <a:p>
            <a:endParaRPr lang="en-US" dirty="0"/>
          </a:p>
        </p:txBody>
      </p:sp>
    </p:spTree>
    <p:extLst>
      <p:ext uri="{BB962C8B-B14F-4D97-AF65-F5344CB8AC3E}">
        <p14:creationId xmlns:p14="http://schemas.microsoft.com/office/powerpoint/2010/main" val="18073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C5E5-527F-6337-771A-9487E4FF88DA}"/>
              </a:ext>
            </a:extLst>
          </p:cNvPr>
          <p:cNvSpPr>
            <a:spLocks noGrp="1"/>
          </p:cNvSpPr>
          <p:nvPr>
            <p:ph type="title"/>
          </p:nvPr>
        </p:nvSpPr>
        <p:spPr/>
        <p:txBody>
          <a:bodyPr/>
          <a:lstStyle/>
          <a:p>
            <a:r>
              <a:rPr lang="en-US" b="0" i="0" dirty="0">
                <a:effectLst/>
                <a:latin typeface="gt-medium"/>
              </a:rPr>
              <a:t>How the YOLO algorithm works</a:t>
            </a:r>
            <a:br>
              <a:rPr lang="en-US" b="0" i="0" dirty="0">
                <a:effectLst/>
                <a:latin typeface="gt-medium"/>
              </a:rPr>
            </a:br>
            <a:endParaRPr lang="en-US" dirty="0"/>
          </a:p>
        </p:txBody>
      </p:sp>
      <p:sp>
        <p:nvSpPr>
          <p:cNvPr id="3" name="Content Placeholder 2">
            <a:extLst>
              <a:ext uri="{FF2B5EF4-FFF2-40B4-BE49-F238E27FC236}">
                <a16:creationId xmlns:a16="http://schemas.microsoft.com/office/drawing/2014/main" id="{4D70CCB4-052E-AE32-3719-334F87B9DBD8}"/>
              </a:ext>
            </a:extLst>
          </p:cNvPr>
          <p:cNvSpPr>
            <a:spLocks noGrp="1"/>
          </p:cNvSpPr>
          <p:nvPr>
            <p:ph idx="1"/>
          </p:nvPr>
        </p:nvSpPr>
        <p:spPr/>
        <p:txBody>
          <a:bodyPr/>
          <a:lstStyle/>
          <a:p>
            <a:r>
              <a:rPr lang="en-US" b="0" i="0" dirty="0">
                <a:effectLst/>
                <a:latin typeface="gt-regular"/>
              </a:rPr>
              <a:t>YOLO algorithm works using the following three techniques:</a:t>
            </a:r>
          </a:p>
          <a:p>
            <a:pPr algn="l">
              <a:buFont typeface="Arial" panose="020B0604020202020204" pitchFamily="34" charset="0"/>
              <a:buChar char="•"/>
            </a:pPr>
            <a:r>
              <a:rPr lang="en-US" b="0" i="0" dirty="0">
                <a:effectLst/>
                <a:latin typeface="gt-regular"/>
              </a:rPr>
              <a:t>Residual blocks</a:t>
            </a:r>
          </a:p>
          <a:p>
            <a:pPr algn="l">
              <a:buFont typeface="Arial" panose="020B0604020202020204" pitchFamily="34" charset="0"/>
              <a:buChar char="•"/>
            </a:pPr>
            <a:r>
              <a:rPr lang="en-US" b="0" i="0" dirty="0">
                <a:effectLst/>
                <a:latin typeface="gt-regular"/>
              </a:rPr>
              <a:t>Bounding box regression</a:t>
            </a:r>
          </a:p>
          <a:p>
            <a:pPr algn="l">
              <a:buFont typeface="Arial" panose="020B0604020202020204" pitchFamily="34" charset="0"/>
              <a:buChar char="•"/>
            </a:pPr>
            <a:r>
              <a:rPr lang="en-US" b="0" i="0" dirty="0">
                <a:effectLst/>
                <a:latin typeface="gt-regular"/>
              </a:rPr>
              <a:t>Intersection Over Union (IOU)</a:t>
            </a:r>
          </a:p>
          <a:p>
            <a:pPr algn="l">
              <a:buFont typeface="Arial" panose="020B0604020202020204" pitchFamily="34" charset="0"/>
              <a:buChar char="•"/>
            </a:pPr>
            <a:endParaRPr lang="en-US" dirty="0">
              <a:latin typeface="gt-regular"/>
            </a:endParaRPr>
          </a:p>
          <a:p>
            <a:pPr algn="l">
              <a:buFont typeface="Arial" panose="020B0604020202020204" pitchFamily="34" charset="0"/>
              <a:buChar char="•"/>
            </a:pPr>
            <a:endParaRPr lang="en-US" b="0" i="0" dirty="0">
              <a:effectLst/>
              <a:latin typeface="gt-regular"/>
            </a:endParaRPr>
          </a:p>
          <a:p>
            <a:pPr algn="l">
              <a:buFont typeface="Arial" panose="020B0604020202020204" pitchFamily="34" charset="0"/>
              <a:buChar char="•"/>
            </a:pPr>
            <a:endParaRPr lang="en-US" dirty="0">
              <a:latin typeface="gt-regular"/>
            </a:endParaRPr>
          </a:p>
          <a:p>
            <a:pPr algn="l">
              <a:buFont typeface="Arial" panose="020B0604020202020204" pitchFamily="34" charset="0"/>
              <a:buChar char="•"/>
            </a:pPr>
            <a:endParaRPr lang="en-US" b="0" i="0" dirty="0">
              <a:effectLst/>
              <a:latin typeface="gt-regular"/>
            </a:endParaRPr>
          </a:p>
          <a:p>
            <a:endParaRPr lang="en-US" dirty="0"/>
          </a:p>
        </p:txBody>
      </p:sp>
    </p:spTree>
    <p:extLst>
      <p:ext uri="{BB962C8B-B14F-4D97-AF65-F5344CB8AC3E}">
        <p14:creationId xmlns:p14="http://schemas.microsoft.com/office/powerpoint/2010/main" val="40882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BB8F-4446-060F-6F7D-353E725B70DE}"/>
              </a:ext>
            </a:extLst>
          </p:cNvPr>
          <p:cNvSpPr>
            <a:spLocks noGrp="1"/>
          </p:cNvSpPr>
          <p:nvPr>
            <p:ph type="title"/>
          </p:nvPr>
        </p:nvSpPr>
        <p:spPr>
          <a:xfrm>
            <a:off x="1141412" y="618518"/>
            <a:ext cx="5894387" cy="1478570"/>
          </a:xfrm>
        </p:spPr>
        <p:txBody>
          <a:bodyPr anchor="b">
            <a:normAutofit/>
          </a:bodyPr>
          <a:lstStyle/>
          <a:p>
            <a:r>
              <a:rPr lang="en-US" sz="3300" b="0" i="0">
                <a:effectLst/>
                <a:latin typeface="gt-medium"/>
              </a:rPr>
              <a:t>1-Residual blocks</a:t>
            </a:r>
            <a:br>
              <a:rPr lang="en-US" sz="3300" b="0" i="0">
                <a:effectLst/>
                <a:latin typeface="gt-medium"/>
              </a:rPr>
            </a:br>
            <a:br>
              <a:rPr lang="en-US" sz="3300"/>
            </a:br>
            <a:endParaRPr lang="en-US" sz="3300"/>
          </a:p>
        </p:txBody>
      </p:sp>
      <p:sp>
        <p:nvSpPr>
          <p:cNvPr id="3" name="Content Placeholder 2">
            <a:extLst>
              <a:ext uri="{FF2B5EF4-FFF2-40B4-BE49-F238E27FC236}">
                <a16:creationId xmlns:a16="http://schemas.microsoft.com/office/drawing/2014/main" id="{9188CD83-A98F-018E-DF6C-337881D0D8FE}"/>
              </a:ext>
            </a:extLst>
          </p:cNvPr>
          <p:cNvSpPr>
            <a:spLocks noGrp="1"/>
          </p:cNvSpPr>
          <p:nvPr>
            <p:ph idx="1"/>
          </p:nvPr>
        </p:nvSpPr>
        <p:spPr>
          <a:xfrm>
            <a:off x="1141412" y="2249487"/>
            <a:ext cx="5894388" cy="3541714"/>
          </a:xfrm>
        </p:spPr>
        <p:txBody>
          <a:bodyPr>
            <a:normAutofit fontScale="85000" lnSpcReduction="20000"/>
          </a:bodyPr>
          <a:lstStyle/>
          <a:p>
            <a:r>
              <a:rPr lang="en-US" b="0" i="0" dirty="0">
                <a:effectLst/>
                <a:latin typeface="gt-regular"/>
              </a:rPr>
              <a:t>First, the image is divided into various grids. Each grid has a dimension of S x S. The following image shows how an input image is divided into grids.</a:t>
            </a:r>
          </a:p>
          <a:p>
            <a:endParaRPr lang="en-US" b="0" i="0" dirty="0">
              <a:effectLst/>
              <a:latin typeface="gt-regular"/>
            </a:endParaRPr>
          </a:p>
          <a:p>
            <a:r>
              <a:rPr lang="en-US" b="0" i="0" dirty="0">
                <a:effectLst/>
                <a:latin typeface="gt-regular"/>
              </a:rPr>
              <a:t>there are many grid cells of equal dimension. Every grid cell will detect objects that appear within them. For example, if an object center appears within a certain grid cell, then this cell will be responsible for detecting it.</a:t>
            </a:r>
            <a:br>
              <a:rPr lang="en-US" dirty="0"/>
            </a:br>
            <a:endParaRPr lang="en-US" dirty="0"/>
          </a:p>
        </p:txBody>
      </p:sp>
      <p:pic>
        <p:nvPicPr>
          <p:cNvPr id="1026" name="Picture 2" descr="Grids">
            <a:extLst>
              <a:ext uri="{FF2B5EF4-FFF2-40B4-BE49-F238E27FC236}">
                <a16:creationId xmlns:a16="http://schemas.microsoft.com/office/drawing/2014/main" id="{C9E8351E-D305-ECDB-A313-761C942604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90" r="21642" b="1"/>
          <a:stretch/>
        </p:blipFill>
        <p:spPr bwMode="auto">
          <a:xfrm>
            <a:off x="7619998" y="780235"/>
            <a:ext cx="3425199" cy="484033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25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75A0-29CA-F921-F6FB-0B6F84232C95}"/>
              </a:ext>
            </a:extLst>
          </p:cNvPr>
          <p:cNvSpPr>
            <a:spLocks noGrp="1"/>
          </p:cNvSpPr>
          <p:nvPr>
            <p:ph type="title"/>
          </p:nvPr>
        </p:nvSpPr>
        <p:spPr>
          <a:xfrm>
            <a:off x="1116012" y="320153"/>
            <a:ext cx="6261100" cy="990226"/>
          </a:xfrm>
        </p:spPr>
        <p:txBody>
          <a:bodyPr>
            <a:normAutofit/>
          </a:bodyPr>
          <a:lstStyle/>
          <a:p>
            <a:r>
              <a:rPr lang="en-US" sz="3200" b="0" i="0" dirty="0">
                <a:effectLst/>
                <a:latin typeface="gt-medium"/>
              </a:rPr>
              <a:t>2-Bounding box regression</a:t>
            </a:r>
            <a:br>
              <a:rPr lang="en-US" sz="3200" b="0" i="0" dirty="0">
                <a:effectLst/>
                <a:latin typeface="gt-medium"/>
              </a:rPr>
            </a:br>
            <a:endParaRPr lang="en-US" sz="3200" dirty="0"/>
          </a:p>
        </p:txBody>
      </p:sp>
      <p:sp>
        <p:nvSpPr>
          <p:cNvPr id="3" name="Content Placeholder 2">
            <a:extLst>
              <a:ext uri="{FF2B5EF4-FFF2-40B4-BE49-F238E27FC236}">
                <a16:creationId xmlns:a16="http://schemas.microsoft.com/office/drawing/2014/main" id="{EEF1F453-E16F-F1FC-FAC1-9C17F36871A5}"/>
              </a:ext>
            </a:extLst>
          </p:cNvPr>
          <p:cNvSpPr>
            <a:spLocks noGrp="1"/>
          </p:cNvSpPr>
          <p:nvPr>
            <p:ph idx="1"/>
          </p:nvPr>
        </p:nvSpPr>
        <p:spPr>
          <a:xfrm>
            <a:off x="970002" y="1117600"/>
            <a:ext cx="5765717" cy="5635625"/>
          </a:xfrm>
        </p:spPr>
        <p:txBody>
          <a:bodyPr>
            <a:normAutofit/>
          </a:bodyPr>
          <a:lstStyle/>
          <a:p>
            <a:pPr>
              <a:lnSpc>
                <a:spcPct val="110000"/>
              </a:lnSpc>
            </a:pPr>
            <a:r>
              <a:rPr lang="en-US" sz="1700" b="0" i="0" dirty="0">
                <a:effectLst/>
                <a:latin typeface="gt-regular"/>
              </a:rPr>
              <a:t>A bounding box is an outline that highlights an object in an image.</a:t>
            </a:r>
          </a:p>
          <a:p>
            <a:pPr>
              <a:lnSpc>
                <a:spcPct val="110000"/>
              </a:lnSpc>
            </a:pPr>
            <a:r>
              <a:rPr lang="en-US" sz="1700" b="0" i="0" dirty="0">
                <a:effectLst/>
                <a:latin typeface="gt-regular"/>
              </a:rPr>
              <a:t>Every bounding box in the image consists of the following attributes:</a:t>
            </a:r>
          </a:p>
          <a:p>
            <a:pPr>
              <a:lnSpc>
                <a:spcPct val="110000"/>
              </a:lnSpc>
              <a:buFont typeface="Arial" panose="020B0604020202020204" pitchFamily="34" charset="0"/>
              <a:buChar char="•"/>
            </a:pPr>
            <a:r>
              <a:rPr lang="en-US" sz="1700" b="0" i="0" dirty="0">
                <a:effectLst/>
                <a:latin typeface="gt-regular"/>
              </a:rPr>
              <a:t>Width (</a:t>
            </a:r>
            <a:r>
              <a:rPr lang="en-US" sz="1700" b="0" i="0" dirty="0" err="1">
                <a:effectLst/>
                <a:latin typeface="gt-regular"/>
              </a:rPr>
              <a:t>bw</a:t>
            </a:r>
            <a:r>
              <a:rPr lang="en-US" sz="1700" b="0" i="0" dirty="0">
                <a:effectLst/>
                <a:latin typeface="gt-regular"/>
              </a:rPr>
              <a:t>)</a:t>
            </a:r>
          </a:p>
          <a:p>
            <a:pPr>
              <a:lnSpc>
                <a:spcPct val="110000"/>
              </a:lnSpc>
              <a:buFont typeface="Arial" panose="020B0604020202020204" pitchFamily="34" charset="0"/>
              <a:buChar char="•"/>
            </a:pPr>
            <a:r>
              <a:rPr lang="en-US" sz="1700" b="0" i="0" dirty="0">
                <a:effectLst/>
                <a:latin typeface="gt-regular"/>
              </a:rPr>
              <a:t>Height (</a:t>
            </a:r>
            <a:r>
              <a:rPr lang="en-US" sz="1700" b="0" i="0" dirty="0" err="1">
                <a:effectLst/>
                <a:latin typeface="gt-regular"/>
              </a:rPr>
              <a:t>bh</a:t>
            </a:r>
            <a:r>
              <a:rPr lang="en-US" sz="1700" b="0" i="0" dirty="0">
                <a:effectLst/>
                <a:latin typeface="gt-regular"/>
              </a:rPr>
              <a:t>)</a:t>
            </a:r>
          </a:p>
          <a:p>
            <a:pPr>
              <a:lnSpc>
                <a:spcPct val="110000"/>
              </a:lnSpc>
              <a:buFont typeface="Arial" panose="020B0604020202020204" pitchFamily="34" charset="0"/>
              <a:buChar char="•"/>
            </a:pPr>
            <a:r>
              <a:rPr lang="en-US" sz="1700" b="0" i="0" dirty="0">
                <a:effectLst/>
                <a:latin typeface="gt-regular"/>
              </a:rPr>
              <a:t>Class (for example, person, car, traffic light, etc.)- This is represented by the letter c.</a:t>
            </a:r>
          </a:p>
          <a:p>
            <a:pPr>
              <a:lnSpc>
                <a:spcPct val="110000"/>
              </a:lnSpc>
              <a:buFont typeface="Arial" panose="020B0604020202020204" pitchFamily="34" charset="0"/>
              <a:buChar char="•"/>
            </a:pPr>
            <a:r>
              <a:rPr lang="en-US" sz="1700" b="0" i="0" dirty="0">
                <a:effectLst/>
                <a:latin typeface="gt-regular"/>
              </a:rPr>
              <a:t>Bounding box center (</a:t>
            </a:r>
            <a:r>
              <a:rPr lang="en-US" sz="1700" b="0" i="0" dirty="0" err="1">
                <a:effectLst/>
                <a:latin typeface="gt-regular"/>
              </a:rPr>
              <a:t>bx,by</a:t>
            </a:r>
            <a:r>
              <a:rPr lang="en-US" sz="1700" b="0" i="0" dirty="0">
                <a:effectLst/>
                <a:latin typeface="gt-regular"/>
              </a:rPr>
              <a:t>)</a:t>
            </a:r>
          </a:p>
          <a:p>
            <a:pPr>
              <a:lnSpc>
                <a:spcPct val="110000"/>
              </a:lnSpc>
            </a:pPr>
            <a:r>
              <a:rPr lang="en-US" sz="1700" b="0" i="0" dirty="0">
                <a:effectLst/>
                <a:latin typeface="gt-regular"/>
              </a:rPr>
              <a:t>The following image shows an example of a bounding box. The bounding box has been represented by a yellow outline.</a:t>
            </a:r>
          </a:p>
          <a:p>
            <a:pPr>
              <a:lnSpc>
                <a:spcPct val="110000"/>
              </a:lnSpc>
            </a:pPr>
            <a:r>
              <a:rPr lang="en-US" sz="1700" b="0" i="0" dirty="0">
                <a:effectLst/>
                <a:latin typeface="gt-regular"/>
              </a:rPr>
              <a:t>YOLO uses a single bounding box regression to predict the height, width, center, and class of objects. In the image above, represents the probability of an object appearing in the bounding box.</a:t>
            </a:r>
            <a:br>
              <a:rPr lang="en-US" sz="1700" dirty="0"/>
            </a:br>
            <a:endParaRPr lang="en-US" sz="1700" dirty="0"/>
          </a:p>
        </p:txBody>
      </p:sp>
      <p:pic>
        <p:nvPicPr>
          <p:cNvPr id="2050" name="Picture 2" descr="Bounding Box">
            <a:extLst>
              <a:ext uri="{FF2B5EF4-FFF2-40B4-BE49-F238E27FC236}">
                <a16:creationId xmlns:a16="http://schemas.microsoft.com/office/drawing/2014/main" id="{AF124BA5-AADA-7BE4-ED99-28F6C9D894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0958" y="2116828"/>
            <a:ext cx="5456279" cy="229666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196-860B-C972-0A31-6E38F26089B8}"/>
              </a:ext>
            </a:extLst>
          </p:cNvPr>
          <p:cNvSpPr>
            <a:spLocks noGrp="1"/>
          </p:cNvSpPr>
          <p:nvPr>
            <p:ph type="title"/>
          </p:nvPr>
        </p:nvSpPr>
        <p:spPr>
          <a:xfrm>
            <a:off x="1141413" y="618518"/>
            <a:ext cx="4459286" cy="1478570"/>
          </a:xfrm>
        </p:spPr>
        <p:txBody>
          <a:bodyPr>
            <a:normAutofit/>
          </a:bodyPr>
          <a:lstStyle/>
          <a:p>
            <a:r>
              <a:rPr lang="en-US" sz="3200" b="0" i="0" dirty="0">
                <a:effectLst/>
                <a:latin typeface="gt-medium"/>
              </a:rPr>
              <a:t>3-Intersection over union (IOU)</a:t>
            </a:r>
            <a:br>
              <a:rPr lang="en-US" sz="3200" b="0" i="0" dirty="0">
                <a:effectLst/>
                <a:latin typeface="gt-medium"/>
              </a:rPr>
            </a:br>
            <a:endParaRPr lang="en-US" sz="3200" dirty="0"/>
          </a:p>
        </p:txBody>
      </p:sp>
      <p:sp>
        <p:nvSpPr>
          <p:cNvPr id="3" name="Content Placeholder 2">
            <a:extLst>
              <a:ext uri="{FF2B5EF4-FFF2-40B4-BE49-F238E27FC236}">
                <a16:creationId xmlns:a16="http://schemas.microsoft.com/office/drawing/2014/main" id="{3B02FDB5-B8BE-45B1-F4AD-A48DC50C9A63}"/>
              </a:ext>
            </a:extLst>
          </p:cNvPr>
          <p:cNvSpPr>
            <a:spLocks noGrp="1"/>
          </p:cNvSpPr>
          <p:nvPr>
            <p:ph idx="1"/>
          </p:nvPr>
        </p:nvSpPr>
        <p:spPr>
          <a:xfrm>
            <a:off x="1141412" y="2249487"/>
            <a:ext cx="4459287" cy="3965046"/>
          </a:xfrm>
        </p:spPr>
        <p:txBody>
          <a:bodyPr>
            <a:normAutofit/>
          </a:bodyPr>
          <a:lstStyle/>
          <a:p>
            <a:pPr>
              <a:lnSpc>
                <a:spcPct val="110000"/>
              </a:lnSpc>
            </a:pPr>
            <a:r>
              <a:rPr lang="en-US" sz="1600" b="0" i="0">
                <a:effectLst/>
                <a:latin typeface="gt-regular"/>
              </a:rPr>
              <a:t>Intersection over union (IOU) is a phenomenon in object detection that describes how boxes overlap. YOLO uses IOU to provide an output box that surrounds the objects perfectly.</a:t>
            </a:r>
          </a:p>
          <a:p>
            <a:pPr>
              <a:lnSpc>
                <a:spcPct val="110000"/>
              </a:lnSpc>
            </a:pPr>
            <a:r>
              <a:rPr lang="en-US" sz="1600" b="0" i="0">
                <a:effectLst/>
                <a:latin typeface="gt-regular"/>
              </a:rPr>
              <a:t>Each grid cell is responsible for predicting the bounding boxes and their confidence scores. The IOU is equal to 1 if the predicted bounding box is the same as the real box. This mechanism eliminates bounding boxes that are not equal to the real box.</a:t>
            </a:r>
          </a:p>
          <a:p>
            <a:pPr>
              <a:lnSpc>
                <a:spcPct val="110000"/>
              </a:lnSpc>
            </a:pPr>
            <a:r>
              <a:rPr lang="en-US" sz="1600" b="0" i="0">
                <a:effectLst/>
                <a:latin typeface="gt-regular"/>
              </a:rPr>
              <a:t>The following image provides a simple example of how IOU works.</a:t>
            </a:r>
          </a:p>
          <a:p>
            <a:pPr>
              <a:lnSpc>
                <a:spcPct val="110000"/>
              </a:lnSpc>
            </a:pPr>
            <a:endParaRPr lang="en-US" sz="1600"/>
          </a:p>
        </p:txBody>
      </p:sp>
      <p:pic>
        <p:nvPicPr>
          <p:cNvPr id="3074" name="Picture 2" descr="IOU">
            <a:extLst>
              <a:ext uri="{FF2B5EF4-FFF2-40B4-BE49-F238E27FC236}">
                <a16:creationId xmlns:a16="http://schemas.microsoft.com/office/drawing/2014/main" id="{D2345DAA-4BB7-8906-3987-79194E1CBE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370421"/>
            <a:ext cx="5456279" cy="409220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9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B784-1DAB-459F-5132-C391BDE451EC}"/>
              </a:ext>
            </a:extLst>
          </p:cNvPr>
          <p:cNvSpPr>
            <a:spLocks noGrp="1"/>
          </p:cNvSpPr>
          <p:nvPr>
            <p:ph type="title"/>
          </p:nvPr>
        </p:nvSpPr>
        <p:spPr>
          <a:xfrm>
            <a:off x="1220788" y="614590"/>
            <a:ext cx="4947444" cy="499421"/>
          </a:xfrm>
        </p:spPr>
        <p:txBody>
          <a:bodyPr>
            <a:normAutofit fontScale="90000"/>
          </a:bodyPr>
          <a:lstStyle/>
          <a:p>
            <a:r>
              <a:rPr lang="en-US" sz="2500" b="0" i="0" dirty="0">
                <a:effectLst/>
                <a:latin typeface="gt-medium"/>
              </a:rPr>
              <a:t>Combination of the three techniques</a:t>
            </a:r>
            <a:br>
              <a:rPr lang="en-US" sz="2500" b="0" i="0" dirty="0">
                <a:effectLst/>
                <a:latin typeface="gt-medium"/>
              </a:rPr>
            </a:br>
            <a:br>
              <a:rPr lang="en-US" sz="2500" dirty="0"/>
            </a:br>
            <a:endParaRPr lang="en-US" sz="2500" dirty="0"/>
          </a:p>
        </p:txBody>
      </p:sp>
      <p:sp>
        <p:nvSpPr>
          <p:cNvPr id="3" name="Content Placeholder 2">
            <a:extLst>
              <a:ext uri="{FF2B5EF4-FFF2-40B4-BE49-F238E27FC236}">
                <a16:creationId xmlns:a16="http://schemas.microsoft.com/office/drawing/2014/main" id="{B557A67B-5EAA-4FA9-8A76-102D4BDE2EDF}"/>
              </a:ext>
            </a:extLst>
          </p:cNvPr>
          <p:cNvSpPr>
            <a:spLocks noGrp="1"/>
          </p:cNvSpPr>
          <p:nvPr>
            <p:ph idx="1"/>
          </p:nvPr>
        </p:nvSpPr>
        <p:spPr>
          <a:xfrm>
            <a:off x="989806" y="1020497"/>
            <a:ext cx="5049044" cy="5823215"/>
          </a:xfrm>
        </p:spPr>
        <p:txBody>
          <a:bodyPr>
            <a:normAutofit fontScale="92500" lnSpcReduction="20000"/>
          </a:bodyPr>
          <a:lstStyle/>
          <a:p>
            <a:r>
              <a:rPr lang="en-US" sz="1600" b="0" i="0" dirty="0">
                <a:effectLst/>
                <a:latin typeface="gt-regular"/>
              </a:rPr>
              <a:t>The following image shows how the three techniques are applied to produce the final detection results.</a:t>
            </a:r>
          </a:p>
          <a:p>
            <a:pPr algn="l"/>
            <a:r>
              <a:rPr lang="en-US" sz="1600" b="0" i="0" dirty="0">
                <a:effectLst/>
                <a:latin typeface="gt-regular"/>
              </a:rPr>
              <a:t>First, the image is divided into grid cells. Each grid cell forecasts B bounding boxes and provides their confidence scores. The cells predict the class probabilities to establish the class of each object.</a:t>
            </a:r>
          </a:p>
          <a:p>
            <a:pPr algn="l"/>
            <a:r>
              <a:rPr lang="en-US" sz="1600" b="0" i="0" dirty="0">
                <a:effectLst/>
                <a:latin typeface="gt-regular"/>
              </a:rPr>
              <a:t>For example, we can notice at least three classes of objects: a car, a dog, and a bicycle. All the predictions are made simultaneously using a single convolutional neural network.</a:t>
            </a:r>
          </a:p>
          <a:p>
            <a:pPr algn="l"/>
            <a:r>
              <a:rPr lang="en-US" sz="1600" b="0" i="0" dirty="0">
                <a:effectLst/>
                <a:latin typeface="gt-regular"/>
              </a:rPr>
              <a:t>Intersection over union ensures that the predicted bounding boxes are equal to the real boxes of the objects. This phenomenon eliminates unnecessary bounding boxes that do not meet the characteristics of the objects (like height and width). The final detection will consist of unique bounding boxes that fit the objects perfectly.</a:t>
            </a:r>
          </a:p>
          <a:p>
            <a:pPr algn="l"/>
            <a:r>
              <a:rPr lang="en-US" sz="1600" b="0" i="0" dirty="0">
                <a:effectLst/>
                <a:latin typeface="gt-regular"/>
              </a:rPr>
              <a:t>For example, the car is surrounded by the pink bounding box while the bicycle is surrounded by the yellow bounding box. The dog has been highlighted using the blue bounding box.</a:t>
            </a:r>
          </a:p>
          <a:p>
            <a:br>
              <a:rPr lang="en-US" sz="2000" dirty="0"/>
            </a:br>
            <a:endParaRPr lang="en-US" sz="2000" dirty="0"/>
          </a:p>
        </p:txBody>
      </p:sp>
      <p:pic>
        <p:nvPicPr>
          <p:cNvPr id="4098" name="Picture 2" descr="How YOLO Algorithm Works">
            <a:extLst>
              <a:ext uri="{FF2B5EF4-FFF2-40B4-BE49-F238E27FC236}">
                <a16:creationId xmlns:a16="http://schemas.microsoft.com/office/drawing/2014/main" id="{012AE131-FCCD-BB3C-7737-1351D761F8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588672"/>
            <a:ext cx="5456279" cy="365570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59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57CE-6D16-7A9B-F3CC-E30B81757216}"/>
              </a:ext>
            </a:extLst>
          </p:cNvPr>
          <p:cNvSpPr>
            <a:spLocks noGrp="1"/>
          </p:cNvSpPr>
          <p:nvPr>
            <p:ph type="title"/>
          </p:nvPr>
        </p:nvSpPr>
        <p:spPr>
          <a:xfrm>
            <a:off x="1141413" y="618518"/>
            <a:ext cx="4459286" cy="1478570"/>
          </a:xfrm>
        </p:spPr>
        <p:txBody>
          <a:bodyPr>
            <a:normAutofit/>
          </a:bodyPr>
          <a:lstStyle/>
          <a:p>
            <a:r>
              <a:rPr lang="en-US" sz="3200"/>
              <a:t>R-cnn</a:t>
            </a:r>
          </a:p>
        </p:txBody>
      </p:sp>
      <p:sp>
        <p:nvSpPr>
          <p:cNvPr id="3" name="Content Placeholder 2">
            <a:extLst>
              <a:ext uri="{FF2B5EF4-FFF2-40B4-BE49-F238E27FC236}">
                <a16:creationId xmlns:a16="http://schemas.microsoft.com/office/drawing/2014/main" id="{91FDBE71-44FE-920C-160E-BD11F843B8E9}"/>
              </a:ext>
            </a:extLst>
          </p:cNvPr>
          <p:cNvSpPr>
            <a:spLocks noGrp="1"/>
          </p:cNvSpPr>
          <p:nvPr>
            <p:ph idx="1"/>
          </p:nvPr>
        </p:nvSpPr>
        <p:spPr>
          <a:xfrm>
            <a:off x="1141412" y="2249486"/>
            <a:ext cx="5803942" cy="3971925"/>
          </a:xfrm>
        </p:spPr>
        <p:txBody>
          <a:bodyPr>
            <a:normAutofit fontScale="92500" lnSpcReduction="10000"/>
          </a:bodyPr>
          <a:lstStyle/>
          <a:p>
            <a:pPr>
              <a:lnSpc>
                <a:spcPct val="110000"/>
              </a:lnSpc>
            </a:pPr>
            <a:r>
              <a:rPr lang="en-US" sz="1200" b="0" i="0" dirty="0">
                <a:effectLst/>
                <a:latin typeface="Roboto" panose="02000000000000000000" pitchFamily="2" charset="0"/>
              </a:rPr>
              <a:t>instead of working on a massive number of regions, the RCNN algorithm proposes a bunch of boxes in the image and checks if any of these boxes contain any object. RCNN</a:t>
            </a:r>
            <a:r>
              <a:rPr lang="en-US" sz="1200" b="1" i="0" dirty="0">
                <a:effectLst/>
                <a:latin typeface="Roboto" panose="02000000000000000000" pitchFamily="2" charset="0"/>
              </a:rPr>
              <a:t> uses selective search to extract these boxes from an image (these boxes are called regions).</a:t>
            </a:r>
          </a:p>
          <a:p>
            <a:pPr fontAlgn="base">
              <a:lnSpc>
                <a:spcPct val="110000"/>
              </a:lnSpc>
            </a:pPr>
            <a:r>
              <a:rPr lang="en-US" sz="1200" b="0" i="0" dirty="0">
                <a:effectLst/>
                <a:latin typeface="Roboto" panose="02000000000000000000" pitchFamily="2" charset="0"/>
              </a:rPr>
              <a:t>Let’s first understand what selective search is and how it identifies the different regions. There are basically four regions that form an object: varying scales, colors, textures, and enclosure. The selective search identifies these patterns in the image and based on that, proposes various regions. Here is a brief overview of how selective search works:</a:t>
            </a:r>
          </a:p>
          <a:p>
            <a:pPr fontAlgn="base">
              <a:lnSpc>
                <a:spcPct val="110000"/>
              </a:lnSpc>
              <a:buFont typeface="Arial" panose="020B0604020202020204" pitchFamily="34" charset="0"/>
              <a:buChar char="•"/>
            </a:pPr>
            <a:r>
              <a:rPr lang="en-US" sz="1200" b="0" i="0" dirty="0">
                <a:effectLst/>
                <a:latin typeface="Roboto" panose="02000000000000000000" pitchFamily="2" charset="0"/>
              </a:rPr>
              <a:t>It first takes an image as input:</a:t>
            </a:r>
            <a:br>
              <a:rPr lang="en-US" sz="1200" b="0" i="0" dirty="0">
                <a:effectLst/>
                <a:latin typeface="Roboto" panose="02000000000000000000" pitchFamily="2" charset="0"/>
              </a:rPr>
            </a:br>
            <a:endParaRPr lang="en-US" sz="1200" b="0" i="0" dirty="0">
              <a:effectLst/>
              <a:latin typeface="Roboto" panose="02000000000000000000" pitchFamily="2" charset="0"/>
            </a:endParaRPr>
          </a:p>
          <a:p>
            <a:pPr fontAlgn="base">
              <a:lnSpc>
                <a:spcPct val="110000"/>
              </a:lnSpc>
              <a:buFont typeface="Arial" panose="020B0604020202020204" pitchFamily="34" charset="0"/>
              <a:buChar char="•"/>
            </a:pPr>
            <a:r>
              <a:rPr lang="en-US" sz="1200" b="0" i="0" dirty="0">
                <a:effectLst/>
                <a:latin typeface="Roboto" panose="02000000000000000000" pitchFamily="2" charset="0"/>
              </a:rPr>
              <a:t>Then, it generates initial sub-segmentations so that we have multiple regions from this image:</a:t>
            </a:r>
            <a:br>
              <a:rPr lang="en-US" sz="1200" b="0" i="0" dirty="0">
                <a:effectLst/>
                <a:latin typeface="Roboto" panose="02000000000000000000" pitchFamily="2" charset="0"/>
              </a:rPr>
            </a:br>
            <a:endParaRPr lang="en-US" sz="1200" b="0" i="0" dirty="0">
              <a:effectLst/>
              <a:latin typeface="Roboto" panose="02000000000000000000" pitchFamily="2" charset="0"/>
            </a:endParaRPr>
          </a:p>
          <a:p>
            <a:pPr fontAlgn="base">
              <a:lnSpc>
                <a:spcPct val="110000"/>
              </a:lnSpc>
              <a:buFont typeface="Arial" panose="020B0604020202020204" pitchFamily="34" charset="0"/>
              <a:buChar char="•"/>
            </a:pPr>
            <a:r>
              <a:rPr lang="en-US" sz="1200" b="0" i="0" dirty="0">
                <a:effectLst/>
                <a:latin typeface="Roboto" panose="02000000000000000000" pitchFamily="2" charset="0"/>
              </a:rPr>
              <a:t>The technique then combines the similar regions to form a larger region (based on color similarity, texture similarity, size similarity, and shape compatibility):</a:t>
            </a:r>
            <a:br>
              <a:rPr lang="en-US" sz="1200" b="0" i="0" dirty="0">
                <a:effectLst/>
                <a:latin typeface="Roboto" panose="02000000000000000000" pitchFamily="2" charset="0"/>
              </a:rPr>
            </a:br>
            <a:endParaRPr lang="en-US" sz="1200" b="0" i="0" dirty="0">
              <a:effectLst/>
              <a:latin typeface="Roboto" panose="02000000000000000000" pitchFamily="2" charset="0"/>
            </a:endParaRPr>
          </a:p>
          <a:p>
            <a:pPr fontAlgn="base">
              <a:lnSpc>
                <a:spcPct val="110000"/>
              </a:lnSpc>
              <a:buFont typeface="Arial" panose="020B0604020202020204" pitchFamily="34" charset="0"/>
              <a:buChar char="•"/>
            </a:pPr>
            <a:r>
              <a:rPr lang="en-US" sz="1200" b="0" i="0" dirty="0">
                <a:effectLst/>
                <a:latin typeface="Roboto" panose="02000000000000000000" pitchFamily="2" charset="0"/>
              </a:rPr>
              <a:t>Finally, these regions then produce the final object locations (Region of Interest).</a:t>
            </a:r>
          </a:p>
          <a:p>
            <a:pPr>
              <a:lnSpc>
                <a:spcPct val="110000"/>
              </a:lnSpc>
            </a:pPr>
            <a:endParaRPr lang="en-US" sz="800" dirty="0"/>
          </a:p>
        </p:txBody>
      </p:sp>
      <p:pic>
        <p:nvPicPr>
          <p:cNvPr id="5" name="Picture 4">
            <a:extLst>
              <a:ext uri="{FF2B5EF4-FFF2-40B4-BE49-F238E27FC236}">
                <a16:creationId xmlns:a16="http://schemas.microsoft.com/office/drawing/2014/main" id="{91DFF882-C42A-D1F8-3A9C-C3954E616C76}"/>
              </a:ext>
            </a:extLst>
          </p:cNvPr>
          <p:cNvPicPr>
            <a:picLocks noChangeAspect="1"/>
          </p:cNvPicPr>
          <p:nvPr/>
        </p:nvPicPr>
        <p:blipFill>
          <a:blip r:embed="rId3"/>
          <a:stretch>
            <a:fillRect/>
          </a:stretch>
        </p:blipFill>
        <p:spPr>
          <a:xfrm>
            <a:off x="7092992" y="2386653"/>
            <a:ext cx="4459287" cy="205974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115646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1345</TotalTime>
  <Words>1553</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gt-medium</vt:lpstr>
      <vt:lpstr>gt-regular</vt:lpstr>
      <vt:lpstr>inherit</vt:lpstr>
      <vt:lpstr>Roboto</vt:lpstr>
      <vt:lpstr>Tw Cen MT</vt:lpstr>
      <vt:lpstr>Circuit</vt:lpstr>
      <vt:lpstr>Comparison of Yolo algorithm and faster r-cnn</vt:lpstr>
      <vt:lpstr>What is yolo ?</vt:lpstr>
      <vt:lpstr>Why yolo algoritm ?</vt:lpstr>
      <vt:lpstr>How the YOLO algorithm works </vt:lpstr>
      <vt:lpstr>1-Residual blocks  </vt:lpstr>
      <vt:lpstr>2-Bounding box regression </vt:lpstr>
      <vt:lpstr>3-Intersection over union (IOU) </vt:lpstr>
      <vt:lpstr>Combination of the three techniques  </vt:lpstr>
      <vt:lpstr>R-cnn</vt:lpstr>
      <vt:lpstr>PowerPoint Presentation</vt:lpstr>
      <vt:lpstr>Fast r-cnn</vt:lpstr>
      <vt:lpstr>PowerPoint Presentation</vt:lpstr>
      <vt:lpstr>Faster r-cnn</vt:lpstr>
      <vt:lpstr>PowerPoint Presentation</vt:lpstr>
      <vt:lpstr>Comparison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algorithm and faster r-cnn</dc:title>
  <dc:creator>Mostafa Mohamed</dc:creator>
  <cp:lastModifiedBy>Mostafa Mohamed</cp:lastModifiedBy>
  <cp:revision>6</cp:revision>
  <dcterms:created xsi:type="dcterms:W3CDTF">2022-05-21T22:56:36Z</dcterms:created>
  <dcterms:modified xsi:type="dcterms:W3CDTF">2022-05-27T16:54:19Z</dcterms:modified>
</cp:coreProperties>
</file>