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4" r:id="rId1"/>
  </p:sldMasterIdLst>
  <p:sldIdLst>
    <p:sldId id="256" r:id="rId2"/>
    <p:sldId id="260" r:id="rId3"/>
    <p:sldId id="261" r:id="rId4"/>
    <p:sldId id="262" r:id="rId5"/>
    <p:sldId id="263" r:id="rId6"/>
    <p:sldId id="264" r:id="rId7"/>
    <p:sldId id="265" r:id="rId8"/>
    <p:sldId id="266" r:id="rId9"/>
    <p:sldId id="27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8" autoAdjust="0"/>
    <p:restoredTop sz="94660"/>
  </p:normalViewPr>
  <p:slideViewPr>
    <p:cSldViewPr snapToGrid="0">
      <p:cViewPr varScale="1">
        <p:scale>
          <a:sx n="116" d="100"/>
          <a:sy n="116" d="100"/>
        </p:scale>
        <p:origin x="108"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9C5A860-F335-4252-AA00-24FB67ED2982}" type="datetime1">
              <a:rPr lang="en-US" smtClean="0"/>
              <a:t>5/24/2022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899763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81A142-DA77-4A5F-AD1F-14E6C18F0F5F}" type="datetime1">
              <a:rPr lang="en-US" smtClean="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646F3F-274D-499B-ABBE-824EB4ABDC3D}" type="slidenum">
              <a:rPr lang="en-US" smtClean="0"/>
              <a:pPr/>
              <a:t>‹#›</a:t>
            </a:fld>
            <a:endParaRPr lang="en-US"/>
          </a:p>
        </p:txBody>
      </p:sp>
    </p:spTree>
    <p:extLst>
      <p:ext uri="{BB962C8B-B14F-4D97-AF65-F5344CB8AC3E}">
        <p14:creationId xmlns:p14="http://schemas.microsoft.com/office/powerpoint/2010/main" val="29861678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81A142-DA77-4A5F-AD1F-14E6C18F0F5F}" type="datetime1">
              <a:rPr lang="en-US" smtClean="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646F3F-274D-499B-ABBE-824EB4ABDC3D}" type="slidenum">
              <a:rPr lang="en-US" smtClean="0"/>
              <a:pPr/>
              <a:t>‹#›</a:t>
            </a:fld>
            <a:endParaRPr lang="en-US"/>
          </a:p>
        </p:txBody>
      </p:sp>
    </p:spTree>
    <p:extLst>
      <p:ext uri="{BB962C8B-B14F-4D97-AF65-F5344CB8AC3E}">
        <p14:creationId xmlns:p14="http://schemas.microsoft.com/office/powerpoint/2010/main" val="245803674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81A142-DA77-4A5F-AD1F-14E6C18F0F5F}" type="datetime1">
              <a:rPr lang="en-US" smtClean="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646F3F-274D-499B-ABBE-824EB4ABDC3D}" type="slidenum">
              <a:rPr lang="en-US" smtClean="0"/>
              <a:pPr/>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4141711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81A142-DA77-4A5F-AD1F-14E6C18F0F5F}" type="datetime1">
              <a:rPr lang="en-US" smtClean="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646F3F-274D-499B-ABBE-824EB4ABDC3D}" type="slidenum">
              <a:rPr lang="en-US" smtClean="0"/>
              <a:pPr/>
              <a:t>‹#›</a:t>
            </a:fld>
            <a:endParaRPr lang="en-US"/>
          </a:p>
        </p:txBody>
      </p:sp>
    </p:spTree>
    <p:extLst>
      <p:ext uri="{BB962C8B-B14F-4D97-AF65-F5344CB8AC3E}">
        <p14:creationId xmlns:p14="http://schemas.microsoft.com/office/powerpoint/2010/main" val="209471394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481A142-DA77-4A5F-AD1F-14E6C18F0F5F}" type="datetime1">
              <a:rPr lang="en-US" smtClean="0"/>
              <a:t>5/24/2022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F646F3F-274D-499B-ABBE-824EB4ABDC3D}" type="slidenum">
              <a:rPr lang="en-US" smtClean="0"/>
              <a:pPr/>
              <a:t>‹#›</a:t>
            </a:fld>
            <a:endParaRPr lang="en-US"/>
          </a:p>
        </p:txBody>
      </p:sp>
    </p:spTree>
    <p:extLst>
      <p:ext uri="{BB962C8B-B14F-4D97-AF65-F5344CB8AC3E}">
        <p14:creationId xmlns:p14="http://schemas.microsoft.com/office/powerpoint/2010/main" val="360096219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481A142-DA77-4A5F-AD1F-14E6C18F0F5F}" type="datetime1">
              <a:rPr lang="en-US" smtClean="0"/>
              <a:t>5/24/2022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F646F3F-274D-499B-ABBE-824EB4ABDC3D}" type="slidenum">
              <a:rPr lang="en-US" smtClean="0"/>
              <a:pPr/>
              <a:t>‹#›</a:t>
            </a:fld>
            <a:endParaRPr lang="en-US"/>
          </a:p>
        </p:txBody>
      </p:sp>
    </p:spTree>
    <p:extLst>
      <p:ext uri="{BB962C8B-B14F-4D97-AF65-F5344CB8AC3E}">
        <p14:creationId xmlns:p14="http://schemas.microsoft.com/office/powerpoint/2010/main" val="312558737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AB1048-0047-48CA-88BA-D69B470942CF}" type="datetime1">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84626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D83879-648C-49A9-81A2-0EF5946532D0}" type="datetime1">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68268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4BC802-30E3-4658-9CCA-F873646FEC67}" type="datetime1">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023093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B227A3-19CE-4153-81CE-64EB7AB094B3}" type="datetime1">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791196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19A100-10F6-477E-8847-29D479EF1C92}" type="datetime1">
              <a:rPr lang="en-US" smtClean="0"/>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83420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F128AB-198A-495F-8475-FDB360C9873F}" type="datetime1">
              <a:rPr lang="en-US" smtClean="0"/>
              <a:t>5/24/2022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18955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1A235E-F8FD-479F-9FC7-18BE84110877}" type="datetime1">
              <a:rPr lang="en-US" smtClean="0"/>
              <a:t>5/24/2022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563888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90F09B-68DA-462E-9DB4-4C9ADAB8CBCC}" type="datetime1">
              <a:rPr lang="en-US" smtClean="0"/>
              <a:t>5/24/2022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57375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AC4E36-FABE-47EB-AA7F-C19A93824617}" type="datetime1">
              <a:rPr lang="en-US" smtClean="0"/>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550018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99CE6B-5DE6-4A2D-B72E-5E8969F9F56F}" type="datetime1">
              <a:rPr lang="en-US" smtClean="0"/>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689985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481A142-DA77-4A5F-AD1F-14E6C18F0F5F}" type="datetime1">
              <a:rPr lang="en-US" smtClean="0"/>
              <a:t>5/24/2022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3705497822"/>
      </p:ext>
    </p:extLst>
  </p:cSld>
  <p:clrMap bg1="dk1" tx1="lt1" bg2="dk2" tx2="lt2" accent1="accent1" accent2="accent2" accent3="accent3" accent4="accent4" accent5="accent5" accent6="accent6" hlink="hlink" folHlink="folHlink"/>
  <p:sldLayoutIdLst>
    <p:sldLayoutId id="2147484075" r:id="rId1"/>
    <p:sldLayoutId id="2147484076" r:id="rId2"/>
    <p:sldLayoutId id="2147484077" r:id="rId3"/>
    <p:sldLayoutId id="2147484078" r:id="rId4"/>
    <p:sldLayoutId id="2147484079" r:id="rId5"/>
    <p:sldLayoutId id="2147484080" r:id="rId6"/>
    <p:sldLayoutId id="2147484081" r:id="rId7"/>
    <p:sldLayoutId id="2147484082" r:id="rId8"/>
    <p:sldLayoutId id="2147484083" r:id="rId9"/>
    <p:sldLayoutId id="2147484084" r:id="rId10"/>
    <p:sldLayoutId id="2147484085" r:id="rId11"/>
    <p:sldLayoutId id="2147484086" r:id="rId12"/>
    <p:sldLayoutId id="2147484087" r:id="rId13"/>
    <p:sldLayoutId id="2147484088" r:id="rId14"/>
    <p:sldLayoutId id="2147484089" r:id="rId15"/>
    <p:sldLayoutId id="2147484090" r:id="rId16"/>
    <p:sldLayoutId id="2147484091"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4" name="Picture 3" descr="School and office supplies">
            <a:extLst>
              <a:ext uri="{FF2B5EF4-FFF2-40B4-BE49-F238E27FC236}">
                <a16:creationId xmlns:a16="http://schemas.microsoft.com/office/drawing/2014/main" id="{0D46A0FF-429F-FA49-98E8-5EA1E183040D}"/>
              </a:ext>
            </a:extLst>
          </p:cNvPr>
          <p:cNvPicPr>
            <a:picLocks noChangeAspect="1"/>
          </p:cNvPicPr>
          <p:nvPr/>
        </p:nvPicPr>
        <p:blipFill rotWithShape="1">
          <a:blip r:embed="rId3">
            <a:alphaModFix amt="35000"/>
          </a:blip>
          <a:srcRect t="15755"/>
          <a:stretch/>
        </p:blipFill>
        <p:spPr>
          <a:xfrm>
            <a:off x="0" y="76170"/>
            <a:ext cx="12191980" cy="6855970"/>
          </a:xfrm>
          <a:prstGeom prst="rect">
            <a:avLst/>
          </a:prstGeom>
        </p:spPr>
      </p:pic>
      <p:sp>
        <p:nvSpPr>
          <p:cNvPr id="2" name="Title 1">
            <a:extLst>
              <a:ext uri="{FF2B5EF4-FFF2-40B4-BE49-F238E27FC236}">
                <a16:creationId xmlns:a16="http://schemas.microsoft.com/office/drawing/2014/main" id="{A56A8988-DF71-32BE-B536-F51D5C330265}"/>
              </a:ext>
            </a:extLst>
          </p:cNvPr>
          <p:cNvSpPr>
            <a:spLocks noGrp="1"/>
          </p:cNvSpPr>
          <p:nvPr>
            <p:ph type="ctrTitle"/>
          </p:nvPr>
        </p:nvSpPr>
        <p:spPr>
          <a:xfrm>
            <a:off x="913795" y="609600"/>
            <a:ext cx="10353761" cy="1326321"/>
          </a:xfrm>
        </p:spPr>
        <p:txBody>
          <a:bodyPr vert="horz" lIns="91440" tIns="45720" rIns="91440" bIns="45720" rtlCol="0" anchor="ctr">
            <a:normAutofit/>
          </a:bodyPr>
          <a:lstStyle/>
          <a:p>
            <a:r>
              <a:rPr lang="en-US" sz="3400" dirty="0"/>
              <a:t>Comparison of Yolo algorithm and faster r-</a:t>
            </a:r>
            <a:r>
              <a:rPr lang="en-US" sz="3400" dirty="0" err="1"/>
              <a:t>cnn</a:t>
            </a:r>
            <a:endParaRPr lang="en-US" sz="3400" dirty="0"/>
          </a:p>
        </p:txBody>
      </p:sp>
      <p:sp>
        <p:nvSpPr>
          <p:cNvPr id="3" name="Subtitle 2">
            <a:extLst>
              <a:ext uri="{FF2B5EF4-FFF2-40B4-BE49-F238E27FC236}">
                <a16:creationId xmlns:a16="http://schemas.microsoft.com/office/drawing/2014/main" id="{3ADD7899-5DDB-DDF6-45F9-823C35503D18}"/>
              </a:ext>
            </a:extLst>
          </p:cNvPr>
          <p:cNvSpPr>
            <a:spLocks noGrp="1"/>
          </p:cNvSpPr>
          <p:nvPr>
            <p:ph type="subTitle" idx="1"/>
          </p:nvPr>
        </p:nvSpPr>
        <p:spPr>
          <a:xfrm>
            <a:off x="1655805" y="2096064"/>
            <a:ext cx="9611752" cy="3695136"/>
          </a:xfrm>
        </p:spPr>
        <p:txBody>
          <a:bodyPr vert="horz" lIns="91440" tIns="45720" rIns="91440" bIns="45720" rtlCol="0">
            <a:normAutofit/>
          </a:bodyPr>
          <a:lstStyle/>
          <a:p>
            <a:pPr indent="-228600" algn="l">
              <a:buFont typeface="Arial" panose="020B0604020202020204" pitchFamily="34" charset="0"/>
              <a:buChar char="•"/>
            </a:pPr>
            <a:endParaRPr lang="en-US" dirty="0"/>
          </a:p>
          <a:p>
            <a:pPr indent="-228600" algn="l">
              <a:buFont typeface="Arial" panose="020B0604020202020204" pitchFamily="34" charset="0"/>
              <a:buChar char="•"/>
            </a:pPr>
            <a:r>
              <a:rPr lang="en-US" dirty="0"/>
              <a:t>Team members :</a:t>
            </a:r>
          </a:p>
          <a:p>
            <a:pPr algn="l"/>
            <a:r>
              <a:rPr lang="en-US" dirty="0"/>
              <a:t>Abdelrahman Atef Mohamed   18p8622</a:t>
            </a:r>
            <a:br>
              <a:rPr lang="en-US" dirty="0"/>
            </a:br>
            <a:r>
              <a:rPr lang="en-US" dirty="0"/>
              <a:t>Mostafa Mohamed </a:t>
            </a:r>
            <a:r>
              <a:rPr lang="en-US" dirty="0" err="1"/>
              <a:t>nageb</a:t>
            </a:r>
            <a:r>
              <a:rPr lang="en-US" dirty="0"/>
              <a:t>       1809079</a:t>
            </a:r>
          </a:p>
          <a:p>
            <a:pPr algn="l"/>
            <a:r>
              <a:rPr lang="en-US" dirty="0"/>
              <a:t>Mustafa Ahmed Allam Attia     1803488</a:t>
            </a:r>
          </a:p>
        </p:txBody>
      </p:sp>
    </p:spTree>
    <p:extLst>
      <p:ext uri="{BB962C8B-B14F-4D97-AF65-F5344CB8AC3E}">
        <p14:creationId xmlns:p14="http://schemas.microsoft.com/office/powerpoint/2010/main" val="2813491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F94B0-ED53-1B16-2D6F-6DB9C68B5108}"/>
              </a:ext>
            </a:extLst>
          </p:cNvPr>
          <p:cNvSpPr>
            <a:spLocks noGrp="1"/>
          </p:cNvSpPr>
          <p:nvPr>
            <p:ph type="title"/>
          </p:nvPr>
        </p:nvSpPr>
        <p:spPr/>
        <p:txBody>
          <a:bodyPr/>
          <a:lstStyle/>
          <a:p>
            <a:r>
              <a:rPr lang="en-US" dirty="0"/>
              <a:t>What is yolo ?</a:t>
            </a:r>
          </a:p>
        </p:txBody>
      </p:sp>
      <p:sp>
        <p:nvSpPr>
          <p:cNvPr id="3" name="Content Placeholder 2">
            <a:extLst>
              <a:ext uri="{FF2B5EF4-FFF2-40B4-BE49-F238E27FC236}">
                <a16:creationId xmlns:a16="http://schemas.microsoft.com/office/drawing/2014/main" id="{3D4C41BF-5012-5F95-046C-DA4C26C2D1B4}"/>
              </a:ext>
            </a:extLst>
          </p:cNvPr>
          <p:cNvSpPr>
            <a:spLocks noGrp="1"/>
          </p:cNvSpPr>
          <p:nvPr>
            <p:ph idx="4294967295"/>
          </p:nvPr>
        </p:nvSpPr>
        <p:spPr>
          <a:xfrm>
            <a:off x="0" y="2249488"/>
            <a:ext cx="9906000" cy="3541712"/>
          </a:xfrm>
        </p:spPr>
        <p:txBody>
          <a:bodyPr>
            <a:normAutofit fontScale="85000" lnSpcReduction="20000"/>
          </a:bodyPr>
          <a:lstStyle/>
          <a:p>
            <a:pPr algn="l"/>
            <a:r>
              <a:rPr lang="en-US" b="0" i="0" dirty="0">
                <a:effectLst/>
                <a:latin typeface="gt-regular"/>
              </a:rPr>
              <a:t>YOLO is an abbreviation for the term ‘You Only Look Once’. This is an algorithm that detects and recognizes various objects in a picture (in real-time). Object detection in YOLO is done as a regression problem and provides the class probabilities of the detected images.</a:t>
            </a:r>
          </a:p>
          <a:p>
            <a:pPr algn="l"/>
            <a:r>
              <a:rPr lang="en-US" b="0" i="0" dirty="0">
                <a:effectLst/>
                <a:latin typeface="gt-regular"/>
              </a:rPr>
              <a:t>YOLO algorithm employs convolutional neural networks (CNN) to detect objects in real-time. As the name suggests, the algorithm requires only a single forward propagation through a neural network to detect objects.</a:t>
            </a:r>
          </a:p>
          <a:p>
            <a:pPr algn="l"/>
            <a:r>
              <a:rPr lang="en-US" b="0" i="0" dirty="0">
                <a:effectLst/>
                <a:latin typeface="gt-regular"/>
              </a:rPr>
              <a:t>This means that prediction in the entire image is done in a single algorithm run. The CNN is used to predict various class probabilities and bounding boxes simultaneously.</a:t>
            </a:r>
          </a:p>
          <a:p>
            <a:pPr algn="l"/>
            <a:r>
              <a:rPr lang="en-US" dirty="0">
                <a:latin typeface="gt-regular"/>
              </a:rPr>
              <a:t>Note: there</a:t>
            </a:r>
            <a:r>
              <a:rPr lang="en-US" b="0" i="0" dirty="0">
                <a:effectLst/>
                <a:latin typeface="Roboto" panose="02000000000000000000" pitchFamily="2" charset="0"/>
              </a:rPr>
              <a:t> are major differences between YOLOv3, and older versions occur in terms of speed, precision, and specificity of classes.</a:t>
            </a:r>
            <a:endParaRPr lang="en-US" b="0" i="0" dirty="0">
              <a:effectLst/>
              <a:latin typeface="gt-regular"/>
            </a:endParaRPr>
          </a:p>
          <a:p>
            <a:endParaRPr lang="en-US" dirty="0"/>
          </a:p>
        </p:txBody>
      </p:sp>
    </p:spTree>
    <p:extLst>
      <p:ext uri="{BB962C8B-B14F-4D97-AF65-F5344CB8AC3E}">
        <p14:creationId xmlns:p14="http://schemas.microsoft.com/office/powerpoint/2010/main" val="2233868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47AD2-DB6A-253E-8DB4-107034D4AEF2}"/>
              </a:ext>
            </a:extLst>
          </p:cNvPr>
          <p:cNvSpPr>
            <a:spLocks noGrp="1"/>
          </p:cNvSpPr>
          <p:nvPr>
            <p:ph type="title"/>
          </p:nvPr>
        </p:nvSpPr>
        <p:spPr/>
        <p:txBody>
          <a:bodyPr/>
          <a:lstStyle/>
          <a:p>
            <a:r>
              <a:rPr lang="en-US" dirty="0"/>
              <a:t>Why yolo </a:t>
            </a:r>
            <a:r>
              <a:rPr lang="en-US" dirty="0" err="1"/>
              <a:t>algoritm</a:t>
            </a:r>
            <a:r>
              <a:rPr lang="en-US" dirty="0"/>
              <a:t> ?</a:t>
            </a:r>
          </a:p>
        </p:txBody>
      </p:sp>
      <p:sp>
        <p:nvSpPr>
          <p:cNvPr id="3" name="Content Placeholder 2">
            <a:extLst>
              <a:ext uri="{FF2B5EF4-FFF2-40B4-BE49-F238E27FC236}">
                <a16:creationId xmlns:a16="http://schemas.microsoft.com/office/drawing/2014/main" id="{5E68C110-9F5A-0248-A7C3-10B45E0BA677}"/>
              </a:ext>
            </a:extLst>
          </p:cNvPr>
          <p:cNvSpPr>
            <a:spLocks noGrp="1"/>
          </p:cNvSpPr>
          <p:nvPr>
            <p:ph idx="1"/>
          </p:nvPr>
        </p:nvSpPr>
        <p:spPr/>
        <p:txBody>
          <a:bodyPr/>
          <a:lstStyle/>
          <a:p>
            <a:pPr algn="l">
              <a:buFont typeface="Arial" panose="020B0604020202020204" pitchFamily="34" charset="0"/>
              <a:buChar char="•"/>
            </a:pPr>
            <a:r>
              <a:rPr lang="en-US" b="1" i="0" dirty="0">
                <a:effectLst/>
                <a:latin typeface="gt-regular"/>
              </a:rPr>
              <a:t>Speed:</a:t>
            </a:r>
            <a:r>
              <a:rPr lang="en-US" b="0" i="0" dirty="0">
                <a:effectLst/>
                <a:latin typeface="gt-regular"/>
              </a:rPr>
              <a:t> This algorithm improves the speed of detection because it can predict objects in real-time.</a:t>
            </a:r>
          </a:p>
          <a:p>
            <a:pPr algn="l">
              <a:buFont typeface="Arial" panose="020B0604020202020204" pitchFamily="34" charset="0"/>
              <a:buChar char="•"/>
            </a:pPr>
            <a:r>
              <a:rPr lang="en-US" b="1" i="0" dirty="0">
                <a:effectLst/>
                <a:latin typeface="gt-regular"/>
              </a:rPr>
              <a:t>High accuracy:</a:t>
            </a:r>
            <a:r>
              <a:rPr lang="en-US" b="0" i="0" dirty="0">
                <a:effectLst/>
                <a:latin typeface="gt-regular"/>
              </a:rPr>
              <a:t> YOLO is a predictive technique that provides accurate results with minimal background errors.</a:t>
            </a:r>
          </a:p>
          <a:p>
            <a:endParaRPr lang="en-US" dirty="0"/>
          </a:p>
        </p:txBody>
      </p:sp>
    </p:spTree>
    <p:extLst>
      <p:ext uri="{BB962C8B-B14F-4D97-AF65-F5344CB8AC3E}">
        <p14:creationId xmlns:p14="http://schemas.microsoft.com/office/powerpoint/2010/main" val="180736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EC5E5-527F-6337-771A-9487E4FF88DA}"/>
              </a:ext>
            </a:extLst>
          </p:cNvPr>
          <p:cNvSpPr>
            <a:spLocks noGrp="1"/>
          </p:cNvSpPr>
          <p:nvPr>
            <p:ph type="title"/>
          </p:nvPr>
        </p:nvSpPr>
        <p:spPr/>
        <p:txBody>
          <a:bodyPr/>
          <a:lstStyle/>
          <a:p>
            <a:r>
              <a:rPr lang="en-US" b="0" i="0" dirty="0">
                <a:effectLst/>
                <a:latin typeface="gt-medium"/>
              </a:rPr>
              <a:t>How the YOLO algorithm works</a:t>
            </a:r>
            <a:br>
              <a:rPr lang="en-US" b="0" i="0" dirty="0">
                <a:effectLst/>
                <a:latin typeface="gt-medium"/>
              </a:rPr>
            </a:br>
            <a:endParaRPr lang="en-US" dirty="0"/>
          </a:p>
        </p:txBody>
      </p:sp>
      <p:sp>
        <p:nvSpPr>
          <p:cNvPr id="3" name="Content Placeholder 2">
            <a:extLst>
              <a:ext uri="{FF2B5EF4-FFF2-40B4-BE49-F238E27FC236}">
                <a16:creationId xmlns:a16="http://schemas.microsoft.com/office/drawing/2014/main" id="{4D70CCB4-052E-AE32-3719-334F87B9DBD8}"/>
              </a:ext>
            </a:extLst>
          </p:cNvPr>
          <p:cNvSpPr>
            <a:spLocks noGrp="1"/>
          </p:cNvSpPr>
          <p:nvPr>
            <p:ph idx="1"/>
          </p:nvPr>
        </p:nvSpPr>
        <p:spPr/>
        <p:txBody>
          <a:bodyPr/>
          <a:lstStyle/>
          <a:p>
            <a:r>
              <a:rPr lang="en-US" b="0" i="0" dirty="0">
                <a:effectLst/>
                <a:latin typeface="gt-regular"/>
              </a:rPr>
              <a:t>YOLO algorithm works using the following three techniques:</a:t>
            </a:r>
          </a:p>
          <a:p>
            <a:pPr algn="l">
              <a:buFont typeface="Arial" panose="020B0604020202020204" pitchFamily="34" charset="0"/>
              <a:buChar char="•"/>
            </a:pPr>
            <a:r>
              <a:rPr lang="en-US" b="0" i="0" dirty="0">
                <a:effectLst/>
                <a:latin typeface="gt-regular"/>
              </a:rPr>
              <a:t>Residual blocks</a:t>
            </a:r>
          </a:p>
          <a:p>
            <a:pPr algn="l">
              <a:buFont typeface="Arial" panose="020B0604020202020204" pitchFamily="34" charset="0"/>
              <a:buChar char="•"/>
            </a:pPr>
            <a:r>
              <a:rPr lang="en-US" b="0" i="0" dirty="0">
                <a:effectLst/>
                <a:latin typeface="gt-regular"/>
              </a:rPr>
              <a:t>Bounding box regression</a:t>
            </a:r>
          </a:p>
          <a:p>
            <a:pPr algn="l">
              <a:buFont typeface="Arial" panose="020B0604020202020204" pitchFamily="34" charset="0"/>
              <a:buChar char="•"/>
            </a:pPr>
            <a:r>
              <a:rPr lang="en-US" b="0" i="0" dirty="0">
                <a:effectLst/>
                <a:latin typeface="gt-regular"/>
              </a:rPr>
              <a:t>Intersection Over Union (IOU)</a:t>
            </a:r>
          </a:p>
          <a:p>
            <a:pPr algn="l">
              <a:buFont typeface="Arial" panose="020B0604020202020204" pitchFamily="34" charset="0"/>
              <a:buChar char="•"/>
            </a:pPr>
            <a:endParaRPr lang="en-US" dirty="0">
              <a:latin typeface="gt-regular"/>
            </a:endParaRPr>
          </a:p>
          <a:p>
            <a:pPr algn="l">
              <a:buFont typeface="Arial" panose="020B0604020202020204" pitchFamily="34" charset="0"/>
              <a:buChar char="•"/>
            </a:pPr>
            <a:endParaRPr lang="en-US" b="0" i="0" dirty="0">
              <a:effectLst/>
              <a:latin typeface="gt-regular"/>
            </a:endParaRPr>
          </a:p>
          <a:p>
            <a:pPr algn="l">
              <a:buFont typeface="Arial" panose="020B0604020202020204" pitchFamily="34" charset="0"/>
              <a:buChar char="•"/>
            </a:pPr>
            <a:endParaRPr lang="en-US" dirty="0">
              <a:latin typeface="gt-regular"/>
            </a:endParaRPr>
          </a:p>
          <a:p>
            <a:pPr algn="l">
              <a:buFont typeface="Arial" panose="020B0604020202020204" pitchFamily="34" charset="0"/>
              <a:buChar char="•"/>
            </a:pPr>
            <a:endParaRPr lang="en-US" b="0" i="0" dirty="0">
              <a:effectLst/>
              <a:latin typeface="gt-regular"/>
            </a:endParaRPr>
          </a:p>
          <a:p>
            <a:endParaRPr lang="en-US" dirty="0"/>
          </a:p>
        </p:txBody>
      </p:sp>
    </p:spTree>
    <p:extLst>
      <p:ext uri="{BB962C8B-B14F-4D97-AF65-F5344CB8AC3E}">
        <p14:creationId xmlns:p14="http://schemas.microsoft.com/office/powerpoint/2010/main" val="4088282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7BB8F-4446-060F-6F7D-353E725B70DE}"/>
              </a:ext>
            </a:extLst>
          </p:cNvPr>
          <p:cNvSpPr>
            <a:spLocks noGrp="1"/>
          </p:cNvSpPr>
          <p:nvPr>
            <p:ph type="title"/>
          </p:nvPr>
        </p:nvSpPr>
        <p:spPr>
          <a:xfrm>
            <a:off x="1141412" y="618518"/>
            <a:ext cx="5894387" cy="1478570"/>
          </a:xfrm>
        </p:spPr>
        <p:txBody>
          <a:bodyPr anchor="b">
            <a:normAutofit/>
          </a:bodyPr>
          <a:lstStyle/>
          <a:p>
            <a:r>
              <a:rPr lang="en-US" sz="3300" b="0" i="0">
                <a:effectLst/>
                <a:latin typeface="gt-medium"/>
              </a:rPr>
              <a:t>1-Residual blocks</a:t>
            </a:r>
            <a:br>
              <a:rPr lang="en-US" sz="3300" b="0" i="0">
                <a:effectLst/>
                <a:latin typeface="gt-medium"/>
              </a:rPr>
            </a:br>
            <a:br>
              <a:rPr lang="en-US" sz="3300"/>
            </a:br>
            <a:endParaRPr lang="en-US" sz="3300"/>
          </a:p>
        </p:txBody>
      </p:sp>
      <p:sp>
        <p:nvSpPr>
          <p:cNvPr id="3" name="Content Placeholder 2">
            <a:extLst>
              <a:ext uri="{FF2B5EF4-FFF2-40B4-BE49-F238E27FC236}">
                <a16:creationId xmlns:a16="http://schemas.microsoft.com/office/drawing/2014/main" id="{9188CD83-A98F-018E-DF6C-337881D0D8FE}"/>
              </a:ext>
            </a:extLst>
          </p:cNvPr>
          <p:cNvSpPr>
            <a:spLocks noGrp="1"/>
          </p:cNvSpPr>
          <p:nvPr>
            <p:ph idx="1"/>
          </p:nvPr>
        </p:nvSpPr>
        <p:spPr>
          <a:xfrm>
            <a:off x="1141412" y="2249487"/>
            <a:ext cx="5894388" cy="3541714"/>
          </a:xfrm>
        </p:spPr>
        <p:txBody>
          <a:bodyPr>
            <a:normAutofit fontScale="85000" lnSpcReduction="20000"/>
          </a:bodyPr>
          <a:lstStyle/>
          <a:p>
            <a:r>
              <a:rPr lang="en-US" b="0" i="0" dirty="0">
                <a:effectLst/>
                <a:latin typeface="gt-regular"/>
              </a:rPr>
              <a:t>First, the image is divided into various grids. Each grid has a dimension of S x S. The following image shows how an input image is divided into grids.</a:t>
            </a:r>
          </a:p>
          <a:p>
            <a:endParaRPr lang="en-US" b="0" i="0" dirty="0">
              <a:effectLst/>
              <a:latin typeface="gt-regular"/>
            </a:endParaRPr>
          </a:p>
          <a:p>
            <a:r>
              <a:rPr lang="en-US" b="0" i="0" dirty="0">
                <a:effectLst/>
                <a:latin typeface="gt-regular"/>
              </a:rPr>
              <a:t>there are many grid cells of equal dimension. Every grid cell will detect objects that appear within them. For example, if an object center appears within a certain grid cell, then this cell will be responsible for detecting it.</a:t>
            </a:r>
            <a:br>
              <a:rPr lang="en-US" dirty="0"/>
            </a:br>
            <a:endParaRPr lang="en-US" dirty="0"/>
          </a:p>
        </p:txBody>
      </p:sp>
      <p:pic>
        <p:nvPicPr>
          <p:cNvPr id="1026" name="Picture 2" descr="Grids">
            <a:extLst>
              <a:ext uri="{FF2B5EF4-FFF2-40B4-BE49-F238E27FC236}">
                <a16:creationId xmlns:a16="http://schemas.microsoft.com/office/drawing/2014/main" id="{C9E8351E-D305-ECDB-A313-761C9426044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590" r="21642" b="1"/>
          <a:stretch/>
        </p:blipFill>
        <p:spPr bwMode="auto">
          <a:xfrm>
            <a:off x="7619998" y="780235"/>
            <a:ext cx="3425199" cy="4840332"/>
          </a:xfrm>
          <a:prstGeom prst="round2DiagRect">
            <a:avLst>
              <a:gd name="adj1" fmla="val 4860"/>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259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7"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CF5C75A0-29CA-F921-F6FB-0B6F84232C95}"/>
              </a:ext>
            </a:extLst>
          </p:cNvPr>
          <p:cNvSpPr>
            <a:spLocks noGrp="1"/>
          </p:cNvSpPr>
          <p:nvPr>
            <p:ph type="title"/>
          </p:nvPr>
        </p:nvSpPr>
        <p:spPr>
          <a:xfrm>
            <a:off x="1116012" y="320153"/>
            <a:ext cx="6261100" cy="990226"/>
          </a:xfrm>
        </p:spPr>
        <p:txBody>
          <a:bodyPr>
            <a:normAutofit/>
          </a:bodyPr>
          <a:lstStyle/>
          <a:p>
            <a:r>
              <a:rPr lang="en-US" sz="3200" b="0" i="0" dirty="0">
                <a:effectLst/>
                <a:latin typeface="gt-medium"/>
              </a:rPr>
              <a:t>2-Bounding box regression</a:t>
            </a:r>
            <a:br>
              <a:rPr lang="en-US" sz="3200" b="0" i="0" dirty="0">
                <a:effectLst/>
                <a:latin typeface="gt-medium"/>
              </a:rPr>
            </a:br>
            <a:endParaRPr lang="en-US" sz="3200" dirty="0"/>
          </a:p>
        </p:txBody>
      </p:sp>
      <p:sp>
        <p:nvSpPr>
          <p:cNvPr id="3" name="Content Placeholder 2">
            <a:extLst>
              <a:ext uri="{FF2B5EF4-FFF2-40B4-BE49-F238E27FC236}">
                <a16:creationId xmlns:a16="http://schemas.microsoft.com/office/drawing/2014/main" id="{EEF1F453-E16F-F1FC-FAC1-9C17F36871A5}"/>
              </a:ext>
            </a:extLst>
          </p:cNvPr>
          <p:cNvSpPr>
            <a:spLocks noGrp="1"/>
          </p:cNvSpPr>
          <p:nvPr>
            <p:ph idx="1"/>
          </p:nvPr>
        </p:nvSpPr>
        <p:spPr>
          <a:xfrm>
            <a:off x="970002" y="1117600"/>
            <a:ext cx="5765717" cy="5635625"/>
          </a:xfrm>
        </p:spPr>
        <p:txBody>
          <a:bodyPr>
            <a:normAutofit/>
          </a:bodyPr>
          <a:lstStyle/>
          <a:p>
            <a:pPr>
              <a:lnSpc>
                <a:spcPct val="110000"/>
              </a:lnSpc>
            </a:pPr>
            <a:r>
              <a:rPr lang="en-US" sz="1700" b="0" i="0" dirty="0">
                <a:effectLst/>
                <a:latin typeface="gt-regular"/>
              </a:rPr>
              <a:t>A bounding box is an outline that highlights an object in an image.</a:t>
            </a:r>
          </a:p>
          <a:p>
            <a:pPr>
              <a:lnSpc>
                <a:spcPct val="110000"/>
              </a:lnSpc>
            </a:pPr>
            <a:r>
              <a:rPr lang="en-US" sz="1700" b="0" i="0" dirty="0">
                <a:effectLst/>
                <a:latin typeface="gt-regular"/>
              </a:rPr>
              <a:t>Every bounding box in the image consists of the following attributes:</a:t>
            </a:r>
          </a:p>
          <a:p>
            <a:pPr>
              <a:lnSpc>
                <a:spcPct val="110000"/>
              </a:lnSpc>
              <a:buFont typeface="Arial" panose="020B0604020202020204" pitchFamily="34" charset="0"/>
              <a:buChar char="•"/>
            </a:pPr>
            <a:r>
              <a:rPr lang="en-US" sz="1700" b="0" i="0" dirty="0">
                <a:effectLst/>
                <a:latin typeface="gt-regular"/>
              </a:rPr>
              <a:t>Width (</a:t>
            </a:r>
            <a:r>
              <a:rPr lang="en-US" sz="1700" b="0" i="0" dirty="0" err="1">
                <a:effectLst/>
                <a:latin typeface="gt-regular"/>
              </a:rPr>
              <a:t>bw</a:t>
            </a:r>
            <a:r>
              <a:rPr lang="en-US" sz="1700" b="0" i="0" dirty="0">
                <a:effectLst/>
                <a:latin typeface="gt-regular"/>
              </a:rPr>
              <a:t>)</a:t>
            </a:r>
          </a:p>
          <a:p>
            <a:pPr>
              <a:lnSpc>
                <a:spcPct val="110000"/>
              </a:lnSpc>
              <a:buFont typeface="Arial" panose="020B0604020202020204" pitchFamily="34" charset="0"/>
              <a:buChar char="•"/>
            </a:pPr>
            <a:r>
              <a:rPr lang="en-US" sz="1700" b="0" i="0" dirty="0">
                <a:effectLst/>
                <a:latin typeface="gt-regular"/>
              </a:rPr>
              <a:t>Height (</a:t>
            </a:r>
            <a:r>
              <a:rPr lang="en-US" sz="1700" b="0" i="0" dirty="0" err="1">
                <a:effectLst/>
                <a:latin typeface="gt-regular"/>
              </a:rPr>
              <a:t>bh</a:t>
            </a:r>
            <a:r>
              <a:rPr lang="en-US" sz="1700" b="0" i="0" dirty="0">
                <a:effectLst/>
                <a:latin typeface="gt-regular"/>
              </a:rPr>
              <a:t>)</a:t>
            </a:r>
          </a:p>
          <a:p>
            <a:pPr>
              <a:lnSpc>
                <a:spcPct val="110000"/>
              </a:lnSpc>
              <a:buFont typeface="Arial" panose="020B0604020202020204" pitchFamily="34" charset="0"/>
              <a:buChar char="•"/>
            </a:pPr>
            <a:r>
              <a:rPr lang="en-US" sz="1700" b="0" i="0" dirty="0">
                <a:effectLst/>
                <a:latin typeface="gt-regular"/>
              </a:rPr>
              <a:t>Class (for example, person, car, traffic light, etc.)- This is represented by the letter c.</a:t>
            </a:r>
          </a:p>
          <a:p>
            <a:pPr>
              <a:lnSpc>
                <a:spcPct val="110000"/>
              </a:lnSpc>
              <a:buFont typeface="Arial" panose="020B0604020202020204" pitchFamily="34" charset="0"/>
              <a:buChar char="•"/>
            </a:pPr>
            <a:r>
              <a:rPr lang="en-US" sz="1700" b="0" i="0" dirty="0">
                <a:effectLst/>
                <a:latin typeface="gt-regular"/>
              </a:rPr>
              <a:t>Bounding box center (</a:t>
            </a:r>
            <a:r>
              <a:rPr lang="en-US" sz="1700" b="0" i="0" dirty="0" err="1">
                <a:effectLst/>
                <a:latin typeface="gt-regular"/>
              </a:rPr>
              <a:t>bx,by</a:t>
            </a:r>
            <a:r>
              <a:rPr lang="en-US" sz="1700" b="0" i="0" dirty="0">
                <a:effectLst/>
                <a:latin typeface="gt-regular"/>
              </a:rPr>
              <a:t>)</a:t>
            </a:r>
          </a:p>
          <a:p>
            <a:pPr>
              <a:lnSpc>
                <a:spcPct val="110000"/>
              </a:lnSpc>
            </a:pPr>
            <a:r>
              <a:rPr lang="en-US" sz="1700" b="0" i="0" dirty="0">
                <a:effectLst/>
                <a:latin typeface="gt-regular"/>
              </a:rPr>
              <a:t>The following image shows an example of a bounding box. The bounding box has been represented by a yellow outline.</a:t>
            </a:r>
          </a:p>
          <a:p>
            <a:pPr>
              <a:lnSpc>
                <a:spcPct val="110000"/>
              </a:lnSpc>
            </a:pPr>
            <a:r>
              <a:rPr lang="en-US" sz="1700" b="0" i="0" dirty="0">
                <a:effectLst/>
                <a:latin typeface="gt-regular"/>
              </a:rPr>
              <a:t>YOLO uses a single bounding box regression to predict the height, width, center, and class of objects. In the image above, represents the probability of an object appearing in the bounding box.</a:t>
            </a:r>
            <a:br>
              <a:rPr lang="en-US" sz="1700" dirty="0"/>
            </a:br>
            <a:endParaRPr lang="en-US" sz="1700" dirty="0"/>
          </a:p>
        </p:txBody>
      </p:sp>
      <p:pic>
        <p:nvPicPr>
          <p:cNvPr id="2050" name="Picture 2" descr="Bounding Box">
            <a:extLst>
              <a:ext uri="{FF2B5EF4-FFF2-40B4-BE49-F238E27FC236}">
                <a16:creationId xmlns:a16="http://schemas.microsoft.com/office/drawing/2014/main" id="{AF124BA5-AADA-7BE4-ED99-28F6C9D8945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730958" y="2116828"/>
            <a:ext cx="5456279" cy="2296665"/>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39" name="Group 138">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0"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1"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2"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3"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4"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7"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8"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9"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0"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1"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52"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3"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4"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5"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6"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7"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8"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9"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0"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1"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2"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3"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4"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5"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6"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val="2686929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73"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415EB196-860B-C972-0A31-6E38F26089B8}"/>
              </a:ext>
            </a:extLst>
          </p:cNvPr>
          <p:cNvSpPr>
            <a:spLocks noGrp="1"/>
          </p:cNvSpPr>
          <p:nvPr>
            <p:ph type="title"/>
          </p:nvPr>
        </p:nvSpPr>
        <p:spPr>
          <a:xfrm>
            <a:off x="1141413" y="618518"/>
            <a:ext cx="4459286" cy="1478570"/>
          </a:xfrm>
        </p:spPr>
        <p:txBody>
          <a:bodyPr>
            <a:normAutofit/>
          </a:bodyPr>
          <a:lstStyle/>
          <a:p>
            <a:r>
              <a:rPr lang="en-US" sz="3200" b="0" i="0" dirty="0">
                <a:effectLst/>
                <a:latin typeface="gt-medium"/>
              </a:rPr>
              <a:t>3-Intersection over union (IOU)</a:t>
            </a:r>
            <a:br>
              <a:rPr lang="en-US" sz="3200" b="0" i="0" dirty="0">
                <a:effectLst/>
                <a:latin typeface="gt-medium"/>
              </a:rPr>
            </a:br>
            <a:endParaRPr lang="en-US" sz="3200" dirty="0"/>
          </a:p>
        </p:txBody>
      </p:sp>
      <p:sp>
        <p:nvSpPr>
          <p:cNvPr id="3" name="Content Placeholder 2">
            <a:extLst>
              <a:ext uri="{FF2B5EF4-FFF2-40B4-BE49-F238E27FC236}">
                <a16:creationId xmlns:a16="http://schemas.microsoft.com/office/drawing/2014/main" id="{3B02FDB5-B8BE-45B1-F4AD-A48DC50C9A63}"/>
              </a:ext>
            </a:extLst>
          </p:cNvPr>
          <p:cNvSpPr>
            <a:spLocks noGrp="1"/>
          </p:cNvSpPr>
          <p:nvPr>
            <p:ph idx="1"/>
          </p:nvPr>
        </p:nvSpPr>
        <p:spPr>
          <a:xfrm>
            <a:off x="1141412" y="2249487"/>
            <a:ext cx="4459287" cy="3965046"/>
          </a:xfrm>
        </p:spPr>
        <p:txBody>
          <a:bodyPr>
            <a:normAutofit/>
          </a:bodyPr>
          <a:lstStyle/>
          <a:p>
            <a:pPr>
              <a:lnSpc>
                <a:spcPct val="110000"/>
              </a:lnSpc>
            </a:pPr>
            <a:r>
              <a:rPr lang="en-US" sz="1600" b="0" i="0">
                <a:effectLst/>
                <a:latin typeface="gt-regular"/>
              </a:rPr>
              <a:t>Intersection over union (IOU) is a phenomenon in object detection that describes how boxes overlap. YOLO uses IOU to provide an output box that surrounds the objects perfectly.</a:t>
            </a:r>
          </a:p>
          <a:p>
            <a:pPr>
              <a:lnSpc>
                <a:spcPct val="110000"/>
              </a:lnSpc>
            </a:pPr>
            <a:r>
              <a:rPr lang="en-US" sz="1600" b="0" i="0">
                <a:effectLst/>
                <a:latin typeface="gt-regular"/>
              </a:rPr>
              <a:t>Each grid cell is responsible for predicting the bounding boxes and their confidence scores. The IOU is equal to 1 if the predicted bounding box is the same as the real box. This mechanism eliminates bounding boxes that are not equal to the real box.</a:t>
            </a:r>
          </a:p>
          <a:p>
            <a:pPr>
              <a:lnSpc>
                <a:spcPct val="110000"/>
              </a:lnSpc>
            </a:pPr>
            <a:r>
              <a:rPr lang="en-US" sz="1600" b="0" i="0">
                <a:effectLst/>
                <a:latin typeface="gt-regular"/>
              </a:rPr>
              <a:t>The following image provides a simple example of how IOU works.</a:t>
            </a:r>
          </a:p>
          <a:p>
            <a:pPr>
              <a:lnSpc>
                <a:spcPct val="110000"/>
              </a:lnSpc>
            </a:pPr>
            <a:endParaRPr lang="en-US" sz="1600"/>
          </a:p>
        </p:txBody>
      </p:sp>
      <p:pic>
        <p:nvPicPr>
          <p:cNvPr id="3074" name="Picture 2" descr="IOU">
            <a:extLst>
              <a:ext uri="{FF2B5EF4-FFF2-40B4-BE49-F238E27FC236}">
                <a16:creationId xmlns:a16="http://schemas.microsoft.com/office/drawing/2014/main" id="{D2345DAA-4BB7-8906-3987-79194E1CBEB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096000" y="1370421"/>
            <a:ext cx="5456279" cy="4092209"/>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75" name="Group 74">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76"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7"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8"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3"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val="3602792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73"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01E8B784-1DAB-459F-5132-C391BDE451EC}"/>
              </a:ext>
            </a:extLst>
          </p:cNvPr>
          <p:cNvSpPr>
            <a:spLocks noGrp="1"/>
          </p:cNvSpPr>
          <p:nvPr>
            <p:ph type="title"/>
          </p:nvPr>
        </p:nvSpPr>
        <p:spPr>
          <a:xfrm>
            <a:off x="1220788" y="614590"/>
            <a:ext cx="4947444" cy="499421"/>
          </a:xfrm>
        </p:spPr>
        <p:txBody>
          <a:bodyPr>
            <a:normAutofit fontScale="90000"/>
          </a:bodyPr>
          <a:lstStyle/>
          <a:p>
            <a:r>
              <a:rPr lang="en-US" sz="2500" b="0" i="0" dirty="0">
                <a:effectLst/>
                <a:latin typeface="gt-medium"/>
              </a:rPr>
              <a:t>Combination of the three techniques</a:t>
            </a:r>
            <a:br>
              <a:rPr lang="en-US" sz="2500" b="0" i="0" dirty="0">
                <a:effectLst/>
                <a:latin typeface="gt-medium"/>
              </a:rPr>
            </a:br>
            <a:br>
              <a:rPr lang="en-US" sz="2500" dirty="0"/>
            </a:br>
            <a:endParaRPr lang="en-US" sz="2500" dirty="0"/>
          </a:p>
        </p:txBody>
      </p:sp>
      <p:sp>
        <p:nvSpPr>
          <p:cNvPr id="3" name="Content Placeholder 2">
            <a:extLst>
              <a:ext uri="{FF2B5EF4-FFF2-40B4-BE49-F238E27FC236}">
                <a16:creationId xmlns:a16="http://schemas.microsoft.com/office/drawing/2014/main" id="{B557A67B-5EAA-4FA9-8A76-102D4BDE2EDF}"/>
              </a:ext>
            </a:extLst>
          </p:cNvPr>
          <p:cNvSpPr>
            <a:spLocks noGrp="1"/>
          </p:cNvSpPr>
          <p:nvPr>
            <p:ph idx="1"/>
          </p:nvPr>
        </p:nvSpPr>
        <p:spPr>
          <a:xfrm>
            <a:off x="989806" y="1020497"/>
            <a:ext cx="5049044" cy="5823215"/>
          </a:xfrm>
        </p:spPr>
        <p:txBody>
          <a:bodyPr>
            <a:normAutofit fontScale="92500" lnSpcReduction="20000"/>
          </a:bodyPr>
          <a:lstStyle/>
          <a:p>
            <a:r>
              <a:rPr lang="en-US" sz="1600" b="0" i="0" dirty="0">
                <a:effectLst/>
                <a:latin typeface="gt-regular"/>
              </a:rPr>
              <a:t>The following image shows how the three techniques are applied to produce the final detection results.</a:t>
            </a:r>
          </a:p>
          <a:p>
            <a:pPr algn="l"/>
            <a:r>
              <a:rPr lang="en-US" sz="1600" b="0" i="0" dirty="0">
                <a:effectLst/>
                <a:latin typeface="gt-regular"/>
              </a:rPr>
              <a:t>First, the image is divided into grid cells. Each grid cell forecasts B bounding boxes and provides their confidence scores. The cells predict the class probabilities to establish the class of each object.</a:t>
            </a:r>
          </a:p>
          <a:p>
            <a:pPr algn="l"/>
            <a:r>
              <a:rPr lang="en-US" sz="1600" b="0" i="0" dirty="0">
                <a:effectLst/>
                <a:latin typeface="gt-regular"/>
              </a:rPr>
              <a:t>For example, we can notice at least three classes of objects: a car, a dog, and a bicycle. All the predictions are made simultaneously using a single convolutional neural network.</a:t>
            </a:r>
          </a:p>
          <a:p>
            <a:pPr algn="l"/>
            <a:r>
              <a:rPr lang="en-US" sz="1600" b="0" i="0" dirty="0">
                <a:effectLst/>
                <a:latin typeface="gt-regular"/>
              </a:rPr>
              <a:t>Intersection over union ensures that the predicted bounding boxes are equal to the real boxes of the objects. This phenomenon eliminates unnecessary bounding boxes that do not meet the characteristics of the objects (like height and width). The final detection will consist of unique bounding boxes that fit the objects perfectly.</a:t>
            </a:r>
          </a:p>
          <a:p>
            <a:pPr algn="l"/>
            <a:r>
              <a:rPr lang="en-US" sz="1600" b="0" i="0" dirty="0">
                <a:effectLst/>
                <a:latin typeface="gt-regular"/>
              </a:rPr>
              <a:t>For example, the car is surrounded by the pink bounding box while the bicycle is surrounded by the yellow bounding box. The dog has been highlighted using the blue bounding box.</a:t>
            </a:r>
          </a:p>
          <a:p>
            <a:br>
              <a:rPr lang="en-US" sz="2000" dirty="0"/>
            </a:br>
            <a:endParaRPr lang="en-US" sz="2000" dirty="0"/>
          </a:p>
        </p:txBody>
      </p:sp>
      <p:pic>
        <p:nvPicPr>
          <p:cNvPr id="4098" name="Picture 2" descr="How YOLO Algorithm Works">
            <a:extLst>
              <a:ext uri="{FF2B5EF4-FFF2-40B4-BE49-F238E27FC236}">
                <a16:creationId xmlns:a16="http://schemas.microsoft.com/office/drawing/2014/main" id="{012AE131-FCCD-BB3C-7737-1351D761F82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096000" y="1588672"/>
            <a:ext cx="5456279" cy="3655706"/>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75" name="Group 74">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76"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7"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8"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3"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val="438593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9FC28-17D9-F8DE-1119-C1059D340A32}"/>
              </a:ext>
            </a:extLst>
          </p:cNvPr>
          <p:cNvSpPr>
            <a:spLocks noGrp="1"/>
          </p:cNvSpPr>
          <p:nvPr>
            <p:ph type="title"/>
          </p:nvPr>
        </p:nvSpPr>
        <p:spPr/>
        <p:txBody>
          <a:bodyPr/>
          <a:lstStyle/>
          <a:p>
            <a:r>
              <a:rPr lang="en-US" dirty="0"/>
              <a:t>Comparison with faster r-</a:t>
            </a:r>
            <a:r>
              <a:rPr lang="en-US" dirty="0" err="1"/>
              <a:t>cnn</a:t>
            </a:r>
            <a:endParaRPr lang="en-US" dirty="0"/>
          </a:p>
        </p:txBody>
      </p:sp>
      <p:sp>
        <p:nvSpPr>
          <p:cNvPr id="3" name="Content Placeholder 2">
            <a:extLst>
              <a:ext uri="{FF2B5EF4-FFF2-40B4-BE49-F238E27FC236}">
                <a16:creationId xmlns:a16="http://schemas.microsoft.com/office/drawing/2014/main" id="{20E16AB0-0B62-F8F3-8BF4-8B277DA31C62}"/>
              </a:ext>
            </a:extLst>
          </p:cNvPr>
          <p:cNvSpPr>
            <a:spLocks noGrp="1"/>
          </p:cNvSpPr>
          <p:nvPr>
            <p:ph idx="1"/>
          </p:nvPr>
        </p:nvSpPr>
        <p:spPr/>
        <p:txBody>
          <a:bodyPr>
            <a:normAutofit fontScale="85000" lnSpcReduction="10000"/>
          </a:bodyPr>
          <a:lstStyle/>
          <a:p>
            <a:r>
              <a:rPr lang="en-US" b="0" i="0" dirty="0">
                <a:effectLst/>
                <a:latin typeface="-apple-system"/>
              </a:rPr>
              <a:t>YOLO and Faster RCNN both share some similarities. They both uses an anchor box-based network structure, both uses bounding both regression. Things that differs YOLO from Faster RCNN is that it makes classification and bounding box regression at the same time. Judging from the year they were published; it make sense that YOLO wanted a more elegant way to do regression and classification. YOLO however does have its drawback in object detection. YOLO has difficulty detecting objects that are small and close to each other due to only two anchor boxes in a grid predicting only one class of object. It doesn’t generalize well when objects in the image show rare aspects of ratio. Faster RCNN on the other hand, do detect small objects well since it has nine anchors in a single grid, however it fails to do real-time detection with its two-step architecture.</a:t>
            </a:r>
            <a:endParaRPr lang="en-US" dirty="0"/>
          </a:p>
        </p:txBody>
      </p:sp>
    </p:spTree>
    <p:extLst>
      <p:ext uri="{BB962C8B-B14F-4D97-AF65-F5344CB8AC3E}">
        <p14:creationId xmlns:p14="http://schemas.microsoft.com/office/powerpoint/2010/main" val="10130796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1046</TotalTime>
  <Words>891</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-apple-system</vt:lpstr>
      <vt:lpstr>Arial</vt:lpstr>
      <vt:lpstr>gt-medium</vt:lpstr>
      <vt:lpstr>gt-regular</vt:lpstr>
      <vt:lpstr>Roboto</vt:lpstr>
      <vt:lpstr>Tw Cen MT</vt:lpstr>
      <vt:lpstr>Circuit</vt:lpstr>
      <vt:lpstr>Comparison of Yolo algorithm and faster r-cnn</vt:lpstr>
      <vt:lpstr>What is yolo ?</vt:lpstr>
      <vt:lpstr>Why yolo algoritm ?</vt:lpstr>
      <vt:lpstr>How the YOLO algorithm works </vt:lpstr>
      <vt:lpstr>1-Residual blocks  </vt:lpstr>
      <vt:lpstr>2-Bounding box regression </vt:lpstr>
      <vt:lpstr>3-Intersection over union (IOU) </vt:lpstr>
      <vt:lpstr>Combination of the three techniques  </vt:lpstr>
      <vt:lpstr>Comparison with faster r-cnn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Yolo algorithm and faster r-cnn</dc:title>
  <dc:creator>Mostafa Mohamed</dc:creator>
  <cp:lastModifiedBy>Mostafa Mohamed</cp:lastModifiedBy>
  <cp:revision>3</cp:revision>
  <dcterms:created xsi:type="dcterms:W3CDTF">2022-05-21T22:56:36Z</dcterms:created>
  <dcterms:modified xsi:type="dcterms:W3CDTF">2022-05-24T18:33:01Z</dcterms:modified>
</cp:coreProperties>
</file>