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9" r:id="rId4"/>
    <p:sldId id="259" r:id="rId5"/>
    <p:sldId id="260" r:id="rId6"/>
    <p:sldId id="261" r:id="rId7"/>
    <p:sldId id="270" r:id="rId8"/>
    <p:sldId id="271" r:id="rId9"/>
    <p:sldId id="264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200">
                <a:solidFill>
                  <a:srgbClr val="FFFFFF"/>
                </a:solidFill>
              </a:rPr>
              <a:t>Optimizing MNIST Classification Using CUDA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7694" y="649480"/>
            <a:ext cx="4916510" cy="5546047"/>
          </a:xfrm>
        </p:spPr>
        <p:txBody>
          <a:bodyPr anchor="ctr">
            <a:normAutofit/>
          </a:bodyPr>
          <a:lstStyle/>
          <a:p>
            <a:endParaRPr lang="en-US" sz="1700"/>
          </a:p>
          <a:p>
            <a:pPr>
              <a:defRPr sz="1800"/>
            </a:pPr>
            <a:r>
              <a:rPr lang="en-US" sz="1700"/>
              <a:t>Accelerating Deep Learning on GPU Architectures</a:t>
            </a:r>
          </a:p>
          <a:p>
            <a:pPr>
              <a:defRPr sz="1800"/>
            </a:pPr>
            <a:r>
              <a:rPr lang="en-US" sz="1700"/>
              <a:t>By: Saad Nadeem, Mustafa Iqbal, Hassaan Anwar</a:t>
            </a:r>
          </a:p>
          <a:p>
            <a:pPr>
              <a:defRPr sz="1800"/>
            </a:pPr>
            <a:r>
              <a:rPr lang="en-US" sz="1700"/>
              <a:t>Instructor: Imran Ashraf</a:t>
            </a:r>
          </a:p>
          <a:p>
            <a:pPr>
              <a:defRPr sz="1800"/>
            </a:pPr>
            <a:r>
              <a:rPr lang="en-US" sz="1700"/>
              <a:t>Course: High Performance Computing Using GPUs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Bottlenecks &amp; Learnings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055826E-315D-8FAC-DD18-655816641A0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28699" y="2318197"/>
            <a:ext cx="7293023" cy="36833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7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Key Bottlenecks Identified:</a:t>
            </a:r>
            <a:endParaRPr kumimoji="0" lang="en-US" altLang="en-US" sz="17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Per-sample training (V1–V2)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Excessive </a:t>
            </a: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cudaMemcpy</a:t>
            </a: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</a:rPr>
              <a:t>, </a:t>
            </a: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cudaMalloc</a:t>
            </a:r>
            <a:endParaRPr kumimoji="0" lang="en-US" altLang="en-US" sz="1700" b="0" i="0" u="none" strike="noStrike" cap="none" normalizeH="0" baseline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No batching = no parallelism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7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What Worked:</a:t>
            </a:r>
            <a:endParaRPr kumimoji="0" lang="en-US" altLang="en-US" sz="17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Batching (huge impact)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Kernel fusion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Double buffering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Tensor Cores (only with precision care)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7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Conclusion &amp; Takeaways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A9A7A46-3099-1D1E-FC4F-4DA950BD81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28699" y="2318197"/>
            <a:ext cx="7293023" cy="36833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CUDA accelerates training drastically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, if used wisely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Batch size tuning is critical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for performance + accuracy balance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7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cuBLAS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(V6) is the cleanest, most scalable solution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Manual Tensor Core usage (WMMA) needs precision techniques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7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OpenACC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is accessible but limited for full-model speedups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22693"/>
            <a:ext cx="9143998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384720" y="-2407841"/>
            <a:ext cx="4374557" cy="9144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55756" y="-2236808"/>
            <a:ext cx="4374128" cy="880235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-22690"/>
            <a:ext cx="6406863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4459073" y="-1032053"/>
            <a:ext cx="3742610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E41E66-93B5-803F-B8F2-F0A480A68E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6118" y="735106"/>
            <a:ext cx="7540322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20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61142C-F3CB-BE1C-C197-DE10CC2EEB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3011" y="4870824"/>
            <a:ext cx="7504463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Any Questions?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43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Project Overview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87BB0CC-72CA-FE09-6B35-76DC29CF51E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28699" y="2318197"/>
            <a:ext cx="7293023" cy="36833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Goal: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Speed up MNIST digit classification using neural networks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Dataset: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60k training + 10k testing images (28×28 grayscale)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Baseline: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Sequential CPU version in C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Objective: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Optimize step-by-step using CUDA, </a:t>
            </a:r>
            <a:r>
              <a:rPr kumimoji="0" lang="en-US" altLang="en-US" sz="17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OpenACC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, and </a:t>
            </a:r>
            <a:r>
              <a:rPr kumimoji="0" lang="en-US" altLang="en-US" sz="17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cuBLAS</a:t>
            </a:r>
            <a:endParaRPr kumimoji="0" lang="en-US" altLang="en-US" sz="17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Evaluation Metrics:</a:t>
            </a:r>
            <a:endParaRPr kumimoji="0" lang="en-US" altLang="en-US" sz="17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Execution time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Accuracy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GPU utilization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7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F943883-27F1-80E7-A170-BB8A749023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73887C6-384E-70B7-AD32-C72B736299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87B4C50-CF37-44C0-D5E6-6CD4779AB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DA0BE0-CAFB-1349-E1D2-AD78EA7DF0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DFA1B4B-D9E7-EF54-9950-66739CFC8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6C3811A-8D68-7F36-9916-E9FB60024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5493C1-44DD-7790-F104-EAC572283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 dirty="0">
                <a:solidFill>
                  <a:schemeClr val="bg1"/>
                </a:solidFill>
              </a:rPr>
              <a:t>V1 – Sequential Implementation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BD2C446-6604-CEDE-3D49-107C0918B9E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28699" y="2318197"/>
            <a:ext cx="7293023" cy="36833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Written in pure C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 hidden layer (128 neurons), </a:t>
            </a:r>
            <a:r>
              <a:rPr kumimoji="0" lang="en-US" altLang="en-US" sz="17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ReLU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+ </a:t>
            </a:r>
            <a:r>
              <a:rPr kumimoji="0" lang="en-US" altLang="en-US" sz="17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Softmax</a:t>
            </a: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Training per sample (no batching)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All math done via nested loops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Execution Time: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23.48s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Case: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Performance baseline for all GPU versions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sz="17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7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01494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 dirty="0">
                <a:solidFill>
                  <a:srgbClr val="FFFFFF"/>
                </a:solidFill>
              </a:rPr>
              <a:t>V2 – Naive CUDA Implementation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6067E54-9CC3-1292-0F70-ECB33F06C45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28699" y="2318197"/>
            <a:ext cx="7293023" cy="36833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7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Matrix ops, activations, gradients parallelized via CUDA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Per-sample training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Kernels: </a:t>
            </a:r>
            <a:r>
              <a:rPr kumimoji="0" lang="en-US" altLang="en-US" sz="17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matrixMul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</a:rPr>
              <a:t>, </a:t>
            </a:r>
            <a:r>
              <a:rPr kumimoji="0" lang="en-US" altLang="en-US" sz="17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relu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</a:rPr>
              <a:t>, </a:t>
            </a:r>
            <a:r>
              <a:rPr kumimoji="0" lang="en-US" altLang="en-US" sz="17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softmax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</a:rPr>
              <a:t>, 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gradients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</a:rPr>
              <a:t>, </a:t>
            </a:r>
            <a:r>
              <a:rPr kumimoji="0" lang="en-US" altLang="en-US" sz="17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updateParams</a:t>
            </a:r>
            <a:endParaRPr kumimoji="0" lang="en-US" altLang="en-US" sz="17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Problems:</a:t>
            </a:r>
            <a:endParaRPr kumimoji="0" lang="en-US" altLang="en-US" sz="17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Frequent host-device transfers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Heavy use of </a:t>
            </a:r>
            <a:r>
              <a:rPr kumimoji="0" lang="en-US" altLang="en-US" sz="17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atomicAdd</a:t>
            </a:r>
            <a:endParaRPr kumimoji="0" lang="en-US" altLang="en-US" sz="17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No shared memory, no coalescing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Execution Time: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37.63s (worse than sequential)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Speedup: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0.62× (slower)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 dirty="0">
                <a:solidFill>
                  <a:srgbClr val="FFFFFF"/>
                </a:solidFill>
              </a:rPr>
              <a:t>V3 – Optimized CUDA (Batched)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en-US" sz="1700" b="1" dirty="0"/>
              <a:t>Key Optimizations:</a:t>
            </a:r>
            <a:endParaRPr lang="en-US" sz="17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700" dirty="0"/>
              <a:t>Double buffering + asynchronous parameter updates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dirty="0"/>
              <a:t>Memory-mapped I/O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dirty="0"/>
              <a:t>Kernel fusion (FC + </a:t>
            </a:r>
            <a:r>
              <a:rPr lang="en-US" sz="1700" dirty="0" err="1"/>
              <a:t>ReLU</a:t>
            </a:r>
            <a:r>
              <a:rPr lang="en-US" sz="1700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dirty="0"/>
              <a:t>Static gradient buffers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dirty="0"/>
              <a:t>Pinned memory, aligned allocation</a:t>
            </a:r>
          </a:p>
          <a:p>
            <a:pPr>
              <a:buNone/>
            </a:pPr>
            <a:r>
              <a:rPr lang="en-US" sz="1700" b="1" dirty="0"/>
              <a:t>Batch Size Magic:</a:t>
            </a:r>
            <a:endParaRPr lang="en-US" sz="17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700" dirty="0"/>
              <a:t>Speed and accuracy trade-off emerged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dirty="0"/>
              <a:t>Best balance at batch size = </a:t>
            </a:r>
            <a:r>
              <a:rPr lang="en-US" sz="1700" b="1" dirty="0"/>
              <a:t>32</a:t>
            </a:r>
            <a:endParaRPr lang="en-US" sz="1700" dirty="0"/>
          </a:p>
          <a:p>
            <a:r>
              <a:rPr lang="en-US" sz="1700" dirty="0"/>
              <a:t> </a:t>
            </a:r>
            <a:r>
              <a:rPr lang="en-US" sz="1700" b="1" dirty="0"/>
              <a:t>Execution Time:</a:t>
            </a:r>
            <a:r>
              <a:rPr lang="en-US" sz="1700" dirty="0"/>
              <a:t> 0.675s</a:t>
            </a:r>
            <a:br>
              <a:rPr lang="en-US" sz="1700" dirty="0"/>
            </a:br>
            <a:r>
              <a:rPr lang="en-US" sz="1700" dirty="0"/>
              <a:t> </a:t>
            </a:r>
            <a:r>
              <a:rPr lang="en-US" sz="1700" b="1" dirty="0"/>
              <a:t>Speedup vs V1:</a:t>
            </a:r>
            <a:r>
              <a:rPr lang="en-US" sz="1700" dirty="0"/>
              <a:t> </a:t>
            </a:r>
            <a:r>
              <a:rPr lang="en-US" sz="1700" b="1" dirty="0"/>
              <a:t>34.79×</a:t>
            </a:r>
            <a:br>
              <a:rPr lang="en-US" sz="1700" dirty="0"/>
            </a:br>
            <a:r>
              <a:rPr lang="en-US" sz="1700" dirty="0"/>
              <a:t> </a:t>
            </a:r>
            <a:r>
              <a:rPr lang="en-US" sz="1700" b="1" dirty="0"/>
              <a:t>Accuracy:</a:t>
            </a:r>
            <a:r>
              <a:rPr lang="en-US" sz="1700" dirty="0"/>
              <a:t> 91.25%</a:t>
            </a:r>
          </a:p>
          <a:p>
            <a:endParaRPr lang="en-US" sz="1700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154" y="797955"/>
            <a:ext cx="3620151" cy="608058"/>
          </a:xfrm>
        </p:spPr>
        <p:txBody>
          <a:bodyPr anchor="b">
            <a:normAutofit fontScale="90000"/>
          </a:bodyPr>
          <a:lstStyle/>
          <a:p>
            <a:r>
              <a:rPr lang="en-US" sz="3500" dirty="0"/>
              <a:t>Batch Size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2297" y="2277036"/>
            <a:ext cx="4360679" cy="3461155"/>
          </a:xfrm>
        </p:spPr>
        <p:txBody>
          <a:bodyPr>
            <a:normAutofit/>
          </a:bodyPr>
          <a:lstStyle/>
          <a:p>
            <a:endParaRPr lang="en-US" sz="1700"/>
          </a:p>
          <a:p>
            <a:pPr>
              <a:defRPr sz="1800"/>
            </a:pPr>
            <a:endParaRPr lang="en-US" sz="1700"/>
          </a:p>
          <a:p>
            <a:pPr>
              <a:defRPr sz="1800"/>
            </a:pPr>
            <a:endParaRPr lang="en-US" sz="1700"/>
          </a:p>
          <a:p>
            <a:pPr>
              <a:defRPr sz="1800"/>
            </a:pPr>
            <a:endParaRPr lang="en-US" sz="1700"/>
          </a:p>
          <a:p>
            <a:pPr marL="0" indent="0">
              <a:buNone/>
              <a:defRPr sz="1800"/>
            </a:pPr>
            <a:endParaRPr lang="en-US" sz="1700"/>
          </a:p>
          <a:p>
            <a:pPr>
              <a:defRPr sz="1800"/>
            </a:pPr>
            <a:r>
              <a:rPr lang="en-US" sz="1700"/>
              <a:t>Smaller batches = more accurate, slower</a:t>
            </a:r>
          </a:p>
          <a:p>
            <a:pPr>
              <a:defRPr sz="1800"/>
            </a:pPr>
            <a:r>
              <a:rPr lang="en-US" sz="1700"/>
              <a:t>Larger batches = faster, less accurate</a:t>
            </a:r>
          </a:p>
          <a:p>
            <a:pPr>
              <a:defRPr sz="1800"/>
            </a:pPr>
            <a:r>
              <a:rPr lang="en-US" sz="1700"/>
              <a:t>Best trade-off at batch size 32–64</a:t>
            </a:r>
          </a:p>
          <a:p>
            <a:pPr>
              <a:defRPr sz="1800"/>
            </a:pPr>
            <a:endParaRPr lang="en-US" sz="17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53A17D-5BDC-8E1C-67F4-77002D759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8305" y="925430"/>
            <a:ext cx="4961456" cy="2385016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1CEC53D-06B9-0B68-AE8A-2285B6C92D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57133" y="3414727"/>
            <a:ext cx="4175145" cy="2494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5A65989E-BBD5-44D7-AA86-7AFD5D46B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9144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66000">
                <a:srgbClr val="000000"/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231A2881-D8D7-4A7D-ACA3-E9F849F853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0800"/>
            <a:ext cx="6115049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F6129C6-75ED-09A1-B27A-C13D47844E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EFF7818-6609-B609-AA60-A1D612DB95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14F4E3-C3E3-E276-7549-7E1C8419D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41C75B4-52A3-5B0E-62A0-95B3B6B746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0C160D3-298B-8FC4-6E78-EE04B76A93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97F0034-05EC-F34B-6C4A-01D2D6388B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CF7610-36EC-5AAB-E1A2-D6EC450FE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it-IT" sz="3500" dirty="0">
                <a:solidFill>
                  <a:srgbClr val="FFFFFF"/>
                </a:solidFill>
              </a:rPr>
              <a:t>V4 – Tensor Core via WMMA</a:t>
            </a:r>
            <a:endParaRPr lang="en-US" sz="35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AA64A-D79D-48A2-51F3-8ACD8119D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807" y="1885279"/>
            <a:ext cx="8632722" cy="4535186"/>
          </a:xfrm>
        </p:spPr>
        <p:txBody>
          <a:bodyPr anchor="ctr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Used 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__half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+ </a:t>
            </a:r>
            <a:r>
              <a:rPr kumimoji="0" lang="en-US" altLang="en-US" sz="17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wmma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::</a:t>
            </a:r>
            <a:r>
              <a:rPr kumimoji="0" lang="en-US" altLang="en-US" sz="17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mma_sync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Full rewrite of matrix ops in FP16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Faster execution, but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…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Problems:</a:t>
            </a: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Huge accuracy drop due to precision loss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No FP32 support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Loss scaling/mixed precision needed for stability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Conclusion: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Fast but not viable for MNIST (accuracy-critical)</a:t>
            </a:r>
          </a:p>
          <a:p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38227361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B9B15AF-AE7B-F2D3-5DB7-DBD27343E7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8A8865-13BE-AD50-F152-CE39B419F7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04A53D-191E-EF1F-9828-3D09A8AB8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3533729-DA94-1984-5480-1E55BCA7D7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F752C3-E3D4-2E53-963E-30520F6B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934AC33-A366-022E-EFFF-9F204F3B8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D59176-8C8B-6D44-5E73-C88B48478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it-IT" sz="3500" dirty="0">
                <a:solidFill>
                  <a:srgbClr val="FFFFFF"/>
                </a:solidFill>
              </a:rPr>
              <a:t>V5 – OpenAcc</a:t>
            </a:r>
            <a:endParaRPr lang="en-US" sz="35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45501-ABF5-BD90-CDAA-94B9E138A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4" y="1870960"/>
            <a:ext cx="8572662" cy="4692502"/>
          </a:xfrm>
        </p:spPr>
        <p:txBody>
          <a:bodyPr anchor="ctr">
            <a:normAutofit fontScale="85000" lnSpcReduction="2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Ported forward/</a:t>
            </a:r>
            <a:r>
              <a:rPr kumimoji="0" lang="en-US" alt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softmax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to GPU using </a:t>
            </a:r>
            <a:r>
              <a:rPr kumimoji="0" lang="en-US" alt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OpenACC</a:t>
            </a:r>
            <a:endParaRPr kumimoji="0" lang="en-US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 #pragma acc parallel loop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alt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acc_malloc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alt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acc_memcpy_to_device</a:t>
            </a:r>
            <a:endParaRPr kumimoji="0" lang="en-US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Unicode MS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Backprop still on CPU</a:t>
            </a:r>
            <a:endParaRPr kumimoji="0" lang="en-US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</a:t>
            </a: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Strengths: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Easy to write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Speedup on forward pass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</a:t>
            </a: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Limitations: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CPU-bound backward pass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No batching, no kernel fusion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Limited acceleration overall</a:t>
            </a:r>
          </a:p>
          <a:p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7763962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V6 – cuBLAS + TF32 Tensor Cores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4CBBE53-CB71-11EA-23AE-22CF1CF200A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28699" y="2318197"/>
            <a:ext cx="7293023" cy="36833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7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Used </a:t>
            </a: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cublasGemmEx</a:t>
            </a: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</a:rPr>
              <a:t> with </a:t>
            </a: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CUBLAS_TF32_TENSOR_OP_MATH</a:t>
            </a:r>
            <a:endParaRPr kumimoji="0" lang="en-US" altLang="en-US" sz="1700" b="0" i="0" u="none" strike="noStrike" cap="none" normalizeH="0" baseline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Efficient forward/backward with vendor-optimized matrix ops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7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Key Features:</a:t>
            </a:r>
            <a:endParaRPr kumimoji="0" lang="en-US" altLang="en-US" sz="17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Batch-aware cuBLAS calls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addBiasWithOptionalReLU</a:t>
            </a: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</a:rPr>
              <a:t> – merged operations</a:t>
            </a:r>
            <a:endParaRPr kumimoji="0" lang="en-US" altLang="en-US" sz="17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Kernel + transfer overlap with custom streams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7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Execution Time:</a:t>
            </a: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1.033s</a:t>
            </a:r>
            <a:b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</a:b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7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Speedup vs V1:</a:t>
            </a: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7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22.73×</a:t>
            </a:r>
            <a:b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</a:b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7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Accuracy:</a:t>
            </a: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91.30%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575</Words>
  <Application>Microsoft Office PowerPoint</Application>
  <PresentationFormat>On-screen Show (4:3)</PresentationFormat>
  <Paragraphs>118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Arial Unicode MS</vt:lpstr>
      <vt:lpstr>Calibri</vt:lpstr>
      <vt:lpstr>Office Theme</vt:lpstr>
      <vt:lpstr>Optimizing MNIST Classification Using CUDA</vt:lpstr>
      <vt:lpstr>Project Overview</vt:lpstr>
      <vt:lpstr>V1 – Sequential Implementation</vt:lpstr>
      <vt:lpstr>V2 – Naive CUDA Implementation</vt:lpstr>
      <vt:lpstr>V3 – Optimized CUDA (Batched)</vt:lpstr>
      <vt:lpstr>Batch Size Impact</vt:lpstr>
      <vt:lpstr>V4 – Tensor Core via WMMA</vt:lpstr>
      <vt:lpstr>V5 – OpenAcc</vt:lpstr>
      <vt:lpstr>V6 – cuBLAS + TF32 Tensor Cores</vt:lpstr>
      <vt:lpstr>Bottlenecks &amp; Learnings</vt:lpstr>
      <vt:lpstr>Conclusion &amp; Takeaways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Saad Nadeem</cp:lastModifiedBy>
  <cp:revision>10</cp:revision>
  <dcterms:created xsi:type="dcterms:W3CDTF">2013-01-27T09:14:16Z</dcterms:created>
  <dcterms:modified xsi:type="dcterms:W3CDTF">2025-04-20T18:01:11Z</dcterms:modified>
  <cp:category/>
</cp:coreProperties>
</file>