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57" r:id="rId7"/>
    <p:sldId id="269" r:id="rId8"/>
    <p:sldId id="264" r:id="rId9"/>
    <p:sldId id="267" r:id="rId10"/>
    <p:sldId id="268" r:id="rId11"/>
    <p:sldId id="265" r:id="rId12"/>
    <p:sldId id="263" r:id="rId13"/>
    <p:sldId id="261" r:id="rId14"/>
    <p:sldId id="262" r:id="rId15"/>
    <p:sldId id="258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22828-E15D-2D3C-84CD-2E211CFA061F}" v="73" dt="2021-10-20T11:18:03.976"/>
    <p1510:client id="{A6B481E0-403E-4008-9CBE-1EA86A511B16}" v="101" dt="2021-10-20T11:16:5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05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42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tutorial.html" TargetMode="External"/><Relationship Id="rId2" Type="http://schemas.openxmlformats.org/officeDocument/2006/relationships/hyperlink" Target="https://www.mongodb.com/cloud/atlas/lp/try2?utm_source=bing&amp;utm_campaign=mdb_bs_emea_belgium_search_core_brand_atlas_desktop&amp;utm_term=mongodb&amp;utm_medium=cpc_paid_search&amp;utm_ad=e&amp;utm_ad_campaign_id=415204535&amp;msclkid=6638c38dc4411196fd11a2ff474f3b7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what-is-mongodb/features" TargetMode="External"/><Relationship Id="rId4" Type="http://schemas.openxmlformats.org/officeDocument/2006/relationships/hyperlink" Target="https://www.guru99.com/what-is-mongodb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1419d1ac9220728e9eac36f#metrics/replicaSet/615d8367aadf1d39da8ae47e/explorer/Mustafalou/Clients/fi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394B-BF5E-4788-80E5-701A06A9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MongoDB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3D9486-6256-4B1D-B525-88FAEB68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BE">
                <a:cs typeface="Calibri"/>
              </a:rPr>
              <a:t>YILMAZ Mustafa</a:t>
            </a:r>
          </a:p>
          <a:p>
            <a:pPr algn="l"/>
            <a:r>
              <a:rPr lang="fr-BE">
                <a:cs typeface="Calibri"/>
              </a:rPr>
              <a:t>ROQUERO Pedro</a:t>
            </a: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Graphic 101" descr="Base de datos">
            <a:extLst>
              <a:ext uri="{FF2B5EF4-FFF2-40B4-BE49-F238E27FC236}">
                <a16:creationId xmlns:a16="http://schemas.microsoft.com/office/drawing/2014/main" id="{6CEA06AA-9ABA-4FC5-83AD-F98FF4A2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8AF04-D243-4277-B074-731254E0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650"/>
            <a:ext cx="8596668" cy="768350"/>
          </a:xfrm>
        </p:spPr>
        <p:txBody>
          <a:bodyPr/>
          <a:lstStyle/>
          <a:p>
            <a:r>
              <a:rPr lang="en-GB"/>
              <a:t>Connections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EF2F1-3C16-4153-A82C-677D1559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589"/>
            <a:ext cx="8596668" cy="502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u="sng"/>
              <a:t>Two steps to follow:</a:t>
            </a:r>
            <a:endParaRPr lang="es-ES"/>
          </a:p>
          <a:p>
            <a:pPr>
              <a:buFont typeface="Arial" charset="2"/>
              <a:buChar char="•"/>
            </a:pPr>
            <a:r>
              <a:rPr lang="en-GB"/>
              <a:t>Add IP address to the cluster:</a:t>
            </a:r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13AE475-DDCD-4A6C-9D90-C8EFB1D9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07139"/>
            <a:ext cx="7886700" cy="2034048"/>
          </a:xfrm>
          <a:prstGeom prst="rect">
            <a:avLst/>
          </a:prstGeom>
        </p:spPr>
      </p:pic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3228B9-94BA-442B-A148-0AAD6D11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3839879"/>
            <a:ext cx="4829175" cy="28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B8EA-E93E-46FD-AEB6-9BE48DEE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768350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Connections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13E0F-72E5-4A31-B7E6-06BCA6C9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1889"/>
            <a:ext cx="8596668" cy="4909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>
                <a:ea typeface="+mn-lt"/>
                <a:cs typeface="+mn-lt"/>
              </a:rPr>
              <a:t>Use generated link to connect your application:</a:t>
            </a:r>
            <a:endParaRPr lang="es-ES"/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A18714-F800-491C-A2AB-E6D8BD7B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60348"/>
            <a:ext cx="5372100" cy="1918053"/>
          </a:xfrm>
          <a:prstGeom prst="rect">
            <a:avLst/>
          </a:prstGeom>
        </p:spPr>
      </p:pic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ADFDF0-4050-4240-8F9E-16398B8B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861991"/>
            <a:ext cx="3724275" cy="2448718"/>
          </a:xfrm>
          <a:prstGeom prst="rect">
            <a:avLst/>
          </a:prstGeom>
        </p:spPr>
      </p:pic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104B71-6BF1-4449-A5E2-0233DE35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3901399"/>
            <a:ext cx="4695825" cy="24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364FD-48D6-493E-8119-8D1D2D30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2B0E0-ABC6-433C-BE35-94D365B3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/>
              <a:t>As a secretary, I want to be able to add a new customer in order to have their data on the database.</a:t>
            </a:r>
            <a:endParaRPr lang="es-ES"/>
          </a:p>
          <a:p>
            <a:pPr>
              <a:buFont typeface="Wingdings" charset="2"/>
              <a:buChar char="Ø"/>
            </a:pPr>
            <a:r>
              <a:rPr lang="en-US"/>
              <a:t>As a secretary, I want to be able to search a customer in order to see all the information of the costumer.</a:t>
            </a:r>
          </a:p>
          <a:p>
            <a:pPr>
              <a:buFont typeface="Wingdings" charset="2"/>
              <a:buChar char="Ø"/>
            </a:pPr>
            <a:r>
              <a:rPr lang="en-US"/>
              <a:t>As a secretary, I want to be able to change customer information in order to update the database.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A3A839-A783-4ECD-A389-A136636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</a:t>
            </a:r>
          </a:p>
        </p:txBody>
      </p:sp>
      <p:sp>
        <p:nvSpPr>
          <p:cNvPr id="53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8E125-1DB6-4189-85D6-433AD95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Bibliography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01F5F-5CD0-4BA5-8AD0-1069A432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MongoDB Atlas: Cloud Document Database | MongoDB</a:t>
            </a:r>
            <a:endParaRPr lang="en-US" dirty="0"/>
          </a:p>
          <a:p>
            <a:r>
              <a:rPr lang="en-US" dirty="0">
                <a:hlinkClick r:id="rId3"/>
              </a:rPr>
              <a:t>Tutorial — </a:t>
            </a:r>
            <a:r>
              <a:rPr lang="en-US" dirty="0" err="1">
                <a:hlinkClick r:id="rId3"/>
              </a:rPr>
              <a:t>PyMongo</a:t>
            </a:r>
            <a:r>
              <a:rPr lang="en-US" dirty="0">
                <a:hlinkClick r:id="rId3"/>
              </a:rPr>
              <a:t> 3.12.1 documentation</a:t>
            </a:r>
            <a:endParaRPr lang="en-US" dirty="0"/>
          </a:p>
          <a:p>
            <a:r>
              <a:rPr lang="en-US" dirty="0">
                <a:hlinkClick r:id="rId4"/>
              </a:rPr>
              <a:t>What is MongoDB? Introduction, Architecture, Features &amp; Example (guru99.com)</a:t>
            </a:r>
            <a:endParaRPr lang="en-US" dirty="0"/>
          </a:p>
          <a:p>
            <a:r>
              <a:rPr lang="en-US">
                <a:hlinkClick r:id="rId5"/>
              </a:rPr>
              <a:t>Top 5 Features of MongoDB | MongoDB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9ECA8-39E8-4980-B3BF-BD5D87D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Table of Contents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20F62-A4F5-48E2-8B02-B4B4A77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27" y="1930400"/>
            <a:ext cx="8470898" cy="39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>
              <a:buFont typeface="Wingdings" charset="2"/>
              <a:buChar char="Ø"/>
            </a:pPr>
            <a:r>
              <a:rPr lang="en-GB"/>
              <a:t>Introduction</a:t>
            </a:r>
          </a:p>
          <a:p>
            <a:pPr>
              <a:buFont typeface="Wingdings" charset="2"/>
              <a:buChar char="Ø"/>
            </a:pPr>
            <a:r>
              <a:rPr lang="en-GB"/>
              <a:t>Implementation</a:t>
            </a:r>
          </a:p>
          <a:p>
            <a:pPr>
              <a:buFont typeface="Wingdings" charset="2"/>
              <a:buChar char="Ø"/>
            </a:pPr>
            <a:r>
              <a:rPr lang="en-GB"/>
              <a:t>Consistency model</a:t>
            </a:r>
          </a:p>
          <a:p>
            <a:pPr>
              <a:buFont typeface="Wingdings" charset="2"/>
              <a:buChar char="Ø"/>
            </a:pPr>
            <a:r>
              <a:rPr lang="en-GB"/>
              <a:t>Advantages</a:t>
            </a:r>
          </a:p>
          <a:p>
            <a:pPr>
              <a:buFont typeface="Wingdings" charset="2"/>
              <a:buChar char="Ø"/>
            </a:pPr>
            <a:r>
              <a:rPr lang="en-GB"/>
              <a:t>Connections</a:t>
            </a:r>
          </a:p>
          <a:p>
            <a:pPr>
              <a:buFont typeface="Wingdings" charset="2"/>
              <a:buChar char="Ø"/>
            </a:pPr>
            <a:r>
              <a:rPr lang="en-GB"/>
              <a:t>User stories</a:t>
            </a:r>
          </a:p>
          <a:p>
            <a:pPr>
              <a:buFont typeface="Wingdings" charset="2"/>
              <a:buChar char="Ø"/>
            </a:pPr>
            <a:r>
              <a:rPr lang="en-GB"/>
              <a:t>Demo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s-E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0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F7530-B5FA-4717-B6BF-9198FE38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/>
              <a:t>Introduction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BC1EE-564C-451F-A823-E0B86DA5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1651819"/>
            <a:ext cx="5207839" cy="4389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BE"/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Document </a:t>
            </a:r>
            <a:r>
              <a:rPr lang="fr-BE" err="1"/>
              <a:t>oriented</a:t>
            </a:r>
            <a:endParaRPr lang="fr-BE"/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Format </a:t>
            </a:r>
            <a:r>
              <a:rPr lang="fr-BE" err="1"/>
              <a:t>Bson</a:t>
            </a:r>
            <a:endParaRPr lang="fr-BE"/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Basic </a:t>
            </a:r>
            <a:r>
              <a:rPr lang="fr-BE" err="1"/>
              <a:t>features</a:t>
            </a:r>
            <a:r>
              <a:rPr lang="fr-BE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BE" err="1"/>
              <a:t>Ad-hoc</a:t>
            </a:r>
            <a:r>
              <a:rPr lang="fr-BE"/>
              <a:t> </a:t>
            </a:r>
            <a:r>
              <a:rPr lang="fr-BE" err="1"/>
              <a:t>queries</a:t>
            </a:r>
            <a:r>
              <a:rPr lang="fr-BE"/>
              <a:t> for </a:t>
            </a:r>
            <a:r>
              <a:rPr lang="fr-BE" err="1"/>
              <a:t>optimized</a:t>
            </a:r>
            <a:r>
              <a:rPr lang="fr-BE"/>
              <a:t> ,RT </a:t>
            </a:r>
            <a:r>
              <a:rPr lang="fr-BE" err="1"/>
              <a:t>analytics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Indexing for better query executions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Replication for data availability and stability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Sharding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 balancing</a:t>
            </a:r>
            <a:endParaRPr lang="fr-BE"/>
          </a:p>
          <a:p>
            <a:pPr lvl="1"/>
            <a:endParaRPr lang="en-US"/>
          </a:p>
        </p:txBody>
      </p:sp>
      <p:pic>
        <p:nvPicPr>
          <p:cNvPr id="1026" name="Picture 2" descr="Documents | &amp;lt;big&amp;gt;&amp;lt;strong&amp;gt;C.E.S.M.M.&amp;lt;/strong&amp;gt;&amp;lt;/big&amp;gt;">
            <a:extLst>
              <a:ext uri="{FF2B5EF4-FFF2-40B4-BE49-F238E27FC236}">
                <a16:creationId xmlns:a16="http://schemas.microsoft.com/office/drawing/2014/main" id="{B3B66D64-E67E-410F-9079-771F5AEA7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r="868"/>
          <a:stretch/>
        </p:blipFill>
        <p:spPr bwMode="auto">
          <a:xfrm>
            <a:off x="677334" y="1930400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F74FB-DC41-482A-8B1B-1DC8D467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79"/>
            <a:ext cx="8596668" cy="1320800"/>
          </a:xfrm>
        </p:spPr>
        <p:txBody>
          <a:bodyPr/>
          <a:lstStyle/>
          <a:p>
            <a:r>
              <a:rPr lang="fr-BE"/>
              <a:t>JSON VS BSON</a:t>
            </a:r>
            <a:br>
              <a:rPr lang="fr-BE"/>
            </a:b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B92356-047E-469A-AF28-54A62044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4" y="2745364"/>
            <a:ext cx="7115175" cy="33623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E8466D7-DF9C-4B8E-A48F-BDE287AF3EB3}"/>
              </a:ext>
            </a:extLst>
          </p:cNvPr>
          <p:cNvSpPr txBox="1">
            <a:spLocks/>
          </p:cNvSpPr>
          <p:nvPr/>
        </p:nvSpPr>
        <p:spPr>
          <a:xfrm>
            <a:off x="677334" y="125946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	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JSON’s readable format is far from space-efficient, another database concern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 only supports a limited number of basic data types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 is a text-based format, and text parsing is very slow</a:t>
            </a:r>
            <a:br>
              <a:rPr lang="fr-BE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9B433-8D32-48CF-BB28-502BACA3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err="1"/>
              <a:t>Implementation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D1781-F93D-41E2-BC3E-4948722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3265"/>
            <a:ext cx="8397840" cy="3416148"/>
          </a:xfrm>
        </p:spPr>
        <p:txBody>
          <a:bodyPr>
            <a:normAutofit/>
          </a:bodyPr>
          <a:lstStyle/>
          <a:p>
            <a:r>
              <a:rPr lang="fr-BE" sz="1500"/>
              <a:t>MongoDB </a:t>
            </a:r>
            <a:r>
              <a:rPr lang="fr-BE" sz="1500" err="1"/>
              <a:t>website</a:t>
            </a:r>
            <a:r>
              <a:rPr lang="fr-BE" sz="1500"/>
              <a:t> : </a:t>
            </a:r>
            <a:r>
              <a:rPr lang="en-US" sz="1500">
                <a:hlinkClick r:id="rId2"/>
              </a:rPr>
              <a:t>Data | Atlas: MongoDB Atlas</a:t>
            </a:r>
            <a:endParaRPr lang="en-US" sz="1500"/>
          </a:p>
          <a:p>
            <a:r>
              <a:rPr lang="en-US" sz="1500"/>
              <a:t>Drivers supported : 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 C, C++, C#, </a:t>
            </a:r>
            <a:r>
              <a:rPr lang="en-US" sz="1600" b="0" i="0" err="1">
                <a:solidFill>
                  <a:srgbClr val="273239"/>
                </a:solidFill>
                <a:effectLst/>
                <a:latin typeface="urw-din"/>
              </a:rPr>
              <a:t>.Net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, Go, Java, Node.js, Perl, PHP, Python, Motor, Ruby, Scala, Swift, </a:t>
            </a:r>
            <a:r>
              <a:rPr lang="en-US" sz="1600" b="0" i="0" err="1">
                <a:solidFill>
                  <a:srgbClr val="273239"/>
                </a:solidFill>
                <a:effectLst/>
                <a:latin typeface="urw-din"/>
              </a:rPr>
              <a:t>Mongoid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3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6CAE6-0804-42A2-B1CA-851F5D3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2" y="186813"/>
            <a:ext cx="8596668" cy="1320800"/>
          </a:xfrm>
        </p:spPr>
        <p:txBody>
          <a:bodyPr/>
          <a:lstStyle/>
          <a:p>
            <a:r>
              <a:rPr lang="fr-BE"/>
              <a:t>MongoDB </a:t>
            </a:r>
            <a:r>
              <a:rPr lang="fr-BE" err="1"/>
              <a:t>Website</a:t>
            </a: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AC7445-0202-4D8D-BF53-AF05374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9" y="1165964"/>
            <a:ext cx="9188265" cy="45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3FEE0-8DBC-49EA-83ED-92F25D7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Example of </a:t>
            </a:r>
            <a:r>
              <a:rPr lang="fr-BE" err="1"/>
              <a:t>driver’s</a:t>
            </a:r>
            <a:r>
              <a:rPr lang="fr-BE"/>
              <a:t> connections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2CC3A-FC3C-4F04-B470-B60179DD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6" y="1270000"/>
            <a:ext cx="5023816" cy="53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5F7F5-5CEB-43BA-9A21-AA0161C9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err="1"/>
              <a:t>Consistency</a:t>
            </a:r>
            <a:r>
              <a:rPr lang="fr-BE"/>
              <a:t> Model</a:t>
            </a:r>
            <a:br>
              <a:rPr lang="fr-BE"/>
            </a:b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78F93-F3F4-4B8B-81D8-8B239B97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9" y="2399531"/>
            <a:ext cx="5283289" cy="278693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294E3-6310-4091-AD75-966683D0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89" y="1774825"/>
            <a:ext cx="2927185" cy="3880773"/>
          </a:xfrm>
        </p:spPr>
        <p:txBody>
          <a:bodyPr>
            <a:normAutofit/>
          </a:bodyPr>
          <a:lstStyle/>
          <a:p>
            <a:r>
              <a:rPr lang="fr-BE" sz="1500"/>
              <a:t>Causal </a:t>
            </a:r>
            <a:r>
              <a:rPr lang="fr-BE" sz="1500" err="1"/>
              <a:t>consistency</a:t>
            </a:r>
            <a:r>
              <a:rPr lang="fr-BE" sz="15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FF1B-A1AD-41E7-AF0F-4113A69B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46EBE-F28C-43C2-A672-E1330224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/>
              <a:t>Fast and easy to work with</a:t>
            </a:r>
          </a:p>
          <a:p>
            <a:pPr>
              <a:buFont typeface="Wingdings" charset="2"/>
              <a:buChar char="Ø"/>
            </a:pPr>
            <a:r>
              <a:rPr lang="en-GB"/>
              <a:t>Able to work with a lot of languages</a:t>
            </a:r>
          </a:p>
          <a:p>
            <a:pPr>
              <a:buFont typeface="Wingdings" charset="2"/>
              <a:buChar char="Ø"/>
            </a:pPr>
            <a:r>
              <a:rPr lang="en-GB"/>
              <a:t>No need to have the same columns/data for each document</a:t>
            </a:r>
          </a:p>
          <a:p>
            <a:pPr>
              <a:buFont typeface="Wingdings" charset="2"/>
              <a:buChar char="Ø"/>
            </a:pPr>
            <a:r>
              <a:rPr lang="en-GB"/>
              <a:t>Stocked in a </a:t>
            </a:r>
            <a:r>
              <a:rPr lang="en-GB" err="1"/>
              <a:t>Bson</a:t>
            </a:r>
            <a:r>
              <a:rPr lang="en-GB"/>
              <a:t> format</a:t>
            </a:r>
          </a:p>
          <a:p>
            <a:pPr>
              <a:buFont typeface="Wingdings" charset="2"/>
              <a:buChar char="Ø"/>
            </a:pPr>
            <a:r>
              <a:rPr lang="en-GB"/>
              <a:t>Multiple people can update the database at the same time</a:t>
            </a:r>
          </a:p>
          <a:p>
            <a:pPr>
              <a:buFont typeface="Wingdings" charset="2"/>
              <a:buChar char="Ø"/>
            </a:pPr>
            <a:r>
              <a:rPr lang="en-GB"/>
              <a:t>Allows map reduce</a:t>
            </a:r>
          </a:p>
          <a:p>
            <a:pPr>
              <a:buFont typeface="Wingdings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1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7A6BE5C4B164BB9B6B08044E4D039" ma:contentTypeVersion="15" ma:contentTypeDescription="Crée un document." ma:contentTypeScope="" ma:versionID="3b3adb0b83ff1e081dd8a895b05b1ef3">
  <xsd:schema xmlns:xsd="http://www.w3.org/2001/XMLSchema" xmlns:xs="http://www.w3.org/2001/XMLSchema" xmlns:p="http://schemas.microsoft.com/office/2006/metadata/properties" xmlns:ns3="f7618108-674c-42d3-ae55-cd80ff1f29df" targetNamespace="http://schemas.microsoft.com/office/2006/metadata/properties" ma:root="true" ma:fieldsID="42cf60a5f54105a3579d57a5ce715a7a" ns3:_="">
    <xsd:import namespace="f7618108-674c-42d3-ae55-cd80ff1f29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CloudMigratorVers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18108-674c-42d3-ae55-cd80ff1f2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SourceRef xmlns="f7618108-674c-42d3-ae55-cd80ff1f29df" xsi:nil="true"/>
    <FileHash xmlns="f7618108-674c-42d3-ae55-cd80ff1f29df" xsi:nil="true"/>
    <CloudMigratorVersion xmlns="f7618108-674c-42d3-ae55-cd80ff1f29df" xsi:nil="true"/>
  </documentManagement>
</p:properties>
</file>

<file path=customXml/itemProps1.xml><?xml version="1.0" encoding="utf-8"?>
<ds:datastoreItem xmlns:ds="http://schemas.openxmlformats.org/officeDocument/2006/customXml" ds:itemID="{705B022A-821C-4896-ACE0-4C9BFCD68F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B8E75-6635-43A5-81F5-E72815184C07}">
  <ds:schemaRefs>
    <ds:schemaRef ds:uri="f7618108-674c-42d3-ae55-cd80ff1f29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EB7AD8-A6A0-435D-89A8-D53414EAFAD7}">
  <ds:schemaRefs>
    <ds:schemaRef ds:uri="http://purl.org/dc/elements/1.1/"/>
    <ds:schemaRef ds:uri="f7618108-674c-42d3-ae55-cd80ff1f29d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Akzidenz Grotesk BQ Light</vt:lpstr>
      <vt:lpstr>Arial</vt:lpstr>
      <vt:lpstr>Calibri</vt:lpstr>
      <vt:lpstr>Trebuchet MS</vt:lpstr>
      <vt:lpstr>urw-din</vt:lpstr>
      <vt:lpstr>Wingdings</vt:lpstr>
      <vt:lpstr>Wingdings 3</vt:lpstr>
      <vt:lpstr>Facet</vt:lpstr>
      <vt:lpstr>MongoDB</vt:lpstr>
      <vt:lpstr>Table of Contents</vt:lpstr>
      <vt:lpstr>Introduction</vt:lpstr>
      <vt:lpstr>JSON VS BSON </vt:lpstr>
      <vt:lpstr>Implementation</vt:lpstr>
      <vt:lpstr>MongoDB Website</vt:lpstr>
      <vt:lpstr>Example of driver’s connections</vt:lpstr>
      <vt:lpstr>Consistency Model </vt:lpstr>
      <vt:lpstr>Advantages</vt:lpstr>
      <vt:lpstr>Connections</vt:lpstr>
      <vt:lpstr>Connections</vt:lpstr>
      <vt:lpstr>User stories</vt:lpstr>
      <vt:lpstr>DEMO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Mustafa YILMAZ</dc:creator>
  <cp:lastModifiedBy>Mustafa YILMAZ</cp:lastModifiedBy>
  <cp:revision>3</cp:revision>
  <dcterms:created xsi:type="dcterms:W3CDTF">2021-10-15T11:10:45Z</dcterms:created>
  <dcterms:modified xsi:type="dcterms:W3CDTF">2021-10-22T11:31:34Z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0x0101001137A6BE5C4B164BB9B6B08044E4D039</vt:lpwstr>
  </property>
</Properties>
</file>