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BC279C-7032-4FE9-B31E-0AED5B9E268E}">
          <p14:sldIdLst>
            <p14:sldId id="256"/>
            <p14:sldId id="257"/>
          </p14:sldIdLst>
        </p14:section>
        <p14:section name="Untitled Section" id="{60A49C95-FB2C-499F-A6D8-85DF37CCBCD4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AE878-A710-471F-994A-1E2518BBC51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C313-3010-44E3-A0FA-21EC9E7B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1F1835-098E-4DC8-B9B6-A3185A10ADB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8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week 7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Instructor: </a:t>
            </a:r>
          </a:p>
          <a:p>
            <a:endParaRPr lang="en-US" dirty="0"/>
          </a:p>
          <a:p>
            <a:r>
              <a:rPr lang="en-US" b="1" dirty="0"/>
              <a:t>Abdul Aziz</a:t>
            </a:r>
          </a:p>
          <a:p>
            <a:r>
              <a:rPr lang="en-US" sz="2000" dirty="0"/>
              <a:t>Assistant Professor </a:t>
            </a:r>
          </a:p>
          <a:p>
            <a:r>
              <a:rPr lang="en-US" dirty="0"/>
              <a:t>(Computer Science Department) </a:t>
            </a:r>
          </a:p>
          <a:p>
            <a:r>
              <a:rPr lang="en-US" dirty="0"/>
              <a:t>National University- FAST (KHI Campus)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– Advantages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Reuse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Less redundancy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Increased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4440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Reuse with Inheritance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Main purpose of inheritance is reuse</a:t>
            </a:r>
          </a:p>
          <a:p>
            <a:pPr eaLnBrk="1" hangingPunct="1"/>
            <a:r>
              <a:rPr lang="en-US"/>
              <a:t>We can easily add new classes by inheriting from existing classes</a:t>
            </a:r>
          </a:p>
          <a:p>
            <a:pPr lvl="1" eaLnBrk="1" hangingPunct="1"/>
            <a:r>
              <a:rPr lang="en-US"/>
              <a:t>Select an existing class closer to the desired functionality</a:t>
            </a:r>
          </a:p>
          <a:p>
            <a:pPr lvl="1" eaLnBrk="1" hangingPunct="1"/>
            <a:r>
              <a:rPr lang="en-US"/>
              <a:t>Create a new class and inherit it from the selected class</a:t>
            </a:r>
          </a:p>
          <a:p>
            <a:pPr lvl="1" eaLnBrk="1" hangingPunct="1"/>
            <a:r>
              <a:rPr lang="en-US"/>
              <a:t>Add to and/or modify the inherited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9878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305800" cy="792162"/>
          </a:xfrm>
        </p:spPr>
        <p:txBody>
          <a:bodyPr/>
          <a:lstStyle/>
          <a:p>
            <a:pPr>
              <a:defRPr/>
            </a:pPr>
            <a:r>
              <a:rPr lang="en-US"/>
              <a:t>Example Reuse</a:t>
            </a: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5410200" y="1371600"/>
            <a:ext cx="1524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Shape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5410200" y="1752600"/>
            <a:ext cx="1524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color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coord</a:t>
            </a: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5410200" y="2514600"/>
            <a:ext cx="15240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draw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rotate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setColor</a:t>
            </a:r>
          </a:p>
        </p:txBody>
      </p:sp>
      <p:sp>
        <p:nvSpPr>
          <p:cNvPr id="31750" name="Rectangle 16"/>
          <p:cNvSpPr>
            <a:spLocks noChangeArrowheads="1"/>
          </p:cNvSpPr>
          <p:nvPr/>
        </p:nvSpPr>
        <p:spPr bwMode="auto">
          <a:xfrm>
            <a:off x="2133600" y="5029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Circle</a:t>
            </a:r>
          </a:p>
        </p:txBody>
      </p:sp>
      <p:sp>
        <p:nvSpPr>
          <p:cNvPr id="31751" name="Rectangle 17"/>
          <p:cNvSpPr>
            <a:spLocks noChangeArrowheads="1"/>
          </p:cNvSpPr>
          <p:nvPr/>
        </p:nvSpPr>
        <p:spPr bwMode="auto">
          <a:xfrm>
            <a:off x="2133600" y="5410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radius</a:t>
            </a:r>
          </a:p>
        </p:txBody>
      </p:sp>
      <p:sp>
        <p:nvSpPr>
          <p:cNvPr id="31752" name="Rectangle 18"/>
          <p:cNvSpPr>
            <a:spLocks noChangeArrowheads="1"/>
          </p:cNvSpPr>
          <p:nvPr/>
        </p:nvSpPr>
        <p:spPr bwMode="auto">
          <a:xfrm>
            <a:off x="2133600" y="5791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draw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computeArea</a:t>
            </a:r>
          </a:p>
        </p:txBody>
      </p:sp>
      <p:sp>
        <p:nvSpPr>
          <p:cNvPr id="31753" name="Line 20"/>
          <p:cNvSpPr>
            <a:spLocks noChangeShapeType="1"/>
          </p:cNvSpPr>
          <p:nvPr/>
        </p:nvSpPr>
        <p:spPr bwMode="auto">
          <a:xfrm flipH="1" flipV="1">
            <a:off x="6172200" y="3657600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Rectangle 23"/>
          <p:cNvSpPr>
            <a:spLocks noChangeArrowheads="1"/>
          </p:cNvSpPr>
          <p:nvPr/>
        </p:nvSpPr>
        <p:spPr bwMode="auto">
          <a:xfrm>
            <a:off x="5105400" y="5410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Line</a:t>
            </a:r>
          </a:p>
        </p:txBody>
      </p:sp>
      <p:sp>
        <p:nvSpPr>
          <p:cNvPr id="31755" name="Rectangle 24"/>
          <p:cNvSpPr>
            <a:spLocks noChangeArrowheads="1"/>
          </p:cNvSpPr>
          <p:nvPr/>
        </p:nvSpPr>
        <p:spPr bwMode="auto">
          <a:xfrm>
            <a:off x="5105400" y="5791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length</a:t>
            </a:r>
          </a:p>
        </p:txBody>
      </p:sp>
      <p:sp>
        <p:nvSpPr>
          <p:cNvPr id="31756" name="Rectangle 25"/>
          <p:cNvSpPr>
            <a:spLocks noChangeArrowheads="1"/>
          </p:cNvSpPr>
          <p:nvPr/>
        </p:nvSpPr>
        <p:spPr bwMode="auto">
          <a:xfrm>
            <a:off x="5105400" y="6172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draw</a:t>
            </a:r>
          </a:p>
        </p:txBody>
      </p:sp>
      <p:sp>
        <p:nvSpPr>
          <p:cNvPr id="31757" name="Rectangle 27"/>
          <p:cNvSpPr>
            <a:spLocks noChangeArrowheads="1"/>
          </p:cNvSpPr>
          <p:nvPr/>
        </p:nvSpPr>
        <p:spPr bwMode="auto">
          <a:xfrm>
            <a:off x="8001000" y="4876800"/>
            <a:ext cx="2286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Triangle</a:t>
            </a:r>
          </a:p>
        </p:txBody>
      </p:sp>
      <p:sp>
        <p:nvSpPr>
          <p:cNvPr id="31758" name="Rectangle 28"/>
          <p:cNvSpPr>
            <a:spLocks noChangeArrowheads="1"/>
          </p:cNvSpPr>
          <p:nvPr/>
        </p:nvSpPr>
        <p:spPr bwMode="auto">
          <a:xfrm>
            <a:off x="8001000" y="5334000"/>
            <a:ext cx="2286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angle</a:t>
            </a:r>
          </a:p>
        </p:txBody>
      </p:sp>
      <p:sp>
        <p:nvSpPr>
          <p:cNvPr id="31759" name="Rectangle 29"/>
          <p:cNvSpPr>
            <a:spLocks noChangeArrowheads="1"/>
          </p:cNvSpPr>
          <p:nvPr/>
        </p:nvSpPr>
        <p:spPr bwMode="auto">
          <a:xfrm>
            <a:off x="8001000" y="5791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draw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computeArea</a:t>
            </a:r>
          </a:p>
        </p:txBody>
      </p:sp>
      <p:sp>
        <p:nvSpPr>
          <p:cNvPr id="31760" name="Line 30"/>
          <p:cNvSpPr>
            <a:spLocks noChangeShapeType="1"/>
          </p:cNvSpPr>
          <p:nvPr/>
        </p:nvSpPr>
        <p:spPr bwMode="auto">
          <a:xfrm flipV="1">
            <a:off x="4419600" y="3657600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33"/>
          <p:cNvSpPr>
            <a:spLocks noChangeShapeType="1"/>
          </p:cNvSpPr>
          <p:nvPr/>
        </p:nvSpPr>
        <p:spPr bwMode="auto">
          <a:xfrm flipH="1" flipV="1">
            <a:off x="6934200" y="3657600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1"/>
            <a:ext cx="8540750" cy="792163"/>
          </a:xfrm>
        </p:spPr>
        <p:txBody>
          <a:bodyPr/>
          <a:lstStyle/>
          <a:p>
            <a:pPr>
              <a:defRPr/>
            </a:pPr>
            <a:r>
              <a:rPr lang="en-US"/>
              <a:t>Example Reuse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5181600" y="1295400"/>
            <a:ext cx="1828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5181600" y="1676400"/>
            <a:ext cx="1828800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gender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5181600" y="2743200"/>
            <a:ext cx="18288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eat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walk</a:t>
            </a: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4953000" y="45720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Teacher</a:t>
            </a: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4953000" y="4953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designation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salary</a:t>
            </a:r>
          </a:p>
        </p:txBody>
      </p:sp>
      <p:sp>
        <p:nvSpPr>
          <p:cNvPr id="32776" name="Rectangle 10"/>
          <p:cNvSpPr>
            <a:spLocks noChangeArrowheads="1"/>
          </p:cNvSpPr>
          <p:nvPr/>
        </p:nvSpPr>
        <p:spPr bwMode="auto">
          <a:xfrm>
            <a:off x="4953000" y="5715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teach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takeExam</a:t>
            </a:r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 flipH="1" flipV="1">
            <a:off x="6096000" y="34290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2209800" y="45720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2209800" y="4953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program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studyYear</a:t>
            </a:r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2209800" y="5715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study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heldExam</a:t>
            </a: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7772400" y="45720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Doctor</a:t>
            </a:r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7772400" y="4953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designation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salary</a:t>
            </a:r>
          </a:p>
        </p:txBody>
      </p:sp>
      <p:sp>
        <p:nvSpPr>
          <p:cNvPr id="32783" name="Rectangle 17"/>
          <p:cNvSpPr>
            <a:spLocks noChangeArrowheads="1"/>
          </p:cNvSpPr>
          <p:nvPr/>
        </p:nvSpPr>
        <p:spPr bwMode="auto">
          <a:xfrm>
            <a:off x="7772400" y="5715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checkUp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prescribe</a:t>
            </a:r>
          </a:p>
        </p:txBody>
      </p:sp>
      <p:sp>
        <p:nvSpPr>
          <p:cNvPr id="32784" name="Line 18"/>
          <p:cNvSpPr>
            <a:spLocks noChangeShapeType="1"/>
          </p:cNvSpPr>
          <p:nvPr/>
        </p:nvSpPr>
        <p:spPr bwMode="auto">
          <a:xfrm flipV="1">
            <a:off x="3810000" y="3429000"/>
            <a:ext cx="1371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21"/>
          <p:cNvSpPr>
            <a:spLocks noChangeShapeType="1"/>
          </p:cNvSpPr>
          <p:nvPr/>
        </p:nvSpPr>
        <p:spPr bwMode="auto">
          <a:xfrm flipH="1" flipV="1">
            <a:off x="7239000" y="5638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1"/>
            <a:ext cx="8540750" cy="792163"/>
          </a:xfrm>
        </p:spPr>
        <p:txBody>
          <a:bodyPr/>
          <a:lstStyle/>
          <a:p>
            <a:pPr>
              <a:defRPr/>
            </a:pPr>
            <a:r>
              <a:rPr lang="en-US"/>
              <a:t>Example Reuse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181600" y="1295400"/>
            <a:ext cx="1828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181600" y="1676400"/>
            <a:ext cx="1828800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gender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181600" y="2743200"/>
            <a:ext cx="18288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eat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walk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953000" y="45720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Teacher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953000" y="4953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designation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salary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953000" y="5715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teach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takeExam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 flipV="1">
            <a:off x="6096000" y="34290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209800" y="45720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209800" y="4953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program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studyYear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209800" y="5715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study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heldExam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7772400" y="45720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Doctor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7772400" y="4953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designation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salary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772400" y="57150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checkUp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prescribe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3810000" y="3429000"/>
            <a:ext cx="1371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 flipV="1">
            <a:off x="7010400" y="3429000"/>
            <a:ext cx="1295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Single Inheritance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11" t="43676" r="63686" b="30728"/>
          <a:stretch/>
        </p:blipFill>
        <p:spPr>
          <a:xfrm>
            <a:off x="5387248" y="2639152"/>
            <a:ext cx="2104222" cy="25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4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– Multi Level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5" t="44040" r="57002" b="26442"/>
          <a:stretch/>
        </p:blipFill>
        <p:spPr>
          <a:xfrm>
            <a:off x="3657600" y="2665926"/>
            <a:ext cx="3809466" cy="28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9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3 - Multiple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19" t="41406" r="53660" b="27310"/>
          <a:stretch/>
        </p:blipFill>
        <p:spPr>
          <a:xfrm>
            <a:off x="4005329" y="2653048"/>
            <a:ext cx="4674846" cy="28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0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– Hierarchical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61" t="34080" r="46499" b="16245"/>
          <a:stretch/>
        </p:blipFill>
        <p:spPr>
          <a:xfrm>
            <a:off x="1024128" y="3052292"/>
            <a:ext cx="4226667" cy="288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255" t="48904" r="62679" b="37493"/>
          <a:stretch/>
        </p:blipFill>
        <p:spPr>
          <a:xfrm>
            <a:off x="6423843" y="3482709"/>
            <a:ext cx="3643350" cy="21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5 - Hybrid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67" t="45269" r="62903" b="33457"/>
          <a:stretch/>
        </p:blipFill>
        <p:spPr>
          <a:xfrm>
            <a:off x="2717441" y="2949261"/>
            <a:ext cx="3606685" cy="28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7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Publish material by Virtual University of Pakistan.</a:t>
            </a:r>
          </a:p>
          <a:p>
            <a:r>
              <a:rPr lang="en-US" dirty="0"/>
              <a:t>- Publish material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r>
              <a:rPr lang="en-US" dirty="0"/>
              <a:t>- Publish material by Robert </a:t>
            </a:r>
            <a:r>
              <a:rPr lang="en-US" dirty="0" err="1"/>
              <a:t>Lafore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Derived class with visibility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 Mode</a:t>
            </a:r>
          </a:p>
          <a:p>
            <a:r>
              <a:rPr lang="en-US" dirty="0"/>
              <a:t>1- Public</a:t>
            </a:r>
          </a:p>
          <a:p>
            <a:r>
              <a:rPr lang="en-US" dirty="0"/>
              <a:t>2- Private</a:t>
            </a:r>
          </a:p>
          <a:p>
            <a:r>
              <a:rPr lang="en-US" dirty="0"/>
              <a:t>3- Protected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204" t="41329" r="52310" b="20466"/>
          <a:stretch/>
        </p:blipFill>
        <p:spPr>
          <a:xfrm>
            <a:off x="4431168" y="2084832"/>
            <a:ext cx="5511324" cy="3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A child inherits characteristics of its parents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Besides inherited characteristics, a child may have its own unique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55466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in Classes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If a class B inherits from class A then it contains all the characteristics (information structure and behaviour) of class A</a:t>
            </a:r>
          </a:p>
          <a:p>
            <a:pPr eaLnBrk="1" hangingPunct="1"/>
            <a:r>
              <a:rPr lang="en-US"/>
              <a:t>The parent class is called </a:t>
            </a:r>
            <a:r>
              <a:rPr lang="en-US" i="1"/>
              <a:t>base</a:t>
            </a:r>
            <a:r>
              <a:rPr lang="en-US"/>
              <a:t> class and the child class is called </a:t>
            </a:r>
            <a:r>
              <a:rPr lang="en-US" i="1"/>
              <a:t>derived</a:t>
            </a:r>
            <a:r>
              <a:rPr lang="en-US"/>
              <a:t> class</a:t>
            </a:r>
          </a:p>
          <a:p>
            <a:pPr eaLnBrk="1" hangingPunct="1"/>
            <a:r>
              <a:rPr lang="en-US"/>
              <a:t>Besides inherited characteristics, derived class may have its own unique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36092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– Inheritance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5181600" y="2209800"/>
            <a:ext cx="1524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5181600" y="4343400"/>
            <a:ext cx="1676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>
                <a:latin typeface="Arial" panose="020B0604020202020204" pitchFamily="34" charset="0"/>
              </a:rPr>
              <a:t>Teacher</a:t>
            </a:r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7543800" y="3886200"/>
            <a:ext cx="1676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>
                <a:latin typeface="Arial" panose="020B0604020202020204" pitchFamily="34" charset="0"/>
              </a:rPr>
              <a:t>Doctor</a:t>
            </a:r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2743200" y="3962400"/>
            <a:ext cx="1676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 flipV="1">
            <a:off x="6019800" y="26670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4"/>
          <p:cNvSpPr>
            <a:spLocks noChangeShapeType="1"/>
          </p:cNvSpPr>
          <p:nvPr/>
        </p:nvSpPr>
        <p:spPr bwMode="auto">
          <a:xfrm flipV="1">
            <a:off x="4191000" y="2667000"/>
            <a:ext cx="9906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5"/>
          <p:cNvSpPr>
            <a:spLocks noChangeShapeType="1"/>
          </p:cNvSpPr>
          <p:nvPr/>
        </p:nvSpPr>
        <p:spPr bwMode="auto">
          <a:xfrm flipH="1" flipV="1">
            <a:off x="6705600" y="2667000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– Inheritance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181600" y="2209800"/>
            <a:ext cx="1524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>
                <a:latin typeface="Arial" panose="020B0604020202020204" pitchFamily="34" charset="0"/>
              </a:rPr>
              <a:t>Shape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181600" y="4343400"/>
            <a:ext cx="1676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>
                <a:latin typeface="Arial" panose="020B0604020202020204" pitchFamily="34" charset="0"/>
              </a:rPr>
              <a:t>Circle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543800" y="3886200"/>
            <a:ext cx="1676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>
                <a:latin typeface="Arial" panose="020B0604020202020204" pitchFamily="34" charset="0"/>
              </a:rPr>
              <a:t>Triangle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743200" y="3962400"/>
            <a:ext cx="1676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>
                <a:latin typeface="Arial" panose="020B0604020202020204" pitchFamily="34" charset="0"/>
              </a:rPr>
              <a:t>Line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6019800" y="26670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4191000" y="2667000"/>
            <a:ext cx="9906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 flipV="1">
            <a:off x="6705600" y="2667000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Inheritance – “IS A” or</a:t>
            </a:r>
            <a:br>
              <a:rPr lang="en-US" sz="4000"/>
            </a:br>
            <a:r>
              <a:rPr lang="en-US" sz="4000"/>
              <a:t>“IS A KIND OF” Relationship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Each derived class is a special kind of its base class</a:t>
            </a:r>
          </a:p>
        </p:txBody>
      </p:sp>
    </p:spTree>
    <p:extLst>
      <p:ext uri="{BB962C8B-B14F-4D97-AF65-F5344CB8AC3E}">
        <p14:creationId xmlns:p14="http://schemas.microsoft.com/office/powerpoint/2010/main" val="99067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304801"/>
            <a:ext cx="8540750" cy="792163"/>
          </a:xfrm>
        </p:spPr>
        <p:txBody>
          <a:bodyPr/>
          <a:lstStyle/>
          <a:p>
            <a:pPr>
              <a:defRPr/>
            </a:pPr>
            <a:r>
              <a:rPr lang="en-US"/>
              <a:t>Example – “IS A” Relationship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5181600" y="1371600"/>
            <a:ext cx="1828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181600" y="1752600"/>
            <a:ext cx="1828800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gender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5181600" y="2819400"/>
            <a:ext cx="18288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eat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walk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4953000" y="4648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Teacher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4953000" y="5029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designation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salary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4953000" y="5791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teach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takeExam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H="1" flipV="1">
            <a:off x="6096000" y="35052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2209800" y="4648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2209800" y="5029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program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studyYear</a:t>
            </a:r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2209800" y="5791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study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heldExam</a:t>
            </a: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7772400" y="4648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Doctor</a:t>
            </a: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7772400" y="5029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designation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salary</a:t>
            </a: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7772400" y="5791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checkUp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prescribe</a:t>
            </a:r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V="1">
            <a:off x="3810000" y="3505200"/>
            <a:ext cx="1371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 flipH="1" flipV="1">
            <a:off x="7010400" y="3505200"/>
            <a:ext cx="1295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1"/>
            <a:ext cx="8540750" cy="792163"/>
          </a:xfrm>
        </p:spPr>
        <p:txBody>
          <a:bodyPr/>
          <a:lstStyle/>
          <a:p>
            <a:pPr>
              <a:defRPr/>
            </a:pPr>
            <a:r>
              <a:rPr lang="en-US"/>
              <a:t>Example – “IS A” Relationship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410200" y="1371600"/>
            <a:ext cx="1524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Shape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5410200" y="1752600"/>
            <a:ext cx="1524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color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coord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5410200" y="2514600"/>
            <a:ext cx="15240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draw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rotate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setColor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2133600" y="5029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Circle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2133600" y="5410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radius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2133600" y="5791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draw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computeArea</a:t>
            </a:r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 flipV="1">
            <a:off x="6172200" y="3657600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5105400" y="5410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Line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5105400" y="5791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length</a:t>
            </a: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5105400" y="6172200"/>
            <a:ext cx="2286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draw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8001000" y="4876800"/>
            <a:ext cx="2286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Triangle</a:t>
            </a: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8001000" y="5334000"/>
            <a:ext cx="2286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angle</a:t>
            </a: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8001000" y="5791200"/>
            <a:ext cx="2286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draw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computeArea</a:t>
            </a:r>
          </a:p>
        </p:txBody>
      </p:sp>
      <p:sp>
        <p:nvSpPr>
          <p:cNvPr id="28688" name="Line 17"/>
          <p:cNvSpPr>
            <a:spLocks noChangeShapeType="1"/>
          </p:cNvSpPr>
          <p:nvPr/>
        </p:nvSpPr>
        <p:spPr bwMode="auto">
          <a:xfrm flipV="1">
            <a:off x="4419600" y="3657600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 flipH="1" flipV="1">
            <a:off x="6934200" y="3657600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6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340</TotalTime>
  <Words>360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Tw Cen MT</vt:lpstr>
      <vt:lpstr>Tw Cen MT Condensed</vt:lpstr>
      <vt:lpstr>Wingdings 3</vt:lpstr>
      <vt:lpstr>Integral</vt:lpstr>
      <vt:lpstr>Computer Programming week 7 </vt:lpstr>
      <vt:lpstr>acknowledgment</vt:lpstr>
      <vt:lpstr>Inheritance</vt:lpstr>
      <vt:lpstr>Inheritance in Classes</vt:lpstr>
      <vt:lpstr>Example – Inheritance</vt:lpstr>
      <vt:lpstr>Example – Inheritance</vt:lpstr>
      <vt:lpstr>Inheritance – “IS A” or “IS A KIND OF” Relationship</vt:lpstr>
      <vt:lpstr>Example – “IS A” Relationship</vt:lpstr>
      <vt:lpstr>Example – “IS A” Relationship</vt:lpstr>
      <vt:lpstr>Inheritance – Advantages</vt:lpstr>
      <vt:lpstr>Reuse with Inheritance</vt:lpstr>
      <vt:lpstr>Example Reuse</vt:lpstr>
      <vt:lpstr>Example Reuse</vt:lpstr>
      <vt:lpstr>Example Reuse</vt:lpstr>
      <vt:lpstr>Types of Inheritance</vt:lpstr>
      <vt:lpstr>PowerPoint Presentation</vt:lpstr>
      <vt:lpstr>PowerPoint Presentation</vt:lpstr>
      <vt:lpstr>PowerPoint Presentation</vt:lpstr>
      <vt:lpstr>PowerPoint Presentation</vt:lpstr>
      <vt:lpstr>Defining a Derived class with visibility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week 2</dc:title>
  <dc:creator>Fast</dc:creator>
  <cp:lastModifiedBy>Abdul Aziz</cp:lastModifiedBy>
  <cp:revision>31</cp:revision>
  <dcterms:created xsi:type="dcterms:W3CDTF">2017-06-12T04:44:47Z</dcterms:created>
  <dcterms:modified xsi:type="dcterms:W3CDTF">2018-03-13T06:40:10Z</dcterms:modified>
</cp:coreProperties>
</file>