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</p:sldIdLst>
  <p:sldSz type="screen16x9" cy="51435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02" y="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tableStyles" Target="tableStyles.xml"/><Relationship Id="rId25" Type="http://schemas.openxmlformats.org/officeDocument/2006/relationships/presProps" Target="presProps.xml"/><Relationship Id="rId26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84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024A05C-E33B-4158-945B-5FB5A8E926DD}" type="datetimeFigureOut">
              <a:rPr lang="en-US" smtClean="0"/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6983F30-7931-42C6-921F-74A652B2B9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024A05C-E33B-4158-945B-5FB5A8E926DD}" type="datetimeFigureOut">
              <a:rPr lang="en-US" smtClean="0"/>
            </a:fld>
            <a:endParaRPr lang="en-US"/>
          </a:p>
        </p:txBody>
      </p:sp>
      <p:sp>
        <p:nvSpPr>
          <p:cNvPr id="104867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6983F30-7931-42C6-921F-74A652B2B9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024A05C-E33B-4158-945B-5FB5A8E926DD}" type="datetimeFigureOut">
              <a:rPr lang="en-US" smtClean="0"/>
            </a:fld>
            <a:endParaRPr lang="en-US"/>
          </a:p>
        </p:txBody>
      </p:sp>
      <p:sp>
        <p:nvSpPr>
          <p:cNvPr id="10486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6983F30-7931-42C6-921F-74A652B2B9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024A05C-E33B-4158-945B-5FB5A8E926DD}" type="datetimeFigureOut">
              <a:rPr lang="en-US" smtClean="0"/>
            </a:fld>
            <a:endParaRPr lang="en-US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6983F30-7931-42C6-921F-74A652B2B9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7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024A05C-E33B-4158-945B-5FB5A8E926DD}" type="datetimeFigureOut">
              <a:rPr lang="en-US" smtClean="0"/>
            </a:fld>
            <a:endParaRPr lang="en-US"/>
          </a:p>
        </p:txBody>
      </p:sp>
      <p:sp>
        <p:nvSpPr>
          <p:cNvPr id="10486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6983F30-7931-42C6-921F-74A652B2B9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024A05C-E33B-4158-945B-5FB5A8E926DD}" type="datetimeFigureOut">
              <a:rPr lang="en-US" smtClean="0"/>
            </a:fld>
            <a:endParaRPr lang="en-US"/>
          </a:p>
        </p:txBody>
      </p:sp>
      <p:sp>
        <p:nvSpPr>
          <p:cNvPr id="104864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6983F30-7931-42C6-921F-74A652B2B9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5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7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024A05C-E33B-4158-945B-5FB5A8E926DD}" type="datetimeFigureOut">
              <a:rPr lang="en-US" smtClean="0"/>
            </a:fld>
            <a:endParaRPr lang="en-US"/>
          </a:p>
        </p:txBody>
      </p:sp>
      <p:sp>
        <p:nvSpPr>
          <p:cNvPr id="104864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6983F30-7931-42C6-921F-74A652B2B9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024A05C-E33B-4158-945B-5FB5A8E926DD}" type="datetimeFigureOut">
              <a:rPr lang="en-US" smtClean="0"/>
            </a:fld>
            <a:endParaRPr lang="en-US"/>
          </a:p>
        </p:txBody>
      </p:sp>
      <p:sp>
        <p:nvSpPr>
          <p:cNvPr id="104865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6983F30-7931-42C6-921F-74A652B2B9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024A05C-E33B-4158-945B-5FB5A8E926DD}" type="datetimeFigureOut">
              <a:rPr lang="en-US" smtClean="0"/>
            </a:fld>
            <a:endParaRPr lang="en-US"/>
          </a:p>
        </p:txBody>
      </p:sp>
      <p:sp>
        <p:nvSpPr>
          <p:cNvPr id="104863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6983F30-7931-42C6-921F-74A652B2B9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7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024A05C-E33B-4158-945B-5FB5A8E926DD}" type="datetimeFigureOut">
              <a:rPr lang="en-US" smtClean="0"/>
            </a:fld>
            <a:endParaRPr lang="en-US"/>
          </a:p>
        </p:txBody>
      </p:sp>
      <p:sp>
        <p:nvSpPr>
          <p:cNvPr id="104868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6983F30-7931-42C6-921F-74A652B2B9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1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62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024A05C-E33B-4158-945B-5FB5A8E926DD}" type="datetimeFigureOut">
              <a:rPr lang="en-US" smtClean="0"/>
            </a:fld>
            <a:endParaRPr lang="en-US"/>
          </a:p>
        </p:txBody>
      </p:sp>
      <p:sp>
        <p:nvSpPr>
          <p:cNvPr id="104866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6983F30-7931-42C6-921F-74A652B2B9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4A05C-E33B-4158-945B-5FB5A8E926DD}" type="datetimeFigureOut">
              <a:rPr lang="en-US" smtClean="0"/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83F30-7931-42C6-921F-74A652B2B976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7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685800" y="133350"/>
            <a:ext cx="7772400" cy="1102519"/>
          </a:xfrm>
        </p:spPr>
        <p:txBody>
          <a:bodyPr>
            <a:normAutofit/>
          </a:bodyPr>
          <a:p>
            <a:r>
              <a:rPr dirty="0" sz="3600" lang="en-US" smtClean="0"/>
              <a:t>Pre Islamic Civilization of Subcontinent</a:t>
            </a:r>
            <a:endParaRPr dirty="0" sz="3600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1371600" y="4076700"/>
            <a:ext cx="6400800" cy="628650"/>
          </a:xfrm>
        </p:spPr>
        <p:txBody>
          <a:bodyPr/>
          <a:p>
            <a:r>
              <a:rPr dirty="0" lang="en-US" smtClean="0"/>
              <a:t>Pakistan studies</a:t>
            </a:r>
            <a:endParaRPr dirty="0" lang="en-US"/>
          </a:p>
        </p:txBody>
      </p:sp>
      <p:pic>
        <p:nvPicPr>
          <p:cNvPr id="2097152" name="Picture 2" descr="E:\Ishtiaque\Mohenjodaro_Sindh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b="37062"/>
          <a:stretch>
            <a:fillRect/>
          </a:stretch>
        </p:blipFill>
        <p:spPr bwMode="auto">
          <a:xfrm>
            <a:off x="869950" y="1054100"/>
            <a:ext cx="7404100" cy="2965450"/>
          </a:xfrm>
          <a:prstGeom prst="rect"/>
          <a:noFill/>
        </p:spPr>
      </p:pic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Picture 3" descr="C:\Users\manjothi\Pictures\Moenjodaro(a)_by_Usman_Ghani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 t="14706"/>
          <a:stretch>
            <a:fillRect/>
          </a:stretch>
        </p:blipFill>
        <p:spPr bwMode="auto">
          <a:xfrm>
            <a:off x="4175760" y="2724150"/>
            <a:ext cx="3901440" cy="2209800"/>
          </a:xfrm>
          <a:prstGeom prst="snip2DiagRect"/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algn="tl" blurRad="88900" rotWithShape="0">
              <a:srgbClr val="000000">
                <a:alpha val="45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 smtClean="0">
                <a:solidFill>
                  <a:schemeClr val="accent1">
                    <a:lumMod val="75000"/>
                  </a:schemeClr>
                </a:solidFill>
              </a:rPr>
              <a:t>Moen </a:t>
            </a:r>
            <a:r>
              <a:rPr b="1" dirty="0" lang="en-US" err="1" smtClean="0">
                <a:solidFill>
                  <a:schemeClr val="accent1">
                    <a:lumMod val="75000"/>
                  </a:schemeClr>
                </a:solidFill>
              </a:rPr>
              <a:t>jo</a:t>
            </a:r>
            <a:r>
              <a:rPr b="1" dirty="0" lang="en-US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b="1" dirty="0" lang="en-US" err="1" smtClean="0">
                <a:solidFill>
                  <a:schemeClr val="accent1">
                    <a:lumMod val="75000"/>
                  </a:schemeClr>
                </a:solidFill>
              </a:rPr>
              <a:t>Daro</a:t>
            </a:r>
            <a:r>
              <a:rPr b="1" dirty="0" lang="en-US" smtClean="0">
                <a:solidFill>
                  <a:schemeClr val="accent1">
                    <a:lumMod val="75000"/>
                  </a:schemeClr>
                </a:solidFill>
              </a:rPr>
              <a:t> and Harappa</a:t>
            </a:r>
            <a:endParaRPr b="1" dirty="0"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61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6875" lnSpcReduction="20000"/>
          </a:bodyPr>
          <a:p>
            <a:r>
              <a:rPr dirty="0" lang="en-US" smtClean="0"/>
              <a:t>Seals</a:t>
            </a:r>
          </a:p>
          <a:p>
            <a:r>
              <a:rPr dirty="0" lang="en-US" smtClean="0"/>
              <a:t>Script</a:t>
            </a:r>
          </a:p>
          <a:p>
            <a:r>
              <a:rPr dirty="0" lang="en-US" smtClean="0"/>
              <a:t>Weights Technology</a:t>
            </a:r>
          </a:p>
          <a:p>
            <a:r>
              <a:rPr dirty="0" lang="en-US" smtClean="0"/>
              <a:t>City Planning</a:t>
            </a:r>
          </a:p>
          <a:p>
            <a:r>
              <a:rPr dirty="0" lang="en-US" smtClean="0"/>
              <a:t>Trade</a:t>
            </a:r>
          </a:p>
          <a:p>
            <a:r>
              <a:rPr dirty="0" lang="en-US" smtClean="0"/>
              <a:t>State/Authority</a:t>
            </a:r>
          </a:p>
          <a:p>
            <a:r>
              <a:rPr dirty="0" lang="en-US" smtClean="0"/>
              <a:t>Arts and Craft</a:t>
            </a:r>
          </a:p>
        </p:txBody>
      </p:sp>
      <p:pic>
        <p:nvPicPr>
          <p:cNvPr id="2097167" name="Picture 2" descr="C:\Users\manjothi\Pictures\W8nafs_aic000005ap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6477000" y="1047750"/>
            <a:ext cx="1631807" cy="1371600"/>
          </a:xfrm>
          <a:prstGeom prst="ellipse"/>
          <a:ln w="63500" cap="rnd">
            <a:solidFill>
              <a:srgbClr val="333333"/>
            </a:solidFill>
          </a:ln>
          <a:effectLst>
            <a:outerShdw blurRad="381000" dir="5400000" dist="292100" rotWithShape="0" sx="-80000" sy="-18000">
              <a:srgbClr val="000000">
                <a:alpha val="22000"/>
              </a:srgbClr>
            </a:outerShdw>
          </a:effectLst>
          <a:scene3d>
            <a:camera prst="orthographicFront"/>
            <a:lightRig dir="t" rig="contrasting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3600" lang="en-US" smtClean="0">
                <a:solidFill>
                  <a:schemeClr val="accent1">
                    <a:lumMod val="75000"/>
                  </a:schemeClr>
                </a:solidFill>
              </a:rPr>
              <a:t>Theories of Fall of Indus Valley Civilization</a:t>
            </a:r>
            <a:endParaRPr b="1" dirty="0" sz="3600"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619" name="Content Placeholder 2"/>
          <p:cNvSpPr>
            <a:spLocks noGrp="1"/>
          </p:cNvSpPr>
          <p:nvPr>
            <p:ph idx="1"/>
          </p:nvPr>
        </p:nvSpPr>
        <p:spPr>
          <a:xfrm>
            <a:off x="457200" y="1463278"/>
            <a:ext cx="8229600" cy="3394472"/>
          </a:xfrm>
        </p:spPr>
        <p:txBody>
          <a:bodyPr/>
          <a:p>
            <a:r>
              <a:rPr dirty="0" lang="en-US" smtClean="0"/>
              <a:t>Aryan Invasion (</a:t>
            </a:r>
            <a:r>
              <a:rPr dirty="0" lang="en-US" err="1" smtClean="0"/>
              <a:t>Dasas</a:t>
            </a:r>
            <a:r>
              <a:rPr dirty="0" lang="en-US" smtClean="0"/>
              <a:t> or </a:t>
            </a:r>
            <a:r>
              <a:rPr dirty="0" lang="en-US" err="1" smtClean="0"/>
              <a:t>Dayus</a:t>
            </a:r>
            <a:r>
              <a:rPr dirty="0" lang="en-US" smtClean="0"/>
              <a:t>) Theory</a:t>
            </a:r>
          </a:p>
          <a:p>
            <a:r>
              <a:rPr dirty="0" lang="en-US" smtClean="0"/>
              <a:t>Drought Theory</a:t>
            </a:r>
          </a:p>
          <a:p>
            <a:r>
              <a:rPr dirty="0" lang="en-US" smtClean="0"/>
              <a:t>Change of River Course Theory</a:t>
            </a:r>
          </a:p>
          <a:p>
            <a:r>
              <a:rPr dirty="0" lang="en-US" smtClean="0"/>
              <a:t>Economic and Trade reduction Theory</a:t>
            </a:r>
            <a:endParaRPr dirty="0" lang="en-US"/>
          </a:p>
        </p:txBody>
      </p:sp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lang="en-US" smtClean="0">
                <a:solidFill>
                  <a:schemeClr val="accent1">
                    <a:lumMod val="75000"/>
                  </a:schemeClr>
                </a:solidFill>
              </a:rPr>
              <a:t>Vedic Period (Aryans) 1500 – 500 BC</a:t>
            </a:r>
            <a:endParaRPr b="1" dirty="0"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62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6875" lnSpcReduction="20000"/>
          </a:bodyPr>
          <a:p>
            <a:r>
              <a:rPr dirty="0" lang="en-US" smtClean="0"/>
              <a:t>Also bronze age</a:t>
            </a:r>
          </a:p>
          <a:p>
            <a:r>
              <a:rPr dirty="0" lang="en-US" smtClean="0"/>
              <a:t> Rig </a:t>
            </a:r>
            <a:r>
              <a:rPr dirty="0" lang="en-US" err="1" smtClean="0"/>
              <a:t>veda</a:t>
            </a:r>
            <a:r>
              <a:rPr dirty="0" lang="en-US" smtClean="0"/>
              <a:t>, </a:t>
            </a:r>
            <a:r>
              <a:rPr dirty="0" lang="en-US" err="1" smtClean="0"/>
              <a:t>Yajur</a:t>
            </a:r>
            <a:r>
              <a:rPr dirty="0" lang="en-US" smtClean="0"/>
              <a:t> </a:t>
            </a:r>
            <a:r>
              <a:rPr dirty="0" lang="en-US" err="1" smtClean="0"/>
              <a:t>veda</a:t>
            </a:r>
            <a:r>
              <a:rPr dirty="0" lang="en-US" smtClean="0"/>
              <a:t>, </a:t>
            </a:r>
            <a:r>
              <a:rPr dirty="0" lang="en-US" err="1" smtClean="0"/>
              <a:t>Sama</a:t>
            </a:r>
            <a:r>
              <a:rPr dirty="0" lang="en-US" smtClean="0"/>
              <a:t> </a:t>
            </a:r>
            <a:r>
              <a:rPr dirty="0" lang="en-US" err="1" smtClean="0"/>
              <a:t>veda</a:t>
            </a:r>
            <a:endParaRPr dirty="0" lang="en-US" smtClean="0"/>
          </a:p>
          <a:p>
            <a:pPr>
              <a:buNone/>
            </a:pPr>
            <a:r>
              <a:rPr dirty="0" lang="en-US" smtClean="0"/>
              <a:t>	and </a:t>
            </a:r>
            <a:r>
              <a:rPr dirty="0" lang="en-US" err="1" smtClean="0"/>
              <a:t>Atharva</a:t>
            </a:r>
            <a:r>
              <a:rPr dirty="0" lang="en-US" smtClean="0"/>
              <a:t> </a:t>
            </a:r>
            <a:r>
              <a:rPr dirty="0" lang="en-US" err="1" smtClean="0"/>
              <a:t>veda</a:t>
            </a:r>
            <a:endParaRPr dirty="0" lang="en-US" smtClean="0"/>
          </a:p>
          <a:p>
            <a:r>
              <a:rPr dirty="0" lang="en-US" smtClean="0"/>
              <a:t>Hymns, Poems, Prayers</a:t>
            </a:r>
          </a:p>
          <a:p>
            <a:r>
              <a:rPr dirty="0" lang="en-US" smtClean="0"/>
              <a:t>Society was not divided in early stage</a:t>
            </a:r>
          </a:p>
          <a:p>
            <a:r>
              <a:rPr dirty="0" lang="en-US" smtClean="0"/>
              <a:t>Varna, </a:t>
            </a:r>
            <a:r>
              <a:rPr dirty="0" lang="en-US" err="1" smtClean="0"/>
              <a:t>Vaishya</a:t>
            </a:r>
            <a:r>
              <a:rPr dirty="0" lang="en-US" smtClean="0"/>
              <a:t> and </a:t>
            </a:r>
            <a:r>
              <a:rPr dirty="0" lang="en-US" err="1" smtClean="0"/>
              <a:t>Shudar</a:t>
            </a:r>
            <a:r>
              <a:rPr dirty="0" lang="en-US" smtClean="0"/>
              <a:t> not mentioned in Vedas</a:t>
            </a:r>
          </a:p>
          <a:p>
            <a:endParaRPr dirty="0" lang="en-US"/>
          </a:p>
        </p:txBody>
      </p:sp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b="1" dirty="0" sz="3200" lang="en-US" smtClean="0">
                <a:solidFill>
                  <a:schemeClr val="accent1">
                    <a:lumMod val="75000"/>
                  </a:schemeClr>
                </a:solidFill>
              </a:rPr>
              <a:t>Brahman Society and Emergence of Hinduism</a:t>
            </a:r>
            <a:endParaRPr b="1" dirty="0" sz="3200"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62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382000" cy="3394472"/>
          </a:xfrm>
        </p:spPr>
        <p:txBody>
          <a:bodyPr/>
          <a:p>
            <a:r>
              <a:rPr dirty="0" lang="en-US" smtClean="0"/>
              <a:t>Cast based Society</a:t>
            </a:r>
          </a:p>
          <a:p>
            <a:r>
              <a:rPr dirty="0" lang="en-US" smtClean="0"/>
              <a:t>Brahmans, </a:t>
            </a:r>
            <a:r>
              <a:rPr dirty="0" lang="en-US" err="1" smtClean="0"/>
              <a:t>Kshatrya</a:t>
            </a:r>
            <a:r>
              <a:rPr dirty="0" lang="en-US" smtClean="0"/>
              <a:t>, </a:t>
            </a:r>
            <a:r>
              <a:rPr dirty="0" lang="en-US" err="1" smtClean="0"/>
              <a:t>Vaishya</a:t>
            </a:r>
            <a:r>
              <a:rPr dirty="0" lang="en-US" smtClean="0"/>
              <a:t> and </a:t>
            </a:r>
            <a:r>
              <a:rPr dirty="0" lang="en-US" err="1" smtClean="0"/>
              <a:t>Shudar</a:t>
            </a:r>
            <a:r>
              <a:rPr dirty="0" lang="en-US" smtClean="0"/>
              <a:t> (</a:t>
            </a:r>
            <a:r>
              <a:rPr dirty="0" lang="en-US" err="1" smtClean="0"/>
              <a:t>Dalit</a:t>
            </a:r>
            <a:r>
              <a:rPr dirty="0" lang="en-US" smtClean="0"/>
              <a:t>)</a:t>
            </a:r>
          </a:p>
          <a:p>
            <a:r>
              <a:rPr dirty="0" lang="en-US" smtClean="0"/>
              <a:t>Raja from clan leaders to Kings and rulers</a:t>
            </a:r>
          </a:p>
          <a:p>
            <a:r>
              <a:rPr dirty="0" lang="en-US" smtClean="0"/>
              <a:t>Iron age culture</a:t>
            </a:r>
          </a:p>
          <a:p>
            <a:endParaRPr dirty="0" lang="en-US" smtClean="0"/>
          </a:p>
          <a:p>
            <a:endParaRPr dirty="0" lang="en-US"/>
          </a:p>
        </p:txBody>
      </p:sp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66800" y="285750"/>
            <a:ext cx="6382449" cy="4419600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 lang="en-US" smtClean="0"/>
              <a:t>Alexander and </a:t>
            </a:r>
            <a:r>
              <a:rPr dirty="0" lang="en-US" err="1" smtClean="0"/>
              <a:t>Porus</a:t>
            </a:r>
            <a:r>
              <a:rPr dirty="0" lang="en-US" smtClean="0"/>
              <a:t> of Punjab 326 BC</a:t>
            </a:r>
            <a:endParaRPr dirty="0" lang="en-US"/>
          </a:p>
        </p:txBody>
      </p:sp>
      <p:pic>
        <p:nvPicPr>
          <p:cNvPr id="2097169" name="Content Placeholder 3" descr="385px-AlexanderConquestsInIndia.jpg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14400" y="971550"/>
            <a:ext cx="3352800" cy="4180114"/>
          </a:xfrm>
        </p:spPr>
      </p:pic>
      <p:pic>
        <p:nvPicPr>
          <p:cNvPr id="2097170" name="Picture 2" descr="C:\Documents and Settings\faizan\My Documents\My Pictures\Alexander_victory_coin_Babylon_silver_c_322_BCE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 cstate="print"/>
          <a:srcRect/>
          <a:stretch>
            <a:fillRect/>
          </a:stretch>
        </p:blipFill>
        <p:spPr bwMode="auto">
          <a:xfrm>
            <a:off x="5572125" y="914400"/>
            <a:ext cx="2047875" cy="4095750"/>
          </a:xfrm>
          <a:prstGeom prst="rect"/>
          <a:noFill/>
        </p:spPr>
      </p:pic>
    </p:spTree>
  </p:cSld>
  <p:clrMapOvr>
    <a:masterClrMapping/>
  </p:clrMapOvr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 err="1" smtClean="0">
                <a:solidFill>
                  <a:schemeClr val="accent1">
                    <a:lumMod val="75000"/>
                  </a:schemeClr>
                </a:solidFill>
              </a:rPr>
              <a:t>Mauryan</a:t>
            </a:r>
            <a:r>
              <a:rPr b="1" dirty="0" lang="en-US" smtClean="0">
                <a:solidFill>
                  <a:schemeClr val="accent1">
                    <a:lumMod val="75000"/>
                  </a:schemeClr>
                </a:solidFill>
              </a:rPr>
              <a:t> Empire 322–185 BC</a:t>
            </a:r>
            <a:endParaRPr b="1" dirty="0"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628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562600" cy="3394472"/>
          </a:xfrm>
        </p:spPr>
        <p:txBody>
          <a:bodyPr>
            <a:normAutofit fontScale="96875" lnSpcReduction="10000"/>
          </a:bodyPr>
          <a:p>
            <a:r>
              <a:rPr dirty="0" lang="en-US" smtClean="0"/>
              <a:t>Chandragupta </a:t>
            </a:r>
            <a:r>
              <a:rPr dirty="0" lang="en-US" err="1" smtClean="0"/>
              <a:t>Maurya</a:t>
            </a:r>
            <a:endParaRPr dirty="0" lang="en-US" smtClean="0"/>
          </a:p>
          <a:p>
            <a:r>
              <a:rPr dirty="0" lang="en-US" smtClean="0"/>
              <a:t>Largest Empire of the World and India of that time</a:t>
            </a:r>
          </a:p>
          <a:p>
            <a:r>
              <a:rPr dirty="0" lang="en-US" err="1" smtClean="0"/>
              <a:t>Ashoka</a:t>
            </a:r>
            <a:r>
              <a:rPr dirty="0" lang="en-US" smtClean="0"/>
              <a:t> and </a:t>
            </a:r>
            <a:r>
              <a:rPr dirty="0" lang="en-US" err="1" smtClean="0"/>
              <a:t>Kalinga</a:t>
            </a:r>
            <a:r>
              <a:rPr dirty="0" lang="en-US" smtClean="0"/>
              <a:t> war</a:t>
            </a:r>
          </a:p>
          <a:p>
            <a:r>
              <a:rPr dirty="0" lang="en-US" err="1" smtClean="0"/>
              <a:t>Ashoka’s</a:t>
            </a:r>
            <a:r>
              <a:rPr dirty="0" lang="en-US" smtClean="0"/>
              <a:t> embrace of </a:t>
            </a:r>
            <a:r>
              <a:rPr dirty="0" lang="en-US" err="1" smtClean="0"/>
              <a:t>Budhism</a:t>
            </a:r>
            <a:endParaRPr dirty="0" lang="en-US" smtClean="0"/>
          </a:p>
          <a:p>
            <a:r>
              <a:rPr dirty="0" lang="en-US" err="1" smtClean="0"/>
              <a:t>Brihadrata</a:t>
            </a:r>
            <a:r>
              <a:rPr dirty="0" lang="en-US" smtClean="0"/>
              <a:t>, was last ruler of the </a:t>
            </a:r>
            <a:r>
              <a:rPr dirty="0" lang="en-US" err="1" smtClean="0"/>
              <a:t>Mauryan</a:t>
            </a:r>
            <a:r>
              <a:rPr dirty="0" lang="en-US" smtClean="0"/>
              <a:t> dynasty</a:t>
            </a:r>
            <a:endParaRPr dirty="0" lang="en-US"/>
          </a:p>
        </p:txBody>
      </p:sp>
      <p:pic>
        <p:nvPicPr>
          <p:cNvPr id="2097171" name="Picture 2" descr="C:\Documents and Settings\faizan\My Documents\My Pictures\Indian_relief_from_Amaravati,_Guntur._Preserved_in_Guimet_Museum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5943600" y="1143000"/>
            <a:ext cx="2869395" cy="3486150"/>
          </a:xfrm>
          <a:prstGeom prst="rect"/>
          <a:noFill/>
        </p:spPr>
      </p:pic>
    </p:spTree>
  </p:cSld>
  <p:clrMapOvr>
    <a:masterClrMapping/>
  </p:clrMapOvr>
  <p:timing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600200" y="285750"/>
            <a:ext cx="5322577" cy="4495800"/>
          </a:xfrm>
          <a:prstGeom prst="rect"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33400" y="133350"/>
            <a:ext cx="7514481" cy="4800600"/>
          </a:xfrm>
          <a:prstGeom prst="rect"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 smtClean="0">
                <a:solidFill>
                  <a:schemeClr val="accent1">
                    <a:lumMod val="75000"/>
                  </a:schemeClr>
                </a:solidFill>
              </a:rPr>
              <a:t>After </a:t>
            </a:r>
            <a:r>
              <a:rPr b="1" dirty="0" lang="en-US" err="1" smtClean="0">
                <a:solidFill>
                  <a:schemeClr val="accent1">
                    <a:lumMod val="75000"/>
                  </a:schemeClr>
                </a:solidFill>
              </a:rPr>
              <a:t>Mauryan</a:t>
            </a:r>
            <a:r>
              <a:rPr b="1" dirty="0" lang="en-US" smtClean="0">
                <a:solidFill>
                  <a:schemeClr val="accent1">
                    <a:lumMod val="75000"/>
                  </a:schemeClr>
                </a:solidFill>
              </a:rPr>
              <a:t> Empire</a:t>
            </a:r>
            <a:endParaRPr b="1" dirty="0"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63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6875" lnSpcReduction="10000"/>
          </a:bodyPr>
          <a:p>
            <a:r>
              <a:rPr dirty="0" lang="en-US" err="1" smtClean="0"/>
              <a:t>Kushans</a:t>
            </a:r>
            <a:endParaRPr dirty="0" lang="en-US" smtClean="0"/>
          </a:p>
          <a:p>
            <a:r>
              <a:rPr dirty="0" lang="en-US" smtClean="0"/>
              <a:t>Sassanid Empire</a:t>
            </a:r>
          </a:p>
          <a:p>
            <a:r>
              <a:rPr dirty="0" lang="en-US" err="1" smtClean="0"/>
              <a:t>Kidarites</a:t>
            </a:r>
            <a:endParaRPr dirty="0" lang="en-US" smtClean="0"/>
          </a:p>
          <a:p>
            <a:r>
              <a:rPr dirty="0" lang="en-US" smtClean="0"/>
              <a:t>Gupta Empire</a:t>
            </a:r>
          </a:p>
          <a:p>
            <a:r>
              <a:rPr dirty="0" lang="en-US" err="1" smtClean="0"/>
              <a:t>Rai</a:t>
            </a:r>
            <a:r>
              <a:rPr dirty="0" lang="en-US" smtClean="0"/>
              <a:t> Dynasty</a:t>
            </a:r>
          </a:p>
          <a:p>
            <a:r>
              <a:rPr dirty="0" lang="en-US" err="1" smtClean="0"/>
              <a:t>Chach</a:t>
            </a:r>
            <a:r>
              <a:rPr dirty="0" lang="en-US" smtClean="0"/>
              <a:t> of </a:t>
            </a:r>
            <a:r>
              <a:rPr dirty="0" lang="en-US" err="1" smtClean="0"/>
              <a:t>Alor</a:t>
            </a:r>
            <a:r>
              <a:rPr dirty="0" lang="en-US" smtClean="0"/>
              <a:t> or Brahman Dynasty</a:t>
            </a:r>
            <a:endParaRPr dirty="0" lang="en-US"/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chemeClr val="accent1">
                    <a:lumMod val="75000"/>
                  </a:schemeClr>
                </a:solidFill>
              </a:rPr>
              <a:t>What is History?</a:t>
            </a:r>
            <a:endParaRPr dirty="0"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97153" name="Content Placeholder 3" descr="Question Mark.jpg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flipH="1">
            <a:off x="3200400" y="1200150"/>
            <a:ext cx="2703915" cy="3394075"/>
          </a:xfrm>
        </p:spPr>
      </p:pic>
    </p:spTree>
  </p:cSld>
  <p:clrMapOvr>
    <a:masterClrMapping/>
  </p:clrMapOvr>
  <p:timing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lang="en-US" smtClean="0">
                <a:solidFill>
                  <a:schemeClr val="accent1">
                    <a:lumMod val="75000"/>
                  </a:schemeClr>
                </a:solidFill>
              </a:rPr>
              <a:t>The Society of </a:t>
            </a:r>
            <a:r>
              <a:rPr b="1" dirty="0" lang="en-US" err="1" smtClean="0">
                <a:solidFill>
                  <a:schemeClr val="accent1">
                    <a:lumMod val="75000"/>
                  </a:schemeClr>
                </a:solidFill>
              </a:rPr>
              <a:t>Sindh</a:t>
            </a:r>
            <a:r>
              <a:rPr b="1" dirty="0" lang="en-US" smtClean="0">
                <a:solidFill>
                  <a:schemeClr val="accent1">
                    <a:lumMod val="75000"/>
                  </a:schemeClr>
                </a:solidFill>
              </a:rPr>
              <a:t> at  end of 7</a:t>
            </a:r>
            <a:r>
              <a:rPr baseline="30000" b="1" dirty="0" lang="en-US" smtClean="0">
                <a:solidFill>
                  <a:schemeClr val="accent1">
                    <a:lumMod val="75000"/>
                  </a:schemeClr>
                </a:solidFill>
              </a:rPr>
              <a:t>th</a:t>
            </a:r>
            <a:r>
              <a:rPr b="1" dirty="0" lang="en-US" smtClean="0">
                <a:solidFill>
                  <a:schemeClr val="accent1">
                    <a:lumMod val="75000"/>
                  </a:schemeClr>
                </a:solidFill>
              </a:rPr>
              <a:t> and start of 8</a:t>
            </a:r>
            <a:r>
              <a:rPr baseline="30000" b="1" dirty="0" lang="en-US" smtClean="0">
                <a:solidFill>
                  <a:schemeClr val="accent1">
                    <a:lumMod val="75000"/>
                  </a:schemeClr>
                </a:solidFill>
              </a:rPr>
              <a:t>th</a:t>
            </a:r>
            <a:r>
              <a:rPr b="1" dirty="0" lang="en-US" smtClean="0">
                <a:solidFill>
                  <a:schemeClr val="accent1">
                    <a:lumMod val="75000"/>
                  </a:schemeClr>
                </a:solidFill>
              </a:rPr>
              <a:t> Century AD.</a:t>
            </a:r>
            <a:endParaRPr b="1" dirty="0"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63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Society</a:t>
            </a:r>
          </a:p>
          <a:p>
            <a:r>
              <a:rPr dirty="0" lang="en-US" smtClean="0"/>
              <a:t>Economy</a:t>
            </a:r>
          </a:p>
          <a:p>
            <a:r>
              <a:rPr dirty="0" lang="en-US" smtClean="0"/>
              <a:t>Religion</a:t>
            </a:r>
          </a:p>
          <a:p>
            <a:r>
              <a:rPr dirty="0" lang="en-US" smtClean="0"/>
              <a:t>Rule</a:t>
            </a:r>
          </a:p>
          <a:p>
            <a:r>
              <a:rPr dirty="0" lang="en-US" smtClean="0"/>
              <a:t>Ruler and his beliefs</a:t>
            </a:r>
            <a:endParaRPr dirty="0" lang="en-US"/>
          </a:p>
        </p:txBody>
      </p:sp>
      <p:sp>
        <p:nvSpPr>
          <p:cNvPr id="1048688" name="TextBox 3"/>
          <p:cNvSpPr txBox="1"/>
          <p:nvPr/>
        </p:nvSpPr>
        <p:spPr>
          <a:xfrm>
            <a:off x="883919" y="4193303"/>
            <a:ext cx="7802880" cy="802640"/>
          </a:xfrm>
          <a:prstGeom prst="rect"/>
          <a:noFill/>
        </p:spPr>
        <p:txBody>
          <a:bodyPr rtlCol="0" wrap="none">
            <a:spAutoFit/>
          </a:bodyPr>
          <a:p>
            <a:pPr algn="ctr"/>
            <a:r>
              <a:rPr b="1" dirty="0" sz="2400" lang="en-US" smtClean="0">
                <a:solidFill>
                  <a:schemeClr val="accent5">
                    <a:lumMod val="75000"/>
                  </a:schemeClr>
                </a:solidFill>
              </a:rPr>
              <a:t>Referred book for </a:t>
            </a:r>
            <a:r>
              <a:rPr b="1" dirty="0" sz="2400" lang="en-US" err="1" smtClean="0">
                <a:solidFill>
                  <a:schemeClr val="accent5">
                    <a:lumMod val="75000"/>
                  </a:schemeClr>
                </a:solidFill>
              </a:rPr>
              <a:t>Todays</a:t>
            </a:r>
            <a:r>
              <a:rPr b="1" dirty="0" sz="2400" lang="en-US" smtClean="0">
                <a:solidFill>
                  <a:schemeClr val="accent5">
                    <a:lumMod val="75000"/>
                  </a:schemeClr>
                </a:solidFill>
              </a:rPr>
              <a:t> Lecture</a:t>
            </a:r>
          </a:p>
          <a:p>
            <a:r>
              <a:rPr b="1" dirty="0" sz="2400" lang="en-US" smtClean="0">
                <a:solidFill>
                  <a:srgbClr val="FF0000"/>
                </a:solidFill>
              </a:rPr>
              <a:t>A History of the People of Pakistan: Toward Independence </a:t>
            </a:r>
          </a:p>
        </p:txBody>
      </p:sp>
    </p:spTree>
  </p:cSld>
  <p:clrMapOvr>
    <a:masterClrMapping/>
  </p:clrMapOvr>
  <p:timing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 smtClean="0">
                <a:solidFill>
                  <a:schemeClr val="accent1">
                    <a:lumMod val="75000"/>
                  </a:schemeClr>
                </a:solidFill>
              </a:rPr>
              <a:t>Any Questions…</a:t>
            </a:r>
            <a:endParaRPr b="1" dirty="0"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97174" name="Content Placeholder 3" descr="nt sure.jpg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rcRect t="13125" b="10000"/>
          <a:stretch>
            <a:fillRect/>
          </a:stretch>
        </p:blipFill>
        <p:spPr>
          <a:xfrm>
            <a:off x="2971800" y="1352550"/>
            <a:ext cx="3048000" cy="3124200"/>
          </a:xfrm>
        </p:spPr>
      </p:pic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chemeClr val="accent1">
                    <a:lumMod val="75000"/>
                  </a:schemeClr>
                </a:solidFill>
              </a:rPr>
              <a:t>History means</a:t>
            </a:r>
            <a:endParaRPr dirty="0"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Study of Past records</a:t>
            </a:r>
          </a:p>
          <a:p>
            <a:endParaRPr dirty="0" lang="en-US" smtClean="0"/>
          </a:p>
          <a:p>
            <a:r>
              <a:rPr dirty="0" lang="en-US" smtClean="0"/>
              <a:t>Dictionary: </a:t>
            </a:r>
            <a:r>
              <a:rPr b="1" dirty="0" lang="en-US"/>
              <a:t>History</a:t>
            </a:r>
            <a:r>
              <a:rPr dirty="0" lang="en-US"/>
              <a:t> (from Greek </a:t>
            </a:r>
            <a:r>
              <a:rPr dirty="0" lang="en-US" err="1" smtClean="0"/>
              <a:t>historia</a:t>
            </a:r>
            <a:r>
              <a:rPr dirty="0" lang="en-US"/>
              <a:t>, meaning "inquiry, knowledge acquired by investigation") is the study of the past, particularly how it relates to humans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chemeClr val="accent1">
                    <a:lumMod val="75000"/>
                  </a:schemeClr>
                </a:solidFill>
              </a:rPr>
              <a:t>History also means</a:t>
            </a:r>
            <a:endParaRPr dirty="0"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>
          <a:xfrm>
            <a:off x="457200" y="1082278"/>
            <a:ext cx="8229600" cy="3394472"/>
          </a:xfrm>
        </p:spPr>
        <p:txBody>
          <a:bodyPr/>
          <a:p>
            <a:pPr algn="ctr"/>
            <a:r>
              <a:rPr dirty="0" lang="en-US" smtClean="0"/>
              <a:t>His-Story</a:t>
            </a:r>
            <a:endParaRPr dirty="0" lang="en-US"/>
          </a:p>
        </p:txBody>
      </p:sp>
      <p:pic>
        <p:nvPicPr>
          <p:cNvPr id="2097154" name="Picture 2" descr="E:\Ishtiaque\His-Story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 b="43379"/>
          <a:stretch>
            <a:fillRect/>
          </a:stretch>
        </p:blipFill>
        <p:spPr bwMode="auto">
          <a:xfrm>
            <a:off x="2895600" y="1871748"/>
            <a:ext cx="3505200" cy="3270020"/>
          </a:xfrm>
          <a:prstGeom prst="rect"/>
          <a:noFill/>
        </p:spPr>
      </p:pic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chemeClr val="accent1">
                    <a:lumMod val="75000"/>
                  </a:schemeClr>
                </a:solidFill>
              </a:rPr>
              <a:t>What is Pre-history?</a:t>
            </a:r>
            <a:endParaRPr dirty="0"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97155" name="Content Placeholder 3" descr="in_question_mark.png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80179" y="1200150"/>
            <a:ext cx="3183642" cy="3394075"/>
          </a:xfrm>
        </p:spPr>
      </p:pic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>
            <a:normAutofit fontScale="90000"/>
          </a:bodyPr>
          <a:p>
            <a:r>
              <a:rPr b="1" dirty="0" lang="en-US" smtClean="0">
                <a:solidFill>
                  <a:schemeClr val="accent1">
                    <a:lumMod val="75000"/>
                  </a:schemeClr>
                </a:solidFill>
              </a:rPr>
              <a:t>Study of past which has no written records</a:t>
            </a:r>
            <a:endParaRPr b="1" dirty="0"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>
          <a:xfrm>
            <a:off x="457200" y="1387078"/>
            <a:ext cx="8229600" cy="3394472"/>
          </a:xfrm>
        </p:spPr>
        <p:txBody>
          <a:bodyPr>
            <a:normAutofit/>
          </a:bodyPr>
          <a:p>
            <a:r>
              <a:rPr b="1" dirty="0" sz="2800" lang="en-US"/>
              <a:t>Prehistory</a:t>
            </a:r>
            <a:r>
              <a:rPr dirty="0" sz="2800" lang="en-US"/>
              <a:t> refers to the period of human existence before the availability of those written records with which recorded </a:t>
            </a:r>
            <a:r>
              <a:rPr b="1" dirty="0" sz="2800" lang="en-US" smtClean="0"/>
              <a:t>history </a:t>
            </a:r>
            <a:r>
              <a:rPr dirty="0" sz="2800" lang="en-US" smtClean="0"/>
              <a:t>begins</a:t>
            </a:r>
            <a:r>
              <a:rPr dirty="0" sz="2800" lang="en-US"/>
              <a:t>. More broadly, it can refer to all the time preceding human existence and the invention of writing.</a:t>
            </a:r>
          </a:p>
          <a:p>
            <a:endParaRPr dirty="0" sz="2800" lang="en-US"/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lang="en-US" smtClean="0">
                <a:solidFill>
                  <a:schemeClr val="accent1">
                    <a:lumMod val="75000"/>
                  </a:schemeClr>
                </a:solidFill>
              </a:rPr>
              <a:t>Pre-Islamic Civilization in Pakistan</a:t>
            </a:r>
            <a:endParaRPr b="1" dirty="0"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>
          <a:xfrm>
            <a:off x="457200" y="1387078"/>
            <a:ext cx="8229600" cy="2403872"/>
          </a:xfrm>
        </p:spPr>
        <p:txBody>
          <a:bodyPr>
            <a:normAutofit fontScale="96875" lnSpcReduction="20000"/>
          </a:bodyPr>
          <a:p>
            <a:r>
              <a:rPr altLang="en-GB" dirty="0" lang="en-US" smtClean="0"/>
              <a:t>Indus</a:t>
            </a:r>
            <a:r>
              <a:rPr altLang="en-GB" dirty="0" lang="en-US" smtClean="0"/>
              <a:t> </a:t>
            </a:r>
            <a:r>
              <a:rPr altLang="en-GB" dirty="0" lang="en-US" smtClean="0"/>
              <a:t>Valley</a:t>
            </a:r>
            <a:r>
              <a:rPr altLang="en-GB" dirty="0" lang="en-US" smtClean="0"/>
              <a:t> </a:t>
            </a:r>
            <a:r>
              <a:rPr altLang="en-GB" dirty="0" lang="en-US" smtClean="0"/>
              <a:t>Civilization</a:t>
            </a:r>
            <a:r>
              <a:rPr altLang="en-GB" dirty="0" lang="en-US" smtClean="0"/>
              <a:t> </a:t>
            </a:r>
            <a:endParaRPr altLang="en-US" lang="zh-CN"/>
          </a:p>
          <a:p>
            <a:r>
              <a:rPr altLang="en-GB" dirty="0" lang="en-US" smtClean="0"/>
              <a:t>Gandhara</a:t>
            </a:r>
            <a:r>
              <a:rPr altLang="en-GB" dirty="0" lang="en-US" smtClean="0"/>
              <a:t> </a:t>
            </a:r>
            <a:r>
              <a:rPr altLang="en-GB" dirty="0" lang="en-US" smtClean="0"/>
              <a:t>Civilization</a:t>
            </a:r>
            <a:r>
              <a:rPr altLang="en-GB" dirty="0" lang="en-US" smtClean="0"/>
              <a:t> </a:t>
            </a:r>
            <a:endParaRPr altLang="en-US" lang="zh-CN"/>
          </a:p>
          <a:p>
            <a:r>
              <a:rPr altLang="en-GB" lang="en-US"/>
              <a:t>Aryaans</a:t>
            </a:r>
            <a:r>
              <a:rPr altLang="en-GB" lang="en-US"/>
              <a:t> </a:t>
            </a:r>
            <a:r>
              <a:rPr altLang="en-GB" lang="en-US"/>
              <a:t>I</a:t>
            </a:r>
            <a:r>
              <a:rPr altLang="en-GB" lang="en-US"/>
              <a:t>n</a:t>
            </a:r>
            <a:r>
              <a:rPr altLang="en-GB" lang="en-US"/>
              <a:t>v</a:t>
            </a:r>
            <a:r>
              <a:rPr altLang="en-GB" lang="en-US"/>
              <a:t>a</a:t>
            </a:r>
            <a:r>
              <a:rPr altLang="en-GB" lang="en-US"/>
              <a:t>s</a:t>
            </a:r>
            <a:r>
              <a:rPr altLang="en-GB" lang="en-US"/>
              <a:t>i</a:t>
            </a:r>
            <a:r>
              <a:rPr altLang="en-GB" lang="en-US"/>
              <a:t>o</a:t>
            </a:r>
            <a:r>
              <a:rPr altLang="en-GB" lang="en-US"/>
              <a:t>n</a:t>
            </a:r>
            <a:endParaRPr altLang="en-US" lang="zh-CN"/>
          </a:p>
          <a:p>
            <a:r>
              <a:rPr dirty="0" lang="en-US" smtClean="0"/>
              <a:t>Empires</a:t>
            </a:r>
          </a:p>
          <a:p>
            <a:r>
              <a:rPr dirty="0" lang="en-US" smtClean="0"/>
              <a:t>Kings</a:t>
            </a:r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lang="en-US" smtClean="0">
                <a:solidFill>
                  <a:schemeClr val="accent1">
                    <a:lumMod val="75000"/>
                  </a:schemeClr>
                </a:solidFill>
              </a:rPr>
              <a:t>Indus Valley Civilization</a:t>
            </a:r>
            <a:br>
              <a:rPr b="1" dirty="0" lang="en-US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b="1" dirty="0" lang="en-US" smtClean="0">
                <a:solidFill>
                  <a:schemeClr val="accent1">
                    <a:lumMod val="75000"/>
                  </a:schemeClr>
                </a:solidFill>
              </a:rPr>
              <a:t>3300 BC – 1300 BC</a:t>
            </a:r>
            <a:endParaRPr b="1" dirty="0"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97162" name="Content Placeholder 3" descr="640px-Indus_Valley_Civilization,_Mature_Phase_(2600-1900_BCE).png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rcRect l="1678" t="21566" r="30869" b="14122"/>
          <a:stretch>
            <a:fillRect/>
          </a:stretch>
        </p:blipFill>
        <p:spPr>
          <a:xfrm>
            <a:off x="914400" y="1352550"/>
            <a:ext cx="4495800" cy="3181350"/>
          </a:xfrm>
        </p:spPr>
      </p:pic>
      <p:pic>
        <p:nvPicPr>
          <p:cNvPr id="2097163" name="Content Placeholder 3" descr="640px-Indus_Valley_Civilization,_Mature_Phase_(2600-1900_BCE)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67988" t="1" r="1" b="73812"/>
          <a:stretch>
            <a:fillRect/>
          </a:stretch>
        </p:blipFill>
        <p:spPr>
          <a:xfrm>
            <a:off x="5638800" y="1962150"/>
            <a:ext cx="2133600" cy="1295400"/>
          </a:xfrm>
          <a:prstGeom prst="rect"/>
        </p:spPr>
      </p:pic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 smtClean="0">
                <a:solidFill>
                  <a:schemeClr val="accent1">
                    <a:lumMod val="75000"/>
                  </a:schemeClr>
                </a:solidFill>
              </a:rPr>
              <a:t>Indus Valley Civilization</a:t>
            </a:r>
            <a:endParaRPr b="1" dirty="0"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97164" name="Content Placeholder 3" descr="Kot-Diji-Fort-9.jpg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04800" y="1276350"/>
            <a:ext cx="4443812" cy="29718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algn="tl" blurRad="254000" rotWithShape="0">
              <a:srgbClr val="000000">
                <a:alpha val="43000"/>
              </a:srgbClr>
            </a:outerShdw>
          </a:effectLst>
        </p:spPr>
      </p:pic>
      <p:pic>
        <p:nvPicPr>
          <p:cNvPr id="2097165" name="Picture 2" descr="C:\Users\manjothi\Pictures\Kot-Diji-Fort-5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6781800" y="1276350"/>
            <a:ext cx="2030730" cy="3049144"/>
          </a:xfrm>
          <a:prstGeom prst="snip2DiagRect"/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algn="tl" blurRad="88900" rotWithShape="0">
              <a:srgbClr val="000000">
                <a:alpha val="45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48615" name="TextBox 6"/>
          <p:cNvSpPr txBox="1"/>
          <p:nvPr/>
        </p:nvSpPr>
        <p:spPr>
          <a:xfrm>
            <a:off x="4772596" y="1969353"/>
            <a:ext cx="1706879" cy="1158241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400" lang="en-US" smtClean="0"/>
              <a:t>Also include</a:t>
            </a:r>
          </a:p>
          <a:p>
            <a:r>
              <a:rPr b="1" dirty="0" sz="2400" lang="en-US" err="1" smtClean="0"/>
              <a:t>Kot</a:t>
            </a:r>
            <a:r>
              <a:rPr b="1" dirty="0" sz="2400" lang="en-US" smtClean="0"/>
              <a:t> </a:t>
            </a:r>
            <a:r>
              <a:rPr b="1" dirty="0" sz="2400" lang="en-US" err="1" smtClean="0"/>
              <a:t>Diji</a:t>
            </a:r>
            <a:endParaRPr b="1" dirty="0" sz="2400" lang="en-US" smtClean="0"/>
          </a:p>
          <a:p>
            <a:r>
              <a:rPr b="1" dirty="0" sz="2400" lang="en-US" err="1" smtClean="0"/>
              <a:t>Aamri</a:t>
            </a:r>
            <a:endParaRPr b="1" dirty="0" sz="2400" lang="en-US"/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dc:creator>Rashid48280</dc:creator>
  <cp:lastModifiedBy>Aamir Ali dayo</cp:lastModifiedBy>
  <dcterms:created xsi:type="dcterms:W3CDTF">2015-08-15T01:35:18Z</dcterms:created>
  <dcterms:modified xsi:type="dcterms:W3CDTF">2018-01-24T17:27:46Z</dcterms:modified>
</cp:coreProperties>
</file>