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596F-44FA-407F-B5E2-C6CC643DFE4D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29EB-67D4-4B48-AF07-85B1E510FC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596F-44FA-407F-B5E2-C6CC643DFE4D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29EB-67D4-4B48-AF07-85B1E510FC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596F-44FA-407F-B5E2-C6CC643DFE4D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29EB-67D4-4B48-AF07-85B1E510FC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596F-44FA-407F-B5E2-C6CC643DFE4D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29EB-67D4-4B48-AF07-85B1E510FC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596F-44FA-407F-B5E2-C6CC643DFE4D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29EB-67D4-4B48-AF07-85B1E510FC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596F-44FA-407F-B5E2-C6CC643DFE4D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29EB-67D4-4B48-AF07-85B1E510FC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596F-44FA-407F-B5E2-C6CC643DFE4D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29EB-67D4-4B48-AF07-85B1E510FC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596F-44FA-407F-B5E2-C6CC643DFE4D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29EB-67D4-4B48-AF07-85B1E510FC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596F-44FA-407F-B5E2-C6CC643DFE4D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29EB-67D4-4B48-AF07-85B1E510FC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596F-44FA-407F-B5E2-C6CC643DFE4D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29EB-67D4-4B48-AF07-85B1E510FC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596F-44FA-407F-B5E2-C6CC643DFE4D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29EB-67D4-4B48-AF07-85B1E510FC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2596F-44FA-407F-B5E2-C6CC643DFE4D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829EB-67D4-4B48-AF07-85B1E510FC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6231"/>
            <a:ext cx="4343400" cy="110251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Mughal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Empire</a:t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(1526 – 1707)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3200400" cy="590550"/>
          </a:xfrm>
        </p:spPr>
        <p:txBody>
          <a:bodyPr/>
          <a:lstStyle/>
          <a:p>
            <a:r>
              <a:rPr lang="en-US" dirty="0" smtClean="0"/>
              <a:t>Pakistan Studies</a:t>
            </a:r>
            <a:endParaRPr lang="en-US" dirty="0"/>
          </a:p>
        </p:txBody>
      </p:sp>
      <p:pic>
        <p:nvPicPr>
          <p:cNvPr id="1026" name="Picture 2" descr="D:\Ishtiaque\Pak Studies\Lectures\Extras\MughalEmpi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209550"/>
            <a:ext cx="3409443" cy="47244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Mughal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Empire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Babar did not consolidate empire</a:t>
            </a:r>
          </a:p>
          <a:p>
            <a:r>
              <a:rPr lang="en-US" dirty="0" smtClean="0"/>
              <a:t>Empire became bankrupt</a:t>
            </a:r>
          </a:p>
          <a:p>
            <a:r>
              <a:rPr lang="en-US" dirty="0" smtClean="0"/>
              <a:t>Rebellions started soon after Babar died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Effects of Babur’s Invasion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Laid foundation of </a:t>
            </a:r>
            <a:r>
              <a:rPr lang="en-US" dirty="0" err="1" smtClean="0"/>
              <a:t>Mughal</a:t>
            </a:r>
            <a:r>
              <a:rPr lang="en-US" dirty="0" smtClean="0"/>
              <a:t> Empire</a:t>
            </a:r>
          </a:p>
          <a:p>
            <a:r>
              <a:rPr lang="en-US" dirty="0" smtClean="0"/>
              <a:t>Future kings of </a:t>
            </a:r>
            <a:r>
              <a:rPr lang="en-US" dirty="0" err="1" smtClean="0"/>
              <a:t>Mughal</a:t>
            </a:r>
            <a:r>
              <a:rPr lang="en-US" dirty="0" smtClean="0"/>
              <a:t> Empire will follow Persian tradition in court</a:t>
            </a:r>
          </a:p>
          <a:p>
            <a:r>
              <a:rPr lang="en-US" dirty="0" smtClean="0"/>
              <a:t>Diplomacy along coercion became policy of state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66700"/>
            <a:ext cx="8822924" cy="85725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</a:rPr>
              <a:t>Humayun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1530 – 1540 AD &amp; 1555 – 1556 AD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334000" cy="3394472"/>
          </a:xfrm>
        </p:spPr>
        <p:txBody>
          <a:bodyPr/>
          <a:lstStyle/>
          <a:p>
            <a:r>
              <a:rPr lang="en-US" dirty="0" smtClean="0"/>
              <a:t>Became King after death of Babur in 1530 AD</a:t>
            </a:r>
          </a:p>
          <a:p>
            <a:r>
              <a:rPr lang="en-US" dirty="0" smtClean="0"/>
              <a:t>Empire was not consolidated</a:t>
            </a:r>
          </a:p>
          <a:p>
            <a:r>
              <a:rPr lang="en-US" dirty="0" smtClean="0"/>
              <a:t>He also tumbled through his life</a:t>
            </a:r>
          </a:p>
        </p:txBody>
      </p:sp>
      <p:pic>
        <p:nvPicPr>
          <p:cNvPr id="2050" name="Picture 2" descr="D:\Ishtiaque\Pak Studies\Lectures\007 008 009 010 Babar Humayn Akbar Jahangir\Pictures\Painting_of_Humayun,_c._1700.jpg"/>
          <p:cNvPicPr>
            <a:picLocks noChangeAspect="1" noChangeArrowheads="1"/>
          </p:cNvPicPr>
          <p:nvPr/>
        </p:nvPicPr>
        <p:blipFill>
          <a:blip r:embed="rId2"/>
          <a:srcRect l="14655" t="11750" r="14511" b="11873"/>
          <a:stretch>
            <a:fillRect/>
          </a:stretch>
        </p:blipFill>
        <p:spPr bwMode="auto">
          <a:xfrm>
            <a:off x="6056922" y="1370943"/>
            <a:ext cx="2706077" cy="363920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Difficulties of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Humayn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Empire was not consolidated</a:t>
            </a:r>
          </a:p>
          <a:p>
            <a:r>
              <a:rPr lang="en-US" dirty="0" smtClean="0"/>
              <a:t>Empire started to bankrupt</a:t>
            </a:r>
          </a:p>
          <a:p>
            <a:r>
              <a:rPr lang="en-US" dirty="0" smtClean="0"/>
              <a:t>No effective administration</a:t>
            </a:r>
          </a:p>
          <a:p>
            <a:r>
              <a:rPr lang="en-US" dirty="0" smtClean="0"/>
              <a:t>Bengal </a:t>
            </a:r>
            <a:r>
              <a:rPr lang="en-US" dirty="0" smtClean="0"/>
              <a:t>was still not conquered</a:t>
            </a:r>
          </a:p>
          <a:p>
            <a:r>
              <a:rPr lang="en-US" dirty="0" smtClean="0"/>
              <a:t>Threat of Sur started to engulf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Difficulties of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Humayn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Humayun did not cared much about people’s welfare</a:t>
            </a:r>
          </a:p>
          <a:p>
            <a:r>
              <a:rPr lang="en-US" dirty="0" smtClean="0"/>
              <a:t>He left most of the expeditions incomplete</a:t>
            </a:r>
          </a:p>
          <a:p>
            <a:r>
              <a:rPr lang="en-US" dirty="0" smtClean="0"/>
              <a:t>He had temperament issue in his nature</a:t>
            </a:r>
          </a:p>
          <a:p>
            <a:r>
              <a:rPr lang="en-US" b="1" dirty="0" smtClean="0"/>
              <a:t>Most importantly </a:t>
            </a:r>
            <a:r>
              <a:rPr lang="en-US" dirty="0" smtClean="0"/>
              <a:t>he relied so much on his brothers who betrayed him when he needed them</a:t>
            </a:r>
          </a:p>
          <a:p>
            <a:r>
              <a:rPr lang="en-US" b="1" dirty="0" err="1" smtClean="0"/>
              <a:t>Hindal</a:t>
            </a:r>
            <a:r>
              <a:rPr lang="en-US" b="1" dirty="0" smtClean="0"/>
              <a:t> and Kamran </a:t>
            </a:r>
            <a:r>
              <a:rPr lang="en-US" dirty="0" smtClean="0"/>
              <a:t>did not secure Humayun of Suri Threat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Battle of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Qanuj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1540 AD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Humayun did not lead troops well</a:t>
            </a:r>
          </a:p>
          <a:p>
            <a:r>
              <a:rPr lang="en-US" dirty="0" smtClean="0"/>
              <a:t>Rainfall further weakened strategic position of </a:t>
            </a:r>
            <a:r>
              <a:rPr lang="en-US" dirty="0" err="1" smtClean="0"/>
              <a:t>Mughal</a:t>
            </a:r>
            <a:r>
              <a:rPr lang="en-US" dirty="0" smtClean="0"/>
              <a:t> Army</a:t>
            </a:r>
          </a:p>
          <a:p>
            <a:r>
              <a:rPr lang="en-US" dirty="0" smtClean="0"/>
              <a:t>Sher shah Suri won the battle and Delhi fell into hands of Sur’s of </a:t>
            </a:r>
            <a:r>
              <a:rPr lang="en-US" dirty="0" smtClean="0"/>
              <a:t>Bengal </a:t>
            </a:r>
            <a:r>
              <a:rPr lang="en-US" dirty="0" smtClean="0"/>
              <a:t>for next 15 years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Sher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Shah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Suri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0"/>
            <a:ext cx="3657600" cy="37337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Administrative Reforms</a:t>
            </a:r>
          </a:p>
          <a:p>
            <a:pPr lvl="1"/>
            <a:r>
              <a:rPr lang="en-US" dirty="0" smtClean="0"/>
              <a:t>47 </a:t>
            </a:r>
            <a:r>
              <a:rPr lang="en-US" dirty="0" err="1" smtClean="0"/>
              <a:t>Sarkar</a:t>
            </a:r>
            <a:r>
              <a:rPr lang="en-US" dirty="0" smtClean="0"/>
              <a:t> (divisions)</a:t>
            </a:r>
          </a:p>
          <a:p>
            <a:pPr lvl="2"/>
            <a:r>
              <a:rPr lang="en-US" dirty="0" err="1" smtClean="0"/>
              <a:t>Pagna</a:t>
            </a:r>
            <a:r>
              <a:rPr lang="en-US" dirty="0" smtClean="0"/>
              <a:t> (</a:t>
            </a:r>
            <a:r>
              <a:rPr lang="en-US" dirty="0" err="1" smtClean="0"/>
              <a:t>Tehsil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Village</a:t>
            </a:r>
          </a:p>
          <a:p>
            <a:r>
              <a:rPr lang="en-US" dirty="0" smtClean="0"/>
              <a:t>Revenue Reforms</a:t>
            </a:r>
          </a:p>
          <a:p>
            <a:pPr lvl="2"/>
            <a:r>
              <a:rPr lang="en-US" dirty="0" smtClean="0"/>
              <a:t>Land distribution</a:t>
            </a:r>
          </a:p>
          <a:p>
            <a:pPr lvl="2"/>
            <a:r>
              <a:rPr lang="en-US" dirty="0" smtClean="0"/>
              <a:t>Classification of land</a:t>
            </a:r>
          </a:p>
          <a:p>
            <a:pPr lvl="2"/>
            <a:r>
              <a:rPr lang="en-US" dirty="0" smtClean="0"/>
              <a:t>Rate of Revenue</a:t>
            </a:r>
          </a:p>
          <a:p>
            <a:pPr lvl="2"/>
            <a:r>
              <a:rPr lang="en-US" dirty="0" smtClean="0"/>
              <a:t>Methods of Revenue Collection</a:t>
            </a:r>
          </a:p>
          <a:p>
            <a:pPr lvl="2"/>
            <a:r>
              <a:rPr lang="en-US" dirty="0" smtClean="0"/>
              <a:t>Methods of Revenue Assessment</a:t>
            </a:r>
          </a:p>
          <a:p>
            <a:pPr lvl="2"/>
            <a:r>
              <a:rPr lang="en-US" dirty="0" smtClean="0"/>
              <a:t>Taxes other than Revenue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0" y="1200151"/>
            <a:ext cx="2971800" cy="37337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Military reforms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Justice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Police and Spying system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40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Public Welfare works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40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Monitory Reforms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400" dirty="0" smtClean="0"/>
          </a:p>
        </p:txBody>
      </p:sp>
      <p:pic>
        <p:nvPicPr>
          <p:cNvPr id="1026" name="Picture 2" descr="D:\Ishtiaque\Pak Studies\Lectures\007 008 009 010 Babar Humayn Akbar Jahangir\Pictures\Medieval_History_of_Biha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1511611"/>
            <a:ext cx="2667000" cy="36318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Jalal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ud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din Akbar 1556 – 1605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44" y="1047750"/>
            <a:ext cx="5961356" cy="409575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After sudden death of Humayun Akbar became king</a:t>
            </a:r>
          </a:p>
          <a:p>
            <a:r>
              <a:rPr lang="en-US" dirty="0" err="1" smtClean="0"/>
              <a:t>Bairam</a:t>
            </a:r>
            <a:r>
              <a:rPr lang="en-US" dirty="0" smtClean="0"/>
              <a:t> khan his loyal army commander crowned him king</a:t>
            </a:r>
          </a:p>
          <a:p>
            <a:r>
              <a:rPr lang="en-US" dirty="0" smtClean="0"/>
              <a:t>Young at age of 13 he had to control and hold huge responsibility</a:t>
            </a:r>
          </a:p>
          <a:p>
            <a:r>
              <a:rPr lang="en-US" dirty="0" smtClean="0"/>
              <a:t>During his early time to kingdom he started to reduce any possible rebellions</a:t>
            </a:r>
          </a:p>
          <a:p>
            <a:r>
              <a:rPr lang="en-US" dirty="0" smtClean="0"/>
              <a:t>First he met </a:t>
            </a:r>
            <a:r>
              <a:rPr lang="en-US" b="1" dirty="0" err="1" smtClean="0"/>
              <a:t>Himu</a:t>
            </a:r>
            <a:r>
              <a:rPr lang="en-US" b="1" dirty="0" smtClean="0"/>
              <a:t> </a:t>
            </a:r>
            <a:r>
              <a:rPr lang="en-US" dirty="0" smtClean="0"/>
              <a:t>in the second battle of </a:t>
            </a:r>
            <a:r>
              <a:rPr lang="en-US" dirty="0" err="1" smtClean="0"/>
              <a:t>Panipat</a:t>
            </a:r>
            <a:endParaRPr lang="en-US" b="1" dirty="0" smtClean="0"/>
          </a:p>
          <a:p>
            <a:r>
              <a:rPr lang="en-US" dirty="0" smtClean="0"/>
              <a:t>Then he moved towards possible </a:t>
            </a:r>
            <a:r>
              <a:rPr lang="en-US" dirty="0" err="1" smtClean="0"/>
              <a:t>sur</a:t>
            </a:r>
            <a:r>
              <a:rPr lang="en-US" dirty="0" smtClean="0"/>
              <a:t> claimants</a:t>
            </a:r>
          </a:p>
          <a:p>
            <a:r>
              <a:rPr lang="en-US" dirty="0" smtClean="0"/>
              <a:t>At time of Akbar </a:t>
            </a:r>
            <a:r>
              <a:rPr lang="en-US" b="1" dirty="0" err="1" smtClean="0"/>
              <a:t>Sindh</a:t>
            </a:r>
            <a:r>
              <a:rPr lang="en-US" dirty="0" smtClean="0"/>
              <a:t>, Bengal, </a:t>
            </a:r>
            <a:r>
              <a:rPr lang="en-US" dirty="0" err="1" smtClean="0"/>
              <a:t>Gujrat</a:t>
            </a:r>
            <a:r>
              <a:rPr lang="en-US" dirty="0" smtClean="0"/>
              <a:t>, </a:t>
            </a:r>
            <a:r>
              <a:rPr lang="en-US" b="1" dirty="0" smtClean="0"/>
              <a:t>Kashmir,</a:t>
            </a:r>
            <a:r>
              <a:rPr lang="en-US" dirty="0" smtClean="0"/>
              <a:t> </a:t>
            </a:r>
            <a:r>
              <a:rPr lang="en-US" dirty="0" err="1" smtClean="0"/>
              <a:t>Malwa</a:t>
            </a:r>
            <a:r>
              <a:rPr lang="en-US" dirty="0" smtClean="0"/>
              <a:t>, Deccan, Orissa and </a:t>
            </a:r>
            <a:r>
              <a:rPr lang="en-US" b="1" dirty="0" err="1" smtClean="0"/>
              <a:t>Balochistan</a:t>
            </a:r>
            <a:r>
              <a:rPr lang="en-US" dirty="0" smtClean="0"/>
              <a:t> were enjoying independent status</a:t>
            </a:r>
          </a:p>
          <a:p>
            <a:endParaRPr lang="en-US" dirty="0" smtClean="0"/>
          </a:p>
        </p:txBody>
      </p:sp>
      <p:pic>
        <p:nvPicPr>
          <p:cNvPr id="1026" name="Picture 2" descr="C:\Users\ishtiaque\Downloads\foRzQX2SSQBWerMVCGuuJ4Fy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895350"/>
            <a:ext cx="3135186" cy="36957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Akbar’s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Rajput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Policy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Diplomatic relations with </a:t>
            </a:r>
            <a:r>
              <a:rPr lang="en-US" dirty="0" err="1" smtClean="0"/>
              <a:t>Rajputs</a:t>
            </a:r>
            <a:endParaRPr lang="en-US" dirty="0" smtClean="0"/>
          </a:p>
          <a:p>
            <a:r>
              <a:rPr lang="en-US" dirty="0" smtClean="0"/>
              <a:t>Went in matrimonial alliances with </a:t>
            </a:r>
            <a:r>
              <a:rPr lang="en-US" dirty="0" err="1" smtClean="0"/>
              <a:t>Rajputs</a:t>
            </a:r>
            <a:endParaRPr lang="en-US" dirty="0" smtClean="0"/>
          </a:p>
          <a:p>
            <a:r>
              <a:rPr lang="en-US" dirty="0" smtClean="0"/>
              <a:t>Granted High Positions</a:t>
            </a:r>
          </a:p>
          <a:p>
            <a:r>
              <a:rPr lang="en-US" dirty="0" smtClean="0"/>
              <a:t>Adopted </a:t>
            </a:r>
            <a:r>
              <a:rPr lang="en-US" b="1" dirty="0" err="1" smtClean="0"/>
              <a:t>Sulh</a:t>
            </a:r>
            <a:r>
              <a:rPr lang="en-US" b="1" dirty="0" smtClean="0"/>
              <a:t> </a:t>
            </a:r>
            <a:r>
              <a:rPr lang="en-US" b="1" dirty="0" err="1" smtClean="0"/>
              <a:t>Kul</a:t>
            </a:r>
            <a:r>
              <a:rPr lang="en-US" dirty="0" smtClean="0"/>
              <a:t> policy</a:t>
            </a:r>
          </a:p>
          <a:p>
            <a:r>
              <a:rPr lang="en-US" dirty="0" smtClean="0"/>
              <a:t>Suppressed rebelling </a:t>
            </a:r>
            <a:r>
              <a:rPr lang="en-US" dirty="0" err="1" smtClean="0"/>
              <a:t>Rajputs</a:t>
            </a:r>
            <a:r>
              <a:rPr lang="en-US" dirty="0" smtClean="0"/>
              <a:t> with the help of allied </a:t>
            </a:r>
            <a:r>
              <a:rPr lang="en-US" dirty="0" err="1" smtClean="0"/>
              <a:t>Rajputs</a:t>
            </a:r>
            <a:endParaRPr lang="en-US" dirty="0" smtClean="0"/>
          </a:p>
          <a:p>
            <a:r>
              <a:rPr lang="en-US" dirty="0" smtClean="0"/>
              <a:t>8 out of 12 </a:t>
            </a:r>
            <a:r>
              <a:rPr lang="en-US" dirty="0" err="1" smtClean="0"/>
              <a:t>Diwan’s</a:t>
            </a:r>
            <a:r>
              <a:rPr lang="en-US" dirty="0" smtClean="0"/>
              <a:t> were given to </a:t>
            </a:r>
            <a:r>
              <a:rPr lang="en-US" dirty="0" err="1" smtClean="0"/>
              <a:t>Rajputs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Benefits of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Rajput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Policy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5759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Rajputs</a:t>
            </a:r>
            <a:r>
              <a:rPr lang="en-US" dirty="0" smtClean="0"/>
              <a:t> proved to be loyal to king</a:t>
            </a:r>
          </a:p>
          <a:p>
            <a:r>
              <a:rPr lang="en-US" dirty="0" err="1" smtClean="0"/>
              <a:t>Rajputana</a:t>
            </a:r>
            <a:r>
              <a:rPr lang="en-US" dirty="0" smtClean="0"/>
              <a:t> was conquered with very few battles</a:t>
            </a:r>
          </a:p>
          <a:p>
            <a:r>
              <a:rPr lang="en-US" dirty="0" smtClean="0"/>
              <a:t>Western borders were safe from any possible aggression of Afghans</a:t>
            </a:r>
          </a:p>
          <a:p>
            <a:r>
              <a:rPr lang="en-US" dirty="0" smtClean="0"/>
              <a:t>Important sea routes of trade were connected with </a:t>
            </a:r>
            <a:r>
              <a:rPr lang="en-US" dirty="0" err="1" smtClean="0"/>
              <a:t>Dehli</a:t>
            </a:r>
            <a:r>
              <a:rPr lang="en-US" dirty="0" smtClean="0"/>
              <a:t> and Agra via </a:t>
            </a:r>
            <a:r>
              <a:rPr lang="en-US" dirty="0" err="1" smtClean="0"/>
              <a:t>Rajputana</a:t>
            </a:r>
            <a:endParaRPr lang="en-US" dirty="0" smtClean="0"/>
          </a:p>
          <a:p>
            <a:r>
              <a:rPr lang="en-US" dirty="0" err="1" smtClean="0"/>
              <a:t>Nobels</a:t>
            </a:r>
            <a:r>
              <a:rPr lang="en-US" dirty="0" smtClean="0"/>
              <a:t>/</a:t>
            </a:r>
            <a:r>
              <a:rPr lang="en-US" dirty="0" err="1" smtClean="0"/>
              <a:t>Diwans</a:t>
            </a:r>
            <a:r>
              <a:rPr lang="en-US" dirty="0" smtClean="0"/>
              <a:t> did not attempt to invoke any revolt against king because of </a:t>
            </a:r>
            <a:r>
              <a:rPr lang="en-US" dirty="0" err="1" smtClean="0"/>
              <a:t>Rajputs</a:t>
            </a:r>
            <a:r>
              <a:rPr lang="en-US" dirty="0" smtClean="0"/>
              <a:t> in Nobility</a:t>
            </a:r>
          </a:p>
          <a:p>
            <a:r>
              <a:rPr lang="en-US" dirty="0" smtClean="0"/>
              <a:t>Sympathy of Hindus was gained</a:t>
            </a:r>
          </a:p>
          <a:p>
            <a:r>
              <a:rPr lang="en-US" dirty="0" err="1" smtClean="0"/>
              <a:t>Rajput</a:t>
            </a:r>
            <a:r>
              <a:rPr lang="en-US" dirty="0" smtClean="0"/>
              <a:t> army power helped to further expand the empire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ts val="5500"/>
              </a:lnSpc>
            </a:pPr>
            <a:r>
              <a:rPr lang="en-US" sz="3100" dirty="0" err="1" smtClean="0">
                <a:solidFill>
                  <a:schemeClr val="accent1">
                    <a:lumMod val="75000"/>
                  </a:schemeClr>
                </a:solidFill>
              </a:rPr>
              <a:t>Zaheer</a:t>
            </a:r>
            <a:r>
              <a:rPr lang="en-US" sz="3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100" dirty="0" err="1" smtClean="0">
                <a:solidFill>
                  <a:schemeClr val="accent1">
                    <a:lumMod val="75000"/>
                  </a:schemeClr>
                </a:solidFill>
              </a:rPr>
              <a:t>ud</a:t>
            </a:r>
            <a:r>
              <a:rPr lang="en-US" sz="3100" dirty="0" smtClean="0">
                <a:solidFill>
                  <a:schemeClr val="accent1">
                    <a:lumMod val="75000"/>
                  </a:schemeClr>
                </a:solidFill>
              </a:rPr>
              <a:t> din Muhammad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6000" b="1" dirty="0" smtClean="0">
                <a:solidFill>
                  <a:schemeClr val="accent1">
                    <a:lumMod val="75000"/>
                  </a:schemeClr>
                </a:solidFill>
              </a:rPr>
              <a:t>Babar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733800" cy="3394472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Born 1483 in </a:t>
            </a:r>
            <a:r>
              <a:rPr lang="en-US" sz="2400" dirty="0" err="1" smtClean="0"/>
              <a:t>Farghana</a:t>
            </a:r>
            <a:r>
              <a:rPr lang="en-US" sz="2400" dirty="0" smtClean="0"/>
              <a:t> (modern day Uzbekistan)</a:t>
            </a:r>
          </a:p>
          <a:p>
            <a:endParaRPr lang="en-US" sz="2400" dirty="0" smtClean="0"/>
          </a:p>
          <a:p>
            <a:r>
              <a:rPr lang="en-US" sz="2400" dirty="0" smtClean="0"/>
              <a:t>From the Family of </a:t>
            </a:r>
            <a:r>
              <a:rPr lang="en-US" sz="2400" dirty="0" err="1" smtClean="0"/>
              <a:t>Taimur</a:t>
            </a:r>
            <a:r>
              <a:rPr lang="en-US" sz="2400" dirty="0" smtClean="0"/>
              <a:t> and </a:t>
            </a:r>
            <a:r>
              <a:rPr lang="en-US" sz="2400" dirty="0" err="1" smtClean="0"/>
              <a:t>Changez</a:t>
            </a:r>
            <a:r>
              <a:rPr lang="en-US" sz="2400" dirty="0" smtClean="0"/>
              <a:t> Khan</a:t>
            </a:r>
          </a:p>
          <a:p>
            <a:endParaRPr lang="en-US" sz="2400" dirty="0" smtClean="0"/>
          </a:p>
          <a:p>
            <a:r>
              <a:rPr lang="en-US" sz="2400" dirty="0" smtClean="0"/>
              <a:t>Father’s Name </a:t>
            </a:r>
            <a:r>
              <a:rPr lang="en-US" sz="2400" dirty="0" err="1" smtClean="0"/>
              <a:t>Umer</a:t>
            </a:r>
            <a:r>
              <a:rPr lang="en-US" sz="2400" dirty="0" smtClean="0"/>
              <a:t> </a:t>
            </a:r>
            <a:r>
              <a:rPr lang="en-US" sz="2400" dirty="0" err="1" smtClean="0"/>
              <a:t>Shaikh</a:t>
            </a:r>
            <a:r>
              <a:rPr lang="en-US" sz="2400" dirty="0" smtClean="0"/>
              <a:t> </a:t>
            </a:r>
            <a:r>
              <a:rPr lang="en-US" sz="2400" dirty="0" err="1" smtClean="0"/>
              <a:t>Mirza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Became king in 1494 at age of 11 after </a:t>
            </a:r>
            <a:r>
              <a:rPr lang="en-US" sz="2400" dirty="0" err="1" smtClean="0"/>
              <a:t>Mirza’s</a:t>
            </a:r>
            <a:r>
              <a:rPr lang="en-US" sz="2400" dirty="0" smtClean="0"/>
              <a:t> Death</a:t>
            </a:r>
          </a:p>
          <a:p>
            <a:endParaRPr lang="en-US" sz="2400" dirty="0"/>
          </a:p>
        </p:txBody>
      </p:sp>
      <p:pic>
        <p:nvPicPr>
          <p:cNvPr id="2050" name="Picture 2" descr="D:\Ishtiaque\Pak Studies\Lectures\007 008 009 010 Babar Humayn Akbar Jahangir\Pictures\Babur_of_Indi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819149"/>
            <a:ext cx="2905125" cy="392041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162800" cy="85725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Social Reforms of Akbar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Encouraged Art and Literature</a:t>
            </a:r>
          </a:p>
          <a:p>
            <a:r>
              <a:rPr lang="en-US" dirty="0" smtClean="0"/>
              <a:t>Reduced Taxes</a:t>
            </a:r>
          </a:p>
          <a:p>
            <a:r>
              <a:rPr lang="en-US" dirty="0" smtClean="0"/>
              <a:t>Banned practice of </a:t>
            </a:r>
            <a:r>
              <a:rPr lang="en-US" b="1" dirty="0" smtClean="0"/>
              <a:t>Sati</a:t>
            </a:r>
            <a:endParaRPr lang="en-US" dirty="0" smtClean="0"/>
          </a:p>
          <a:p>
            <a:r>
              <a:rPr lang="en-US" dirty="0" smtClean="0"/>
              <a:t>Banned Child Marriage</a:t>
            </a:r>
          </a:p>
          <a:p>
            <a:r>
              <a:rPr lang="en-US" dirty="0" smtClean="0"/>
              <a:t>Abolished enslavement of war prisoners</a:t>
            </a:r>
          </a:p>
          <a:p>
            <a:r>
              <a:rPr lang="en-US" dirty="0" smtClean="0"/>
              <a:t>Built translation houses</a:t>
            </a:r>
          </a:p>
        </p:txBody>
      </p:sp>
      <p:pic>
        <p:nvPicPr>
          <p:cNvPr id="1026" name="Picture 2" descr="D:\Ishtiaque\Pak Studies\Lectures\007 008 009 010 Babar Humayn Akbar Jahangir\Pictures\11759ce0f839b13eb8fb073747b1993c.jpg"/>
          <p:cNvPicPr>
            <a:picLocks noChangeAspect="1" noChangeArrowheads="1"/>
          </p:cNvPicPr>
          <p:nvPr/>
        </p:nvPicPr>
        <p:blipFill>
          <a:blip r:embed="rId2"/>
          <a:srcRect l="14284" t="20370" r="28173"/>
          <a:stretch>
            <a:fillRect/>
          </a:stretch>
        </p:blipFill>
        <p:spPr bwMode="auto">
          <a:xfrm flipH="1">
            <a:off x="6954048" y="209550"/>
            <a:ext cx="1808952" cy="3352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Religious Policy of Akbar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He was follower of </a:t>
            </a:r>
            <a:r>
              <a:rPr lang="en-US" dirty="0" err="1" smtClean="0"/>
              <a:t>Wahdatul</a:t>
            </a:r>
            <a:r>
              <a:rPr lang="en-US" dirty="0" smtClean="0"/>
              <a:t> </a:t>
            </a:r>
            <a:r>
              <a:rPr lang="en-US" dirty="0" err="1" smtClean="0"/>
              <a:t>wajud</a:t>
            </a:r>
            <a:r>
              <a:rPr lang="en-US" dirty="0" smtClean="0"/>
              <a:t> (</a:t>
            </a:r>
            <a:r>
              <a:rPr lang="en-US" b="1" dirty="0" smtClean="0"/>
              <a:t>Sufi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Initially adopted </a:t>
            </a:r>
            <a:r>
              <a:rPr lang="en-US" b="1" dirty="0" err="1" smtClean="0"/>
              <a:t>Sulh</a:t>
            </a:r>
            <a:r>
              <a:rPr lang="en-US" b="1" dirty="0" smtClean="0"/>
              <a:t>-e-</a:t>
            </a:r>
            <a:r>
              <a:rPr lang="en-US" b="1" dirty="0" err="1" smtClean="0"/>
              <a:t>Kul</a:t>
            </a:r>
            <a:r>
              <a:rPr lang="en-US" dirty="0" smtClean="0"/>
              <a:t> (peace for All)</a:t>
            </a:r>
          </a:p>
          <a:p>
            <a:r>
              <a:rPr lang="en-US" dirty="0" smtClean="0"/>
              <a:t>Built </a:t>
            </a:r>
            <a:r>
              <a:rPr lang="en-US" b="1" dirty="0" err="1" smtClean="0"/>
              <a:t>Ibadatkhana</a:t>
            </a:r>
            <a:r>
              <a:rPr lang="en-US" dirty="0" smtClean="0"/>
              <a:t> for religious and philosophical discussions</a:t>
            </a:r>
          </a:p>
          <a:p>
            <a:r>
              <a:rPr lang="en-US" dirty="0" smtClean="0"/>
              <a:t>Scholars and clerks of all religions held discussions in </a:t>
            </a:r>
            <a:r>
              <a:rPr lang="en-US" dirty="0" err="1" smtClean="0"/>
              <a:t>Ibadatkhana</a:t>
            </a:r>
            <a:endParaRPr lang="en-US" dirty="0" smtClean="0"/>
          </a:p>
          <a:p>
            <a:r>
              <a:rPr lang="en-US" dirty="0" smtClean="0"/>
              <a:t>Later introduced </a:t>
            </a:r>
            <a:r>
              <a:rPr lang="en-US" b="1" dirty="0" smtClean="0"/>
              <a:t>Din-</a:t>
            </a:r>
            <a:r>
              <a:rPr lang="en-US" b="1" dirty="0" err="1" smtClean="0"/>
              <a:t>i</a:t>
            </a:r>
            <a:r>
              <a:rPr lang="en-US" b="1" dirty="0" smtClean="0"/>
              <a:t>-</a:t>
            </a:r>
            <a:r>
              <a:rPr lang="en-US" b="1" dirty="0" err="1" smtClean="0"/>
              <a:t>Ilahi</a:t>
            </a:r>
            <a:r>
              <a:rPr lang="en-US" b="1" dirty="0" smtClean="0"/>
              <a:t> </a:t>
            </a:r>
            <a:r>
              <a:rPr lang="en-US" i="1" dirty="0" smtClean="0"/>
              <a:t>(1582)</a:t>
            </a:r>
          </a:p>
          <a:p>
            <a:r>
              <a:rPr lang="en-US" dirty="0" smtClean="0"/>
              <a:t>Ordered to </a:t>
            </a:r>
            <a:r>
              <a:rPr lang="en-US" b="1" dirty="0" smtClean="0"/>
              <a:t>bow</a:t>
            </a:r>
            <a:r>
              <a:rPr lang="en-US" dirty="0" smtClean="0"/>
              <a:t> before King (himself)</a:t>
            </a:r>
          </a:p>
          <a:p>
            <a:r>
              <a:rPr lang="en-US" dirty="0" smtClean="0"/>
              <a:t>Allowed </a:t>
            </a:r>
            <a:r>
              <a:rPr lang="en-US" b="1" dirty="0" smtClean="0"/>
              <a:t>inter caste </a:t>
            </a:r>
            <a:r>
              <a:rPr lang="en-US" dirty="0" smtClean="0"/>
              <a:t>and </a:t>
            </a:r>
            <a:r>
              <a:rPr lang="en-US" b="1" dirty="0" smtClean="0"/>
              <a:t>inter religion </a:t>
            </a:r>
            <a:r>
              <a:rPr lang="en-US" dirty="0" smtClean="0"/>
              <a:t>marriages</a:t>
            </a:r>
          </a:p>
          <a:p>
            <a:r>
              <a:rPr lang="en-US" dirty="0" smtClean="0"/>
              <a:t>Adopted more </a:t>
            </a:r>
            <a:r>
              <a:rPr lang="en-US" b="1" dirty="0" smtClean="0"/>
              <a:t>secular</a:t>
            </a:r>
            <a:r>
              <a:rPr lang="en-US" dirty="0" smtClean="0"/>
              <a:t> policy</a:t>
            </a:r>
          </a:p>
          <a:p>
            <a:r>
              <a:rPr lang="en-US" dirty="0" smtClean="0"/>
              <a:t>He Married to Hindu wives </a:t>
            </a:r>
            <a:r>
              <a:rPr lang="en-US" dirty="0" err="1" smtClean="0"/>
              <a:t>Jodha</a:t>
            </a:r>
            <a:r>
              <a:rPr lang="en-US" dirty="0" smtClean="0"/>
              <a:t> </a:t>
            </a:r>
            <a:r>
              <a:rPr lang="en-US" dirty="0" err="1" smtClean="0"/>
              <a:t>Bai</a:t>
            </a:r>
            <a:r>
              <a:rPr lang="en-US" dirty="0" smtClean="0"/>
              <a:t> is one of the famous queens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Mansabdari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System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No distinction between civil and military</a:t>
            </a:r>
          </a:p>
          <a:p>
            <a:r>
              <a:rPr lang="en-US" dirty="0" smtClean="0"/>
              <a:t>Grades in </a:t>
            </a:r>
            <a:r>
              <a:rPr lang="en-US" dirty="0" err="1" smtClean="0"/>
              <a:t>Mansabdari</a:t>
            </a:r>
            <a:endParaRPr lang="en-US" dirty="0" smtClean="0"/>
          </a:p>
          <a:p>
            <a:r>
              <a:rPr lang="en-US" dirty="0" smtClean="0"/>
              <a:t>Fixation of Salary</a:t>
            </a:r>
          </a:p>
          <a:p>
            <a:r>
              <a:rPr lang="en-US" dirty="0" smtClean="0"/>
              <a:t>No regular post or duty was required</a:t>
            </a:r>
          </a:p>
          <a:p>
            <a:r>
              <a:rPr lang="en-US" dirty="0" smtClean="0"/>
              <a:t>Sub groups of </a:t>
            </a:r>
            <a:r>
              <a:rPr lang="en-US" dirty="0" err="1" smtClean="0"/>
              <a:t>Mansabdar</a:t>
            </a:r>
            <a:endParaRPr lang="en-US" dirty="0" smtClean="0"/>
          </a:p>
          <a:p>
            <a:r>
              <a:rPr lang="en-US" dirty="0" smtClean="0"/>
              <a:t>Appointment, dismissal and promotion criteria</a:t>
            </a:r>
          </a:p>
          <a:p>
            <a:r>
              <a:rPr lang="en-US" dirty="0" smtClean="0"/>
              <a:t>Escheat system (Property confiscation in case of </a:t>
            </a:r>
            <a:r>
              <a:rPr lang="en-US" dirty="0" err="1" smtClean="0"/>
              <a:t>Mansabdar’s</a:t>
            </a:r>
            <a:r>
              <a:rPr lang="en-US" dirty="0" smtClean="0"/>
              <a:t> Death)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Merits of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Mansabdari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System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Helped maintaining huge army without central command</a:t>
            </a:r>
          </a:p>
          <a:p>
            <a:r>
              <a:rPr lang="en-US" dirty="0" smtClean="0"/>
              <a:t>Sense of competition among different </a:t>
            </a:r>
            <a:r>
              <a:rPr lang="en-US" dirty="0" err="1" smtClean="0"/>
              <a:t>mansabdars</a:t>
            </a:r>
            <a:r>
              <a:rPr lang="en-US" dirty="0" smtClean="0"/>
              <a:t> so a healthy competitive environment encouraged efficiency</a:t>
            </a:r>
          </a:p>
          <a:p>
            <a:r>
              <a:rPr lang="en-US" dirty="0" smtClean="0"/>
              <a:t>It was best substitute of </a:t>
            </a:r>
            <a:r>
              <a:rPr lang="en-US" dirty="0" err="1" smtClean="0"/>
              <a:t>Jagirdari</a:t>
            </a:r>
            <a:r>
              <a:rPr lang="en-US" dirty="0" smtClean="0"/>
              <a:t> system</a:t>
            </a:r>
          </a:p>
          <a:p>
            <a:r>
              <a:rPr lang="en-US" dirty="0" smtClean="0"/>
              <a:t>King had contact to the people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Early life of Babur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First rebellion by </a:t>
            </a:r>
            <a:r>
              <a:rPr lang="en-US" dirty="0" err="1" smtClean="0"/>
              <a:t>Shabani</a:t>
            </a:r>
            <a:r>
              <a:rPr lang="en-US" dirty="0" smtClean="0"/>
              <a:t> khan in Samarkand (South-West of </a:t>
            </a:r>
            <a:r>
              <a:rPr lang="en-US" dirty="0" err="1" smtClean="0"/>
              <a:t>Farghana</a:t>
            </a:r>
            <a:r>
              <a:rPr lang="en-US" dirty="0" smtClean="0"/>
              <a:t>) 1495</a:t>
            </a:r>
          </a:p>
          <a:p>
            <a:r>
              <a:rPr lang="en-US" dirty="0" smtClean="0"/>
              <a:t>Samarqand Conquered</a:t>
            </a:r>
          </a:p>
          <a:p>
            <a:r>
              <a:rPr lang="en-US" dirty="0" smtClean="0"/>
              <a:t>Second rebellion by </a:t>
            </a:r>
            <a:r>
              <a:rPr lang="en-US" dirty="0" err="1" smtClean="0"/>
              <a:t>Shabani</a:t>
            </a:r>
            <a:r>
              <a:rPr lang="en-US" dirty="0" smtClean="0"/>
              <a:t> khan at </a:t>
            </a:r>
            <a:r>
              <a:rPr lang="en-US" dirty="0" err="1" smtClean="0"/>
              <a:t>Farghana</a:t>
            </a:r>
            <a:endParaRPr lang="en-US" dirty="0" smtClean="0"/>
          </a:p>
          <a:p>
            <a:r>
              <a:rPr lang="en-US" dirty="0" err="1" smtClean="0"/>
              <a:t>Farghana</a:t>
            </a:r>
            <a:r>
              <a:rPr lang="en-US" dirty="0" smtClean="0"/>
              <a:t> lost Also lost Samarqand in 1500 AD</a:t>
            </a:r>
          </a:p>
          <a:p>
            <a:r>
              <a:rPr lang="en-US" dirty="0" smtClean="0"/>
              <a:t>King Without Territory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Time of Exile in Persia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800600" cy="33944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1501 to 1504 in the court of Shah of Persia</a:t>
            </a:r>
          </a:p>
          <a:p>
            <a:endParaRPr lang="en-US" dirty="0" smtClean="0"/>
          </a:p>
          <a:p>
            <a:r>
              <a:rPr lang="en-US" dirty="0" smtClean="0"/>
              <a:t>Got early education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Strengthened military and war tactics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Babur as Ruler of Kabul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7431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Attacked Samarqand and </a:t>
            </a:r>
            <a:r>
              <a:rPr lang="en-US" dirty="0" err="1" smtClean="0"/>
              <a:t>bukhara</a:t>
            </a:r>
            <a:r>
              <a:rPr lang="en-US" dirty="0" smtClean="0"/>
              <a:t> 1513 AD</a:t>
            </a:r>
          </a:p>
          <a:p>
            <a:r>
              <a:rPr lang="en-US" dirty="0" err="1" smtClean="0"/>
              <a:t>Farghana</a:t>
            </a:r>
            <a:r>
              <a:rPr lang="en-US" dirty="0" smtClean="0"/>
              <a:t> defeated by </a:t>
            </a:r>
            <a:r>
              <a:rPr lang="en-US" dirty="0" err="1" smtClean="0"/>
              <a:t>Shabani</a:t>
            </a:r>
            <a:r>
              <a:rPr lang="en-US" dirty="0" smtClean="0"/>
              <a:t> khan’s forces</a:t>
            </a:r>
          </a:p>
          <a:p>
            <a:r>
              <a:rPr lang="en-US" dirty="0" smtClean="0"/>
              <a:t>Moved towards India</a:t>
            </a:r>
          </a:p>
          <a:p>
            <a:r>
              <a:rPr lang="en-US" dirty="0" smtClean="0"/>
              <a:t>Launched 4 attacks on India from 1519 – 1526 AD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Formation of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Mughal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Empire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Babur_map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2600" y="1428750"/>
            <a:ext cx="2857500" cy="3086100"/>
          </a:xfrm>
        </p:spPr>
      </p:pic>
      <p:sp>
        <p:nvSpPr>
          <p:cNvPr id="5" name="TextBox 4"/>
          <p:cNvSpPr txBox="1"/>
          <p:nvPr/>
        </p:nvSpPr>
        <p:spPr>
          <a:xfrm>
            <a:off x="381000" y="1504950"/>
            <a:ext cx="5410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Kabul 1504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Lahore 1522 (</a:t>
            </a:r>
            <a:r>
              <a:rPr lang="en-US" sz="3200" dirty="0" err="1" smtClean="0"/>
              <a:t>Daulat</a:t>
            </a:r>
            <a:r>
              <a:rPr lang="en-US" sz="3200" dirty="0" smtClean="0"/>
              <a:t> </a:t>
            </a:r>
            <a:r>
              <a:rPr lang="en-US" sz="3200" dirty="0" err="1" smtClean="0"/>
              <a:t>Lodhi</a:t>
            </a:r>
            <a:r>
              <a:rPr lang="en-US" sz="32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err="1" smtClean="0"/>
              <a:t>Panipat</a:t>
            </a:r>
            <a:r>
              <a:rPr lang="en-US" sz="3200" dirty="0" smtClean="0"/>
              <a:t>  1526 (Ibrahim </a:t>
            </a:r>
            <a:r>
              <a:rPr lang="en-US" sz="3200" dirty="0" err="1" smtClean="0"/>
              <a:t>Lodhi</a:t>
            </a:r>
            <a:r>
              <a:rPr lang="en-US" sz="32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/>
              <a:t>Khanwah</a:t>
            </a:r>
            <a:r>
              <a:rPr lang="en-US" sz="3200" dirty="0" smtClean="0"/>
              <a:t> 1527 (</a:t>
            </a:r>
            <a:r>
              <a:rPr lang="en-US" sz="3200" dirty="0" err="1" smtClean="0"/>
              <a:t>Rana</a:t>
            </a:r>
            <a:r>
              <a:rPr lang="en-US" sz="3200" dirty="0" smtClean="0"/>
              <a:t> </a:t>
            </a:r>
            <a:r>
              <a:rPr lang="en-US" sz="3200" dirty="0" err="1" smtClean="0"/>
              <a:t>Sanga</a:t>
            </a:r>
            <a:r>
              <a:rPr lang="en-US" sz="3200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/>
              <a:t>Chagra</a:t>
            </a:r>
            <a:r>
              <a:rPr lang="en-US" sz="3200" dirty="0" smtClean="0"/>
              <a:t> (Agra) 1529 (</a:t>
            </a:r>
            <a:r>
              <a:rPr lang="en-US" sz="3200" dirty="0" err="1" smtClean="0"/>
              <a:t>Mehmud</a:t>
            </a:r>
            <a:r>
              <a:rPr lang="en-US" sz="3200" dirty="0" smtClean="0"/>
              <a:t> </a:t>
            </a:r>
            <a:r>
              <a:rPr lang="en-US" sz="3200" dirty="0" err="1" smtClean="0"/>
              <a:t>Lodhi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First battle of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Panipat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1526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Forces of Ibrahim </a:t>
            </a:r>
            <a:r>
              <a:rPr lang="en-US" dirty="0" err="1" smtClean="0"/>
              <a:t>Lodhi</a:t>
            </a:r>
            <a:r>
              <a:rPr lang="en-US" dirty="0" smtClean="0"/>
              <a:t> and </a:t>
            </a:r>
            <a:r>
              <a:rPr lang="en-US" dirty="0" err="1" smtClean="0"/>
              <a:t>Rana</a:t>
            </a:r>
            <a:r>
              <a:rPr lang="en-US" dirty="0" smtClean="0"/>
              <a:t> </a:t>
            </a:r>
            <a:r>
              <a:rPr lang="en-US" dirty="0" err="1" smtClean="0"/>
              <a:t>Sanga</a:t>
            </a:r>
            <a:endParaRPr lang="en-US" dirty="0" smtClean="0"/>
          </a:p>
          <a:p>
            <a:r>
              <a:rPr lang="en-US" dirty="0" smtClean="0"/>
              <a:t>Babar won because of Tactics and use of artillery</a:t>
            </a:r>
          </a:p>
          <a:p>
            <a:r>
              <a:rPr lang="en-US" dirty="0" smtClean="0"/>
              <a:t>Leadership of Babar was an important factor</a:t>
            </a:r>
          </a:p>
          <a:p>
            <a:r>
              <a:rPr lang="en-US" dirty="0" smtClean="0"/>
              <a:t>Following battles were also won because of his cleverness, leadership and art of war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47244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Causes of Babar’s Victories in India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9478"/>
            <a:ext cx="4953000" cy="339447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His defeats in central Asia brought him to Sub-continent</a:t>
            </a:r>
          </a:p>
          <a:p>
            <a:r>
              <a:rPr lang="en-US" sz="2800" dirty="0" smtClean="0"/>
              <a:t>Weak rulers of Sub-continent</a:t>
            </a:r>
          </a:p>
          <a:p>
            <a:r>
              <a:rPr lang="en-US" sz="2800" dirty="0" smtClean="0"/>
              <a:t>War Strategies of Babar</a:t>
            </a:r>
          </a:p>
          <a:p>
            <a:endParaRPr lang="en-US" sz="2800" dirty="0"/>
          </a:p>
        </p:txBody>
      </p:sp>
      <p:pic>
        <p:nvPicPr>
          <p:cNvPr id="4098" name="Picture 2" descr="D:\Ishtiaque\Pak Studies\Lectures\007 008 009 010 Babar Humayn Akbar Jahangir\Pictures\babu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4228" y="0"/>
            <a:ext cx="3889772" cy="5143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Babur as Emperor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657600" cy="339447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Generous towards people</a:t>
            </a:r>
          </a:p>
          <a:p>
            <a:r>
              <a:rPr lang="en-US" sz="2800" dirty="0" smtClean="0"/>
              <a:t>Away from Religious affairs</a:t>
            </a:r>
          </a:p>
          <a:p>
            <a:r>
              <a:rPr lang="en-US" sz="2800" dirty="0" smtClean="0"/>
              <a:t>Never demolished any worship place</a:t>
            </a:r>
          </a:p>
          <a:p>
            <a:endParaRPr lang="en-US" sz="2800" dirty="0"/>
          </a:p>
        </p:txBody>
      </p:sp>
      <p:pic>
        <p:nvPicPr>
          <p:cNvPr id="1026" name="Picture 2" descr="D:\Ishtiaque\Pak Studies\Lectures\007 008 009 010 Babar Humayn Akbar Jahangir\Pictures\the_battle_of_panipat__ph2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1504950"/>
            <a:ext cx="4685890" cy="2895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854</Words>
  <Application>Microsoft Office PowerPoint</Application>
  <PresentationFormat>On-screen Show (16:9)</PresentationFormat>
  <Paragraphs>146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The Mughal Empire (1526 – 1707)</vt:lpstr>
      <vt:lpstr>Zaheer ud din Muhammad Babar</vt:lpstr>
      <vt:lpstr>Early life of Babur</vt:lpstr>
      <vt:lpstr>Time of Exile in Persia</vt:lpstr>
      <vt:lpstr>Babur as Ruler of Kabul</vt:lpstr>
      <vt:lpstr>Formation of Mughal Empire</vt:lpstr>
      <vt:lpstr>First battle of Panipat 1526</vt:lpstr>
      <vt:lpstr>Causes of Babar’s Victories in India</vt:lpstr>
      <vt:lpstr>Babur as Emperor</vt:lpstr>
      <vt:lpstr>Mughal Empire</vt:lpstr>
      <vt:lpstr>Effects of Babur’s Invasion</vt:lpstr>
      <vt:lpstr>Humayun 1530 – 1540 AD &amp; 1555 – 1556 AD</vt:lpstr>
      <vt:lpstr>Difficulties of Humayn</vt:lpstr>
      <vt:lpstr>Difficulties of Humayn</vt:lpstr>
      <vt:lpstr>Battle of Qanuj 1540 AD</vt:lpstr>
      <vt:lpstr>Sher Shah Suri</vt:lpstr>
      <vt:lpstr>Jalal ud din Akbar 1556 – 1605</vt:lpstr>
      <vt:lpstr>Akbar’s Rajput Policy</vt:lpstr>
      <vt:lpstr>Benefits of Rajput Policy</vt:lpstr>
      <vt:lpstr>Social Reforms of Akbar</vt:lpstr>
      <vt:lpstr>Religious Policy of Akbar</vt:lpstr>
      <vt:lpstr>Mansabdari System</vt:lpstr>
      <vt:lpstr>Merits of Mansabdari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ishtiaque</dc:creator>
  <cp:lastModifiedBy>kashif.ahmed</cp:lastModifiedBy>
  <cp:revision>84</cp:revision>
  <dcterms:created xsi:type="dcterms:W3CDTF">2015-09-09T08:45:42Z</dcterms:created>
  <dcterms:modified xsi:type="dcterms:W3CDTF">2018-02-09T04:29:43Z</dcterms:modified>
</cp:coreProperties>
</file>