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0" r:id="rId7"/>
    <p:sldId id="262" r:id="rId8"/>
    <p:sldId id="275"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9" d="100"/>
          <a:sy n="49" d="100"/>
        </p:scale>
        <p:origin x="-102" y="-4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D1FF837-C0B6-4627-802C-F390D0FD71C4}" type="datetimeFigureOut">
              <a:rPr lang="en-US" smtClean="0"/>
              <a:pPr/>
              <a:t>3/18/2018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520D0C5-1116-4235-B034-99170BF2A8F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1FF837-C0B6-4627-802C-F390D0FD71C4}" type="datetimeFigureOut">
              <a:rPr lang="en-US" smtClean="0"/>
              <a:pPr/>
              <a:t>3/18/2018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20D0C5-1116-4235-B034-99170BF2A8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1FF837-C0B6-4627-802C-F390D0FD71C4}" type="datetimeFigureOut">
              <a:rPr lang="en-US" smtClean="0"/>
              <a:pPr/>
              <a:t>3/18/2018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20D0C5-1116-4235-B034-99170BF2A8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1FF837-C0B6-4627-802C-F390D0FD71C4}" type="datetimeFigureOut">
              <a:rPr lang="en-US" smtClean="0"/>
              <a:pPr/>
              <a:t>3/18/2018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20D0C5-1116-4235-B034-99170BF2A8F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D1FF837-C0B6-4627-802C-F390D0FD71C4}" type="datetimeFigureOut">
              <a:rPr lang="en-US" smtClean="0"/>
              <a:pPr/>
              <a:t>3/18/2018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20D0C5-1116-4235-B034-99170BF2A8F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D1FF837-C0B6-4627-802C-F390D0FD71C4}" type="datetimeFigureOut">
              <a:rPr lang="en-US" smtClean="0"/>
              <a:pPr/>
              <a:t>3/18/2018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520D0C5-1116-4235-B034-99170BF2A8F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D1FF837-C0B6-4627-802C-F390D0FD71C4}" type="datetimeFigureOut">
              <a:rPr lang="en-US" smtClean="0"/>
              <a:pPr/>
              <a:t>3/18/2018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520D0C5-1116-4235-B034-99170BF2A8F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D1FF837-C0B6-4627-802C-F390D0FD71C4}" type="datetimeFigureOut">
              <a:rPr lang="en-US" smtClean="0"/>
              <a:pPr/>
              <a:t>3/18/2018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520D0C5-1116-4235-B034-99170BF2A8F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D1FF837-C0B6-4627-802C-F390D0FD71C4}" type="datetimeFigureOut">
              <a:rPr lang="en-US" smtClean="0"/>
              <a:pPr/>
              <a:t>3/18/2018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520D0C5-1116-4235-B034-99170BF2A8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D1FF837-C0B6-4627-802C-F390D0FD71C4}" type="datetimeFigureOut">
              <a:rPr lang="en-US" smtClean="0"/>
              <a:pPr/>
              <a:t>3/18/2018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520D0C5-1116-4235-B034-99170BF2A8F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D1FF837-C0B6-4627-802C-F390D0FD71C4}" type="datetimeFigureOut">
              <a:rPr lang="en-US" smtClean="0"/>
              <a:pPr/>
              <a:t>3/18/2018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520D0C5-1116-4235-B034-99170BF2A8F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D1FF837-C0B6-4627-802C-F390D0FD71C4}" type="datetimeFigureOut">
              <a:rPr lang="en-US" smtClean="0"/>
              <a:pPr/>
              <a:t>3/18/2018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520D0C5-1116-4235-B034-99170BF2A8F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829761"/>
          </a:xfrm>
        </p:spPr>
        <p:txBody>
          <a:bodyPr>
            <a:normAutofit fontScale="90000"/>
          </a:bodyPr>
          <a:lstStyle/>
          <a:p>
            <a:pPr algn="ctr"/>
            <a:r>
              <a:rPr lang="en-US" dirty="0" smtClean="0"/>
              <a:t>ROUND TABLE CONFERENCES</a:t>
            </a:r>
            <a:br>
              <a:rPr lang="en-US" dirty="0" smtClean="0"/>
            </a:br>
            <a:r>
              <a:rPr lang="en-US" dirty="0" smtClean="0"/>
              <a:t>(1930-1932)</a:t>
            </a:r>
            <a:endParaRPr lang="en-US" dirty="0"/>
          </a:p>
        </p:txBody>
      </p:sp>
      <p:sp>
        <p:nvSpPr>
          <p:cNvPr id="3" name="Subtitle 2"/>
          <p:cNvSpPr>
            <a:spLocks noGrp="1"/>
          </p:cNvSpPr>
          <p:nvPr>
            <p:ph type="subTitle" idx="1"/>
          </p:nvPr>
        </p:nvSpPr>
        <p:spPr>
          <a:xfrm>
            <a:off x="685800" y="2971800"/>
            <a:ext cx="7772400" cy="1839511"/>
          </a:xfrm>
        </p:spPr>
        <p:txBody>
          <a:bodyPr>
            <a:normAutofit lnSpcReduction="10000"/>
          </a:bodyPr>
          <a:lstStyle/>
          <a:p>
            <a:pPr algn="ctr"/>
            <a:r>
              <a:rPr lang="en-US" b="1" dirty="0" smtClean="0"/>
              <a:t>Group Members</a:t>
            </a:r>
            <a:r>
              <a:rPr lang="en-US" dirty="0" smtClean="0"/>
              <a:t>:</a:t>
            </a:r>
          </a:p>
          <a:p>
            <a:pPr algn="ctr"/>
            <a:r>
              <a:rPr lang="en-US" dirty="0" smtClean="0"/>
              <a:t>Muhammad </a:t>
            </a:r>
            <a:r>
              <a:rPr lang="en-US" dirty="0" err="1" smtClean="0"/>
              <a:t>Junaid</a:t>
            </a:r>
            <a:r>
              <a:rPr lang="en-US" dirty="0" smtClean="0"/>
              <a:t> </a:t>
            </a:r>
            <a:r>
              <a:rPr lang="en-US" dirty="0" err="1" smtClean="0"/>
              <a:t>Shaikh</a:t>
            </a:r>
            <a:r>
              <a:rPr lang="en-US" dirty="0" smtClean="0"/>
              <a:t> (17k-3895)</a:t>
            </a:r>
          </a:p>
          <a:p>
            <a:pPr algn="ctr"/>
            <a:r>
              <a:rPr lang="en-US" dirty="0" smtClean="0"/>
              <a:t>Muhammad Mustafa </a:t>
            </a:r>
            <a:r>
              <a:rPr lang="en-US" dirty="0" err="1" smtClean="0"/>
              <a:t>Manga</a:t>
            </a:r>
            <a:r>
              <a:rPr lang="en-US" dirty="0" smtClean="0"/>
              <a:t> (17k-3795)</a:t>
            </a:r>
          </a:p>
          <a:p>
            <a:pPr algn="ctr"/>
            <a:r>
              <a:rPr lang="en-US" dirty="0" err="1" smtClean="0"/>
              <a:t>Murtaza</a:t>
            </a:r>
            <a:r>
              <a:rPr lang="en-US" dirty="0" smtClean="0"/>
              <a:t> Ali </a:t>
            </a:r>
            <a:r>
              <a:rPr lang="en-US" dirty="0" err="1" smtClean="0"/>
              <a:t>Hussain</a:t>
            </a:r>
            <a:r>
              <a:rPr lang="en-US" dirty="0" smtClean="0"/>
              <a:t>(17k-3886)</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All the ministries except Defense, Interior and Foreign Affairs will be given to local ministries.</a:t>
            </a:r>
          </a:p>
          <a:p>
            <a:pPr algn="ctr">
              <a:buNone/>
            </a:pPr>
            <a:r>
              <a:rPr lang="en-US" dirty="0" smtClean="0"/>
              <a:t>FAILURE:</a:t>
            </a:r>
          </a:p>
          <a:p>
            <a:r>
              <a:rPr lang="en-US" dirty="0" smtClean="0"/>
              <a:t>No consensus on the structure of Federation.</a:t>
            </a:r>
          </a:p>
          <a:p>
            <a:endParaRPr lang="en-US" dirty="0" smtClean="0"/>
          </a:p>
          <a:p>
            <a:r>
              <a:rPr lang="en-US" dirty="0" smtClean="0"/>
              <a:t>Majority party “Congress” boycotted the conference so there was no chance of acceptance of reforms in India.</a:t>
            </a:r>
            <a:endParaRPr lang="en-US" dirty="0"/>
          </a:p>
        </p:txBody>
      </p:sp>
      <p:sp>
        <p:nvSpPr>
          <p:cNvPr id="3" name="Title 2"/>
          <p:cNvSpPr>
            <a:spLocks noGrp="1"/>
          </p:cNvSpPr>
          <p:nvPr>
            <p:ph type="title"/>
          </p:nvPr>
        </p:nvSpPr>
        <p:spPr/>
        <p:txBody>
          <a:bodyPr>
            <a:normAutofit fontScale="90000"/>
          </a:bodyPr>
          <a:lstStyle/>
          <a:p>
            <a:pPr algn="ctr"/>
            <a:r>
              <a:rPr lang="en-US" dirty="0" smtClean="0"/>
              <a:t>SUCCESS AND FAILURES OF FIRST ROUND TABLE CONFERENCE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Held in London in 7 September 1931.</a:t>
            </a:r>
          </a:p>
          <a:p>
            <a:r>
              <a:rPr lang="en-US" dirty="0" smtClean="0"/>
              <a:t>Gandhi released from Jail.</a:t>
            </a:r>
          </a:p>
          <a:p>
            <a:r>
              <a:rPr lang="en-US" dirty="0" smtClean="0"/>
              <a:t>Settlement between Gandhi and Lord Viceroy Irwin known as the “Gandhi-Irwin Pact”</a:t>
            </a:r>
          </a:p>
          <a:p>
            <a:r>
              <a:rPr lang="en-US" dirty="0" smtClean="0"/>
              <a:t>Coalition Government in Britain with a Conservative Majority.</a:t>
            </a:r>
          </a:p>
          <a:p>
            <a:pPr>
              <a:buNone/>
            </a:pPr>
            <a:r>
              <a:rPr lang="en-US" dirty="0" smtClean="0"/>
              <a:t>Participants:</a:t>
            </a:r>
          </a:p>
          <a:p>
            <a:r>
              <a:rPr lang="en-US" dirty="0" smtClean="0"/>
              <a:t>There were mostly same participants as in RTC 1, but Congress attended the conference first time. </a:t>
            </a:r>
            <a:endParaRPr lang="en-US" dirty="0"/>
          </a:p>
        </p:txBody>
      </p:sp>
      <p:sp>
        <p:nvSpPr>
          <p:cNvPr id="3" name="Title 2"/>
          <p:cNvSpPr>
            <a:spLocks noGrp="1"/>
          </p:cNvSpPr>
          <p:nvPr>
            <p:ph type="title"/>
          </p:nvPr>
        </p:nvSpPr>
        <p:spPr/>
        <p:txBody>
          <a:bodyPr>
            <a:normAutofit fontScale="90000"/>
          </a:bodyPr>
          <a:lstStyle/>
          <a:p>
            <a:pPr algn="ctr"/>
            <a:r>
              <a:rPr lang="en-US" dirty="0" smtClean="0"/>
              <a:t>SECOND ROUND TABLE CONFERENCE(1931)</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The discussion led to passing the </a:t>
            </a:r>
            <a:r>
              <a:rPr lang="en-US" dirty="0" err="1" smtClean="0"/>
              <a:t>Govt</a:t>
            </a:r>
            <a:r>
              <a:rPr lang="en-US" dirty="0" smtClean="0"/>
              <a:t> of India Act 1935.</a:t>
            </a:r>
          </a:p>
          <a:p>
            <a:endParaRPr lang="en-US" dirty="0" smtClean="0"/>
          </a:p>
          <a:p>
            <a:r>
              <a:rPr lang="en-US" dirty="0" smtClean="0"/>
              <a:t>Congress </a:t>
            </a:r>
            <a:r>
              <a:rPr lang="en-US" dirty="0"/>
              <a:t>members included:</a:t>
            </a:r>
          </a:p>
          <a:p>
            <a:pPr>
              <a:buNone/>
            </a:pPr>
            <a:r>
              <a:rPr lang="en-US" dirty="0"/>
              <a:t>	</a:t>
            </a:r>
            <a:r>
              <a:rPr lang="en-US" dirty="0" smtClean="0"/>
              <a:t>1. Mahatma </a:t>
            </a:r>
            <a:r>
              <a:rPr lang="en-US" dirty="0"/>
              <a:t>Gandhi was the sole representative</a:t>
            </a:r>
            <a:r>
              <a:rPr lang="en-US" dirty="0" smtClean="0"/>
              <a:t>.</a:t>
            </a:r>
          </a:p>
          <a:p>
            <a:pPr>
              <a:buNone/>
            </a:pPr>
            <a:r>
              <a:rPr lang="en-US" dirty="0"/>
              <a:t> </a:t>
            </a:r>
            <a:r>
              <a:rPr lang="en-US" dirty="0" smtClean="0"/>
              <a:t>  2. A. </a:t>
            </a:r>
            <a:r>
              <a:rPr lang="en-US" dirty="0" err="1" smtClean="0"/>
              <a:t>Rangaswami</a:t>
            </a:r>
            <a:endParaRPr lang="en-US" dirty="0"/>
          </a:p>
          <a:p>
            <a:pPr>
              <a:buNone/>
            </a:pPr>
            <a:r>
              <a:rPr lang="en-US" dirty="0" smtClean="0"/>
              <a:t>   3. </a:t>
            </a:r>
            <a:r>
              <a:rPr lang="en-US" dirty="0" err="1" smtClean="0"/>
              <a:t>Madan</a:t>
            </a:r>
            <a:r>
              <a:rPr lang="en-US" dirty="0" smtClean="0"/>
              <a:t> Mohan </a:t>
            </a:r>
            <a:r>
              <a:rPr lang="en-US" dirty="0" err="1" smtClean="0"/>
              <a:t>Malaviya</a:t>
            </a:r>
            <a:r>
              <a:rPr lang="en-US" dirty="0" smtClean="0"/>
              <a:t>.</a:t>
            </a:r>
          </a:p>
          <a:p>
            <a:pPr>
              <a:buNone/>
            </a:pPr>
            <a:endParaRPr lang="en-US" dirty="0"/>
          </a:p>
          <a:p>
            <a:pPr marL="109728" indent="0">
              <a:buNone/>
            </a:pPr>
            <a:endParaRPr lang="en-US" dirty="0"/>
          </a:p>
          <a:p>
            <a:pPr marL="109728" indent="0">
              <a:buNone/>
            </a:pPr>
            <a:endParaRPr lang="en-US" dirty="0"/>
          </a:p>
          <a:p>
            <a:r>
              <a:rPr lang="en-US" dirty="0" smtClean="0"/>
              <a:t>Muslim League members included</a:t>
            </a:r>
          </a:p>
          <a:p>
            <a:pPr marL="109728" indent="0">
              <a:buNone/>
            </a:pPr>
            <a:r>
              <a:rPr lang="en-US" dirty="0" smtClean="0"/>
              <a:t>   1. </a:t>
            </a:r>
            <a:r>
              <a:rPr lang="en-US" dirty="0" err="1" smtClean="0"/>
              <a:t>Allama</a:t>
            </a:r>
            <a:r>
              <a:rPr lang="en-US" dirty="0" smtClean="0"/>
              <a:t> Iqbal</a:t>
            </a:r>
          </a:p>
          <a:p>
            <a:pPr marL="109728" indent="0">
              <a:buNone/>
            </a:pPr>
            <a:r>
              <a:rPr lang="en-US" dirty="0"/>
              <a:t> </a:t>
            </a:r>
            <a:r>
              <a:rPr lang="en-US" dirty="0" smtClean="0"/>
              <a:t>  2. Agha Khan III</a:t>
            </a:r>
          </a:p>
          <a:p>
            <a:pPr marL="109728" indent="0">
              <a:buNone/>
            </a:pPr>
            <a:r>
              <a:rPr lang="en-US" dirty="0"/>
              <a:t> </a:t>
            </a:r>
            <a:r>
              <a:rPr lang="en-US" dirty="0" smtClean="0"/>
              <a:t>  3. M A Jinnah</a:t>
            </a:r>
          </a:p>
          <a:p>
            <a:pPr>
              <a:buNone/>
            </a:pPr>
            <a:endParaRPr lang="en-US" dirty="0" smtClean="0"/>
          </a:p>
          <a:p>
            <a:pPr>
              <a:buNone/>
            </a:pPr>
            <a:r>
              <a:rPr lang="en-US" dirty="0" smtClean="0"/>
              <a:t>	</a:t>
            </a:r>
            <a:endParaRPr lang="en-US" dirty="0"/>
          </a:p>
        </p:txBody>
      </p:sp>
      <p:sp>
        <p:nvSpPr>
          <p:cNvPr id="3" name="Title 2"/>
          <p:cNvSpPr>
            <a:spLocks noGrp="1"/>
          </p:cNvSpPr>
          <p:nvPr>
            <p:ph type="title"/>
          </p:nvPr>
        </p:nvSpPr>
        <p:spPr/>
        <p:txBody>
          <a:bodyPr>
            <a:normAutofit fontScale="90000"/>
          </a:bodyPr>
          <a:lstStyle/>
          <a:p>
            <a:pPr algn="ctr"/>
            <a:r>
              <a:rPr lang="en-US" dirty="0" smtClean="0"/>
              <a:t>SECOND ROUND TABLE CONFERENCE(1931)</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953000" y="2819400"/>
            <a:ext cx="3733800" cy="27225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ctr">
              <a:buNone/>
            </a:pPr>
            <a:r>
              <a:rPr lang="en-US" dirty="0" smtClean="0"/>
              <a:t>SUCCESSES:</a:t>
            </a:r>
          </a:p>
          <a:p>
            <a:pPr>
              <a:buFont typeface="Wingdings" panose="05000000000000000000" pitchFamily="2" charset="2"/>
              <a:buChar char="Ø"/>
            </a:pPr>
            <a:r>
              <a:rPr lang="en-US" dirty="0" smtClean="0"/>
              <a:t>British declared Communal Award which ensured separate electorates having the consensus of minorities.</a:t>
            </a:r>
          </a:p>
          <a:p>
            <a:pPr marL="109728" indent="0">
              <a:buNone/>
            </a:pPr>
            <a:endParaRPr lang="en-US" dirty="0" smtClean="0"/>
          </a:p>
          <a:p>
            <a:pPr algn="ctr">
              <a:buNone/>
            </a:pPr>
            <a:r>
              <a:rPr lang="en-US" b="1" dirty="0" smtClean="0"/>
              <a:t>Successful for Muslims for 2 main Reasons</a:t>
            </a:r>
          </a:p>
          <a:p>
            <a:pPr>
              <a:buFont typeface="Wingdings" panose="05000000000000000000" pitchFamily="2" charset="2"/>
              <a:buChar char="Ø"/>
            </a:pPr>
            <a:r>
              <a:rPr lang="en-US" dirty="0" smtClean="0"/>
              <a:t>NWFP </a:t>
            </a:r>
            <a:r>
              <a:rPr lang="en-US" dirty="0" smtClean="0"/>
              <a:t>given full governor’s status.</a:t>
            </a:r>
          </a:p>
          <a:p>
            <a:pPr marL="109728" indent="0">
              <a:buNone/>
            </a:pPr>
            <a:endParaRPr lang="en-US" dirty="0" smtClean="0"/>
          </a:p>
          <a:p>
            <a:pPr>
              <a:buFont typeface="Wingdings" panose="05000000000000000000" pitchFamily="2" charset="2"/>
              <a:buChar char="Ø"/>
            </a:pPr>
            <a:r>
              <a:rPr lang="en-US" dirty="0" smtClean="0"/>
              <a:t>Sindh to be </a:t>
            </a:r>
            <a:r>
              <a:rPr lang="en-US" dirty="0" smtClean="0"/>
              <a:t>separated from </a:t>
            </a:r>
            <a:r>
              <a:rPr lang="en-US" dirty="0" smtClean="0"/>
              <a:t>B</a:t>
            </a:r>
            <a:r>
              <a:rPr lang="en-US" dirty="0" smtClean="0"/>
              <a:t>ombay and to be made a separate </a:t>
            </a:r>
            <a:r>
              <a:rPr lang="en-US" dirty="0" smtClean="0"/>
              <a:t>province with a Governor.</a:t>
            </a:r>
          </a:p>
          <a:p>
            <a:pPr>
              <a:buFont typeface="Wingdings" panose="05000000000000000000" pitchFamily="2" charset="2"/>
              <a:buChar char="Ø"/>
            </a:pPr>
            <a:endParaRPr lang="en-GB" dirty="0"/>
          </a:p>
        </p:txBody>
      </p:sp>
      <p:sp>
        <p:nvSpPr>
          <p:cNvPr id="3" name="Title 2"/>
          <p:cNvSpPr>
            <a:spLocks noGrp="1"/>
          </p:cNvSpPr>
          <p:nvPr>
            <p:ph type="title"/>
          </p:nvPr>
        </p:nvSpPr>
        <p:spPr/>
        <p:txBody>
          <a:bodyPr>
            <a:noAutofit/>
          </a:bodyPr>
          <a:lstStyle/>
          <a:p>
            <a:pPr algn="ctr"/>
            <a:r>
              <a:rPr lang="en-US" sz="3600" dirty="0" smtClean="0"/>
              <a:t>SUCCESS AND FAILURES OF SECOND ROUND TABLE CONFERENCE</a:t>
            </a:r>
            <a:endParaRPr lang="en-GB" sz="3600" dirty="0"/>
          </a:p>
        </p:txBody>
      </p:sp>
    </p:spTree>
    <p:extLst>
      <p:ext uri="{BB962C8B-B14F-4D97-AF65-F5344CB8AC3E}">
        <p14:creationId xmlns:p14="http://schemas.microsoft.com/office/powerpoint/2010/main" xmlns="" val="269105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ctr">
              <a:buNone/>
            </a:pPr>
            <a:r>
              <a:rPr lang="en-US" dirty="0" smtClean="0"/>
              <a:t>FAILURES:</a:t>
            </a:r>
            <a:endParaRPr lang="en-GB" dirty="0" smtClean="0"/>
          </a:p>
          <a:p>
            <a:pPr>
              <a:buFont typeface="Wingdings" panose="05000000000000000000" pitchFamily="2" charset="2"/>
              <a:buChar char="Ø"/>
            </a:pPr>
            <a:r>
              <a:rPr lang="en-US" dirty="0" smtClean="0"/>
              <a:t>Gandhi refused the demand of minorities for separate electorates and opposed it.</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No plan was formed for the communal proportion by </a:t>
            </a:r>
            <a:r>
              <a:rPr lang="en-US" dirty="0"/>
              <a:t>M</a:t>
            </a:r>
            <a:r>
              <a:rPr lang="en-US" dirty="0" smtClean="0"/>
              <a:t>inorities Committee.</a:t>
            </a:r>
          </a:p>
        </p:txBody>
      </p:sp>
      <p:sp>
        <p:nvSpPr>
          <p:cNvPr id="3" name="Title 2"/>
          <p:cNvSpPr>
            <a:spLocks noGrp="1"/>
          </p:cNvSpPr>
          <p:nvPr>
            <p:ph type="title"/>
          </p:nvPr>
        </p:nvSpPr>
        <p:spPr/>
        <p:txBody>
          <a:bodyPr>
            <a:noAutofit/>
          </a:bodyPr>
          <a:lstStyle/>
          <a:p>
            <a:pPr algn="ctr"/>
            <a:r>
              <a:rPr lang="en-US" sz="3600" dirty="0"/>
              <a:t>SUCCESS AND FAILURES OF SECOND ROUND TABLE CONFERENCE</a:t>
            </a:r>
            <a:endParaRPr lang="en-GB" sz="3600" dirty="0"/>
          </a:p>
        </p:txBody>
      </p:sp>
    </p:spTree>
    <p:extLst>
      <p:ext uri="{BB962C8B-B14F-4D97-AF65-F5344CB8AC3E}">
        <p14:creationId xmlns:p14="http://schemas.microsoft.com/office/powerpoint/2010/main" xmlns="" val="3665425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The third RTC, held in London, begun in November 1932 and was ended in December 1932.</a:t>
            </a:r>
            <a:endParaRPr lang="en-US" dirty="0"/>
          </a:p>
          <a:p>
            <a:r>
              <a:rPr lang="en-US" dirty="0" smtClean="0"/>
              <a:t>Congress was absent in this last RTC.</a:t>
            </a:r>
          </a:p>
          <a:p>
            <a:pPr marL="109728" indent="0">
              <a:buNone/>
            </a:pPr>
            <a:endParaRPr lang="en-US" dirty="0"/>
          </a:p>
          <a:p>
            <a:r>
              <a:rPr lang="en-US" dirty="0" smtClean="0"/>
              <a:t>Labor Party also opposed this Conference.</a:t>
            </a:r>
          </a:p>
          <a:p>
            <a:pPr marL="109728" indent="0">
              <a:buNone/>
            </a:pPr>
            <a:endParaRPr lang="en-US" dirty="0"/>
          </a:p>
          <a:p>
            <a:r>
              <a:rPr lang="en-US" dirty="0" smtClean="0"/>
              <a:t>Only forty-six delegates attended.</a:t>
            </a:r>
          </a:p>
          <a:p>
            <a:endParaRPr lang="en-US" dirty="0"/>
          </a:p>
          <a:p>
            <a:endParaRPr lang="en-GB" dirty="0"/>
          </a:p>
        </p:txBody>
      </p:sp>
      <p:sp>
        <p:nvSpPr>
          <p:cNvPr id="3" name="Title 2"/>
          <p:cNvSpPr>
            <a:spLocks noGrp="1"/>
          </p:cNvSpPr>
          <p:nvPr>
            <p:ph type="title"/>
          </p:nvPr>
        </p:nvSpPr>
        <p:spPr/>
        <p:txBody>
          <a:bodyPr>
            <a:noAutofit/>
          </a:bodyPr>
          <a:lstStyle/>
          <a:p>
            <a:pPr algn="ctr"/>
            <a:r>
              <a:rPr lang="en-US" sz="4000" dirty="0" smtClean="0"/>
              <a:t>THIRD </a:t>
            </a:r>
            <a:r>
              <a:rPr lang="en-US" sz="4000" dirty="0"/>
              <a:t>ROUND TABLE </a:t>
            </a:r>
            <a:r>
              <a:rPr lang="en-US" sz="4000" dirty="0" smtClean="0"/>
              <a:t>CONFERENCE (1932)</a:t>
            </a:r>
            <a:endParaRPr lang="en-GB" sz="4000" dirty="0"/>
          </a:p>
        </p:txBody>
      </p:sp>
    </p:spTree>
    <p:extLst>
      <p:ext uri="{BB962C8B-B14F-4D97-AF65-F5344CB8AC3E}">
        <p14:creationId xmlns:p14="http://schemas.microsoft.com/office/powerpoint/2010/main" xmlns="" val="3735888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Ø"/>
            </a:pPr>
            <a:r>
              <a:rPr lang="en-US" dirty="0" smtClean="0"/>
              <a:t>Few Muslim League members attended the conference which included Aga Khan III.</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Congress refused to attend the last RTC and no member of Congress was present.</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GB" dirty="0"/>
          </a:p>
        </p:txBody>
      </p:sp>
      <p:sp>
        <p:nvSpPr>
          <p:cNvPr id="3" name="Title 2"/>
          <p:cNvSpPr>
            <a:spLocks noGrp="1"/>
          </p:cNvSpPr>
          <p:nvPr>
            <p:ph type="title"/>
          </p:nvPr>
        </p:nvSpPr>
        <p:spPr/>
        <p:txBody>
          <a:bodyPr>
            <a:noAutofit/>
          </a:bodyPr>
          <a:lstStyle/>
          <a:p>
            <a:pPr algn="ctr"/>
            <a:r>
              <a:rPr lang="en-US" sz="3600" dirty="0" smtClean="0"/>
              <a:t>THIRD </a:t>
            </a:r>
            <a:r>
              <a:rPr lang="en-US" sz="3600" dirty="0"/>
              <a:t>ROUND TABLE CONFERENCE</a:t>
            </a:r>
            <a:endParaRPr lang="en-GB" sz="3600" dirty="0"/>
          </a:p>
        </p:txBody>
      </p:sp>
    </p:spTree>
    <p:extLst>
      <p:ext uri="{BB962C8B-B14F-4D97-AF65-F5344CB8AC3E}">
        <p14:creationId xmlns:p14="http://schemas.microsoft.com/office/powerpoint/2010/main" xmlns="" val="2006993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ctr">
              <a:buNone/>
            </a:pPr>
            <a:r>
              <a:rPr lang="en-US" dirty="0"/>
              <a:t>SUCCESSES:</a:t>
            </a:r>
          </a:p>
          <a:p>
            <a:pPr>
              <a:buFont typeface="Wingdings" panose="05000000000000000000" pitchFamily="2" charset="2"/>
              <a:buChar char="Ø"/>
            </a:pPr>
            <a:r>
              <a:rPr lang="en-US" dirty="0"/>
              <a:t>Basically, no new reforms or issue was created or passed in this last RTC</a:t>
            </a:r>
            <a:r>
              <a:rPr lang="en-US" dirty="0" smtClean="0"/>
              <a:t>.</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The proposed reforms took the form reflected in Government of India Act 1935.</a:t>
            </a:r>
            <a:endParaRPr lang="en-US" dirty="0"/>
          </a:p>
          <a:p>
            <a:pPr marL="109728" indent="0" algn="ctr">
              <a:buNone/>
            </a:pPr>
            <a:endParaRPr lang="en-GB" dirty="0"/>
          </a:p>
        </p:txBody>
      </p:sp>
      <p:sp>
        <p:nvSpPr>
          <p:cNvPr id="3" name="Title 2"/>
          <p:cNvSpPr>
            <a:spLocks noGrp="1"/>
          </p:cNvSpPr>
          <p:nvPr>
            <p:ph type="title"/>
          </p:nvPr>
        </p:nvSpPr>
        <p:spPr/>
        <p:txBody>
          <a:bodyPr>
            <a:normAutofit fontScale="90000"/>
          </a:bodyPr>
          <a:lstStyle/>
          <a:p>
            <a:pPr algn="ctr"/>
            <a:r>
              <a:rPr lang="en-US" sz="4000" dirty="0"/>
              <a:t>SUCCESS AND FAILURES OF </a:t>
            </a:r>
            <a:r>
              <a:rPr lang="en-US" sz="4000" dirty="0" smtClean="0"/>
              <a:t>THIRD </a:t>
            </a:r>
            <a:r>
              <a:rPr lang="en-US" sz="4000" dirty="0"/>
              <a:t>ROUND TABLE CONFERENCE</a:t>
            </a:r>
            <a:endParaRPr lang="en-GB" sz="4000" dirty="0"/>
          </a:p>
        </p:txBody>
      </p:sp>
    </p:spTree>
    <p:extLst>
      <p:ext uri="{BB962C8B-B14F-4D97-AF65-F5344CB8AC3E}">
        <p14:creationId xmlns:p14="http://schemas.microsoft.com/office/powerpoint/2010/main" xmlns="" val="4241105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00300" y="3744309"/>
            <a:ext cx="4610100" cy="2580291"/>
          </a:xfrm>
          <a:prstGeom prst="rect">
            <a:avLst/>
          </a:prstGeom>
        </p:spPr>
      </p:pic>
      <p:sp>
        <p:nvSpPr>
          <p:cNvPr id="2" name="Content Placeholder 1"/>
          <p:cNvSpPr>
            <a:spLocks noGrp="1"/>
          </p:cNvSpPr>
          <p:nvPr>
            <p:ph idx="1"/>
          </p:nvPr>
        </p:nvSpPr>
        <p:spPr/>
        <p:txBody>
          <a:bodyPr/>
          <a:lstStyle/>
          <a:p>
            <a:pPr marL="109728" indent="0" algn="ctr">
              <a:buNone/>
            </a:pPr>
            <a:r>
              <a:rPr lang="en-US" dirty="0" smtClean="0"/>
              <a:t>FAILURES:</a:t>
            </a:r>
          </a:p>
          <a:p>
            <a:pPr>
              <a:buFont typeface="Wingdings" panose="05000000000000000000" pitchFamily="2" charset="2"/>
              <a:buChar char="Ø"/>
            </a:pPr>
            <a:r>
              <a:rPr lang="en-US" dirty="0" smtClean="0"/>
              <a:t>No solution for the pending disputes.</a:t>
            </a:r>
            <a:endParaRPr lang="en-US" dirty="0"/>
          </a:p>
          <a:p>
            <a:pPr>
              <a:buFont typeface="Wingdings" panose="05000000000000000000" pitchFamily="2" charset="2"/>
              <a:buChar char="Ø"/>
            </a:pPr>
            <a:r>
              <a:rPr lang="en-US" dirty="0" smtClean="0"/>
              <a:t>As congress boycotted, no reforms could be made in India without their involvement.</a:t>
            </a:r>
            <a:endParaRPr lang="en-US" dirty="0"/>
          </a:p>
          <a:p>
            <a:pPr>
              <a:buFont typeface="Wingdings" panose="05000000000000000000" pitchFamily="2" charset="2"/>
              <a:buChar char="Ø"/>
            </a:pPr>
            <a:r>
              <a:rPr lang="en-US" dirty="0" smtClean="0"/>
              <a:t>M A Jinnah was not invited to the Conference. </a:t>
            </a:r>
          </a:p>
          <a:p>
            <a:pPr marL="109728" indent="0">
              <a:buNone/>
            </a:pPr>
            <a:endParaRPr lang="en-GB" dirty="0"/>
          </a:p>
        </p:txBody>
      </p:sp>
      <p:sp>
        <p:nvSpPr>
          <p:cNvPr id="3" name="Title 2"/>
          <p:cNvSpPr>
            <a:spLocks noGrp="1"/>
          </p:cNvSpPr>
          <p:nvPr>
            <p:ph type="title"/>
          </p:nvPr>
        </p:nvSpPr>
        <p:spPr/>
        <p:txBody>
          <a:bodyPr>
            <a:normAutofit fontScale="90000"/>
          </a:bodyPr>
          <a:lstStyle/>
          <a:p>
            <a:pPr algn="ctr"/>
            <a:r>
              <a:rPr lang="en-US" sz="4000" dirty="0"/>
              <a:t>SUCCESS AND FAILURES OF </a:t>
            </a:r>
            <a:r>
              <a:rPr lang="en-US" sz="4000" dirty="0" smtClean="0"/>
              <a:t>THIRD</a:t>
            </a:r>
            <a:r>
              <a:rPr lang="en-US" sz="4000" dirty="0" smtClean="0"/>
              <a:t> </a:t>
            </a:r>
            <a:r>
              <a:rPr lang="en-US" sz="4000" dirty="0"/>
              <a:t>ROUND TABLE CONFERENCE</a:t>
            </a:r>
            <a:endParaRPr lang="en-GB" sz="4000" dirty="0"/>
          </a:p>
        </p:txBody>
      </p:sp>
    </p:spTree>
    <p:extLst>
      <p:ext uri="{BB962C8B-B14F-4D97-AF65-F5344CB8AC3E}">
        <p14:creationId xmlns:p14="http://schemas.microsoft.com/office/powerpoint/2010/main" xmlns="" val="2724665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The main objective which was to develop consensus on constitutional reforms was not achieved. </a:t>
            </a:r>
          </a:p>
          <a:p>
            <a:pPr marL="109728" indent="0">
              <a:buNone/>
            </a:pPr>
            <a:endParaRPr lang="en-US" dirty="0" smtClean="0"/>
          </a:p>
          <a:p>
            <a:r>
              <a:rPr lang="en-US" dirty="0" smtClean="0"/>
              <a:t>Of all the conferences only 1</a:t>
            </a:r>
            <a:r>
              <a:rPr lang="en-US" baseline="30000" dirty="0" smtClean="0"/>
              <a:t>st</a:t>
            </a:r>
            <a:r>
              <a:rPr lang="en-US" dirty="0" smtClean="0"/>
              <a:t> RTC was successful enough.</a:t>
            </a:r>
          </a:p>
          <a:p>
            <a:pPr marL="109728" indent="0">
              <a:buNone/>
            </a:pPr>
            <a:endParaRPr lang="en-US" dirty="0" smtClean="0"/>
          </a:p>
          <a:p>
            <a:r>
              <a:rPr lang="en-US" dirty="0" smtClean="0"/>
              <a:t>But due to these conferences, Federal form of Government was introduced, Provinces were given separate status, Communal award promised separate electorates and Sindh was separated from Bombay presidency.</a:t>
            </a:r>
          </a:p>
        </p:txBody>
      </p:sp>
      <p:sp>
        <p:nvSpPr>
          <p:cNvPr id="3" name="Title 2"/>
          <p:cNvSpPr>
            <a:spLocks noGrp="1"/>
          </p:cNvSpPr>
          <p:nvPr>
            <p:ph type="title"/>
          </p:nvPr>
        </p:nvSpPr>
        <p:spPr/>
        <p:txBody>
          <a:bodyPr>
            <a:normAutofit fontScale="90000"/>
          </a:bodyPr>
          <a:lstStyle/>
          <a:p>
            <a:pPr algn="ctr"/>
            <a:r>
              <a:rPr lang="en-US" dirty="0" smtClean="0"/>
              <a:t>Conclusion of All Three Round Table Conferences</a:t>
            </a:r>
            <a:endParaRPr lang="en-GB" dirty="0"/>
          </a:p>
        </p:txBody>
      </p:sp>
    </p:spTree>
    <p:extLst>
      <p:ext uri="{BB962C8B-B14F-4D97-AF65-F5344CB8AC3E}">
        <p14:creationId xmlns:p14="http://schemas.microsoft.com/office/powerpoint/2010/main" xmlns="" val="111629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624078" indent="-514350">
              <a:buFont typeface="+mj-lt"/>
              <a:buAutoNum type="arabicPeriod"/>
            </a:pPr>
            <a:r>
              <a:rPr lang="en-US" dirty="0" smtClean="0"/>
              <a:t>Brief Introduction</a:t>
            </a:r>
          </a:p>
          <a:p>
            <a:pPr marL="624078" indent="-514350">
              <a:buFont typeface="+mj-lt"/>
              <a:buAutoNum type="arabicPeriod"/>
            </a:pPr>
            <a:r>
              <a:rPr lang="en-US" dirty="0" smtClean="0"/>
              <a:t>Factors leading to Round Table Conferences</a:t>
            </a:r>
          </a:p>
          <a:p>
            <a:pPr marL="624078" indent="-514350">
              <a:buFont typeface="+mj-lt"/>
              <a:buAutoNum type="arabicPeriod"/>
            </a:pPr>
            <a:r>
              <a:rPr lang="en-US" dirty="0" smtClean="0"/>
              <a:t>First Round Table Conference</a:t>
            </a:r>
          </a:p>
          <a:p>
            <a:pPr marL="624078" indent="-514350">
              <a:buFont typeface="+mj-lt"/>
              <a:buAutoNum type="arabicPeriod"/>
            </a:pPr>
            <a:r>
              <a:rPr lang="en-US" dirty="0" smtClean="0"/>
              <a:t>Success and Failures of 1</a:t>
            </a:r>
            <a:r>
              <a:rPr lang="en-US" baseline="30000" dirty="0" smtClean="0"/>
              <a:t>st</a:t>
            </a:r>
            <a:r>
              <a:rPr lang="en-US" dirty="0" smtClean="0"/>
              <a:t> RTC</a:t>
            </a:r>
          </a:p>
          <a:p>
            <a:pPr marL="624078" indent="-514350">
              <a:buFont typeface="+mj-lt"/>
              <a:buAutoNum type="arabicPeriod"/>
            </a:pPr>
            <a:r>
              <a:rPr lang="en-US" dirty="0" smtClean="0"/>
              <a:t>Second Round Table Conference</a:t>
            </a:r>
          </a:p>
          <a:p>
            <a:pPr marL="624078" indent="-514350">
              <a:buFont typeface="+mj-lt"/>
              <a:buAutoNum type="arabicPeriod"/>
            </a:pPr>
            <a:r>
              <a:rPr lang="en-US" dirty="0" smtClean="0"/>
              <a:t>Success and Failures of 2</a:t>
            </a:r>
            <a:r>
              <a:rPr lang="en-US" baseline="30000" dirty="0" smtClean="0"/>
              <a:t>nd</a:t>
            </a:r>
            <a:r>
              <a:rPr lang="en-US" dirty="0" smtClean="0"/>
              <a:t> RTC</a:t>
            </a:r>
          </a:p>
          <a:p>
            <a:pPr marL="624078" indent="-514350">
              <a:buFont typeface="+mj-lt"/>
              <a:buAutoNum type="arabicPeriod"/>
            </a:pPr>
            <a:r>
              <a:rPr lang="en-US" dirty="0" smtClean="0"/>
              <a:t>Third Round Table Conference</a:t>
            </a:r>
          </a:p>
          <a:p>
            <a:pPr marL="624078" indent="-514350">
              <a:buFont typeface="+mj-lt"/>
              <a:buAutoNum type="arabicPeriod"/>
            </a:pPr>
            <a:r>
              <a:rPr lang="en-US" dirty="0" smtClean="0"/>
              <a:t>Success and Failures of 3</a:t>
            </a:r>
            <a:r>
              <a:rPr lang="en-US" baseline="30000" dirty="0" smtClean="0"/>
              <a:t>rd</a:t>
            </a:r>
            <a:r>
              <a:rPr lang="en-US" dirty="0" smtClean="0"/>
              <a:t> RTC</a:t>
            </a:r>
          </a:p>
          <a:p>
            <a:pPr marL="624078" indent="-514350">
              <a:buFont typeface="+mj-lt"/>
              <a:buAutoNum type="arabicPeriod"/>
            </a:pPr>
            <a:r>
              <a:rPr lang="en-US" dirty="0" smtClean="0"/>
              <a:t>Impacts of Round Table Conferences in India</a:t>
            </a:r>
          </a:p>
          <a:p>
            <a:pPr marL="624078" indent="-514350">
              <a:buFont typeface="+mj-lt"/>
              <a:buAutoNum type="arabicPeriod"/>
            </a:pPr>
            <a:r>
              <a:rPr lang="en-US" dirty="0" smtClean="0"/>
              <a:t>Conclusion</a:t>
            </a:r>
            <a:endParaRPr lang="en-US" dirty="0"/>
          </a:p>
        </p:txBody>
      </p:sp>
      <p:sp>
        <p:nvSpPr>
          <p:cNvPr id="3" name="Title 2"/>
          <p:cNvSpPr>
            <a:spLocks noGrp="1"/>
          </p:cNvSpPr>
          <p:nvPr>
            <p:ph type="title"/>
          </p:nvPr>
        </p:nvSpPr>
        <p:spPr/>
        <p:txBody>
          <a:bodyPr/>
          <a:lstStyle/>
          <a:p>
            <a:pPr algn="ctr"/>
            <a:r>
              <a:rPr lang="en-US" dirty="0" smtClean="0"/>
              <a:t>Contents: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r>
              <a:rPr lang="en-GB" sz="6600" b="1" dirty="0" smtClean="0"/>
              <a:t>Any Questions??</a:t>
            </a:r>
            <a:endParaRPr lang="en-GB" sz="6600" b="1" dirty="0"/>
          </a:p>
        </p:txBody>
      </p:sp>
      <p:sp>
        <p:nvSpPr>
          <p:cNvPr id="3" name="Title 2"/>
          <p:cNvSpPr>
            <a:spLocks noGrp="1"/>
          </p:cNvSpPr>
          <p:nvPr>
            <p:ph type="title"/>
          </p:nvPr>
        </p:nvSpPr>
        <p:spPr/>
        <p:txBody>
          <a:bodyPr/>
          <a:lstStyle/>
          <a:p>
            <a:pPr algn="ctr"/>
            <a:r>
              <a:rPr lang="en-GB" dirty="0" smtClean="0"/>
              <a:t>THANK YOU !!!</a:t>
            </a:r>
            <a:endParaRPr lang="en-GB" dirty="0"/>
          </a:p>
        </p:txBody>
      </p:sp>
    </p:spTree>
    <p:extLst>
      <p:ext uri="{BB962C8B-B14F-4D97-AF65-F5344CB8AC3E}">
        <p14:creationId xmlns:p14="http://schemas.microsoft.com/office/powerpoint/2010/main" xmlns="" val="63865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ctr">
              <a:buNone/>
            </a:pPr>
            <a:r>
              <a:rPr lang="en-US" dirty="0" smtClean="0"/>
              <a:t>What is a Round Table Conference?</a:t>
            </a:r>
          </a:p>
          <a:p>
            <a:pPr>
              <a:buNone/>
            </a:pPr>
            <a:r>
              <a:rPr lang="en-US" dirty="0" smtClean="0"/>
              <a:t>   </a:t>
            </a:r>
          </a:p>
          <a:p>
            <a:pPr>
              <a:buFont typeface="Wingdings" pitchFamily="2" charset="2"/>
              <a:buChar char="Ø"/>
            </a:pPr>
            <a:r>
              <a:rPr lang="en-US" dirty="0" smtClean="0"/>
              <a:t>Round Table is a form of academic discussion.</a:t>
            </a:r>
          </a:p>
          <a:p>
            <a:pPr>
              <a:buFont typeface="Wingdings" pitchFamily="2" charset="2"/>
              <a:buChar char="Ø"/>
            </a:pPr>
            <a:r>
              <a:rPr lang="en-US" dirty="0" smtClean="0"/>
              <a:t>Each person given equal right to participate and speak.</a:t>
            </a:r>
          </a:p>
          <a:p>
            <a:pPr algn="ctr">
              <a:buNone/>
            </a:pPr>
            <a:r>
              <a:rPr lang="en-US" dirty="0" smtClean="0"/>
              <a:t>“</a:t>
            </a:r>
            <a:r>
              <a:rPr lang="en-US" i="1" dirty="0" smtClean="0"/>
              <a:t>The three Round Table Conferences of1930-32 were a series of conferences organized by the British Government to discuss constitutional reforms in India and to formulate future constitution of India in the light of suggestions given by the Indian Leaders”</a:t>
            </a:r>
          </a:p>
        </p:txBody>
      </p:sp>
      <p:sp>
        <p:nvSpPr>
          <p:cNvPr id="3" name="Title 2"/>
          <p:cNvSpPr>
            <a:spLocks noGrp="1"/>
          </p:cNvSpPr>
          <p:nvPr>
            <p:ph type="title"/>
          </p:nvPr>
        </p:nvSpPr>
        <p:spPr/>
        <p:txBody>
          <a:bodyPr/>
          <a:lstStyle/>
          <a:p>
            <a:pPr algn="ctr"/>
            <a:r>
              <a:rPr lang="en-US" dirty="0" smtClean="0"/>
              <a:t>BRIEF INTRODUCTION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fontScale="92500"/>
          </a:bodyPr>
          <a:lstStyle/>
          <a:p>
            <a:r>
              <a:rPr lang="en-US" dirty="0" smtClean="0"/>
              <a:t>Demands of Swaraj (Self Rule) growing in India.</a:t>
            </a:r>
          </a:p>
          <a:p>
            <a:r>
              <a:rPr lang="en-US" dirty="0" smtClean="0"/>
              <a:t>Failure of Simon Commission.</a:t>
            </a:r>
          </a:p>
          <a:p>
            <a:r>
              <a:rPr lang="en-US" dirty="0" smtClean="0"/>
              <a:t>Failure of Nehru Committee.</a:t>
            </a:r>
          </a:p>
          <a:p>
            <a:r>
              <a:rPr lang="en-US" dirty="0" smtClean="0"/>
              <a:t>Political and Social situation of India was worsening day by day.</a:t>
            </a:r>
          </a:p>
          <a:p>
            <a:r>
              <a:rPr lang="en-US" dirty="0" smtClean="0"/>
              <a:t>Threat of Violence.</a:t>
            </a:r>
          </a:p>
          <a:p>
            <a:pPr algn="ctr">
              <a:buNone/>
            </a:pPr>
            <a:r>
              <a:rPr lang="en-US" b="1" dirty="0" smtClean="0"/>
              <a:t>Why three Round Table were conducted ?</a:t>
            </a:r>
          </a:p>
          <a:p>
            <a:pPr algn="ctr">
              <a:buNone/>
            </a:pPr>
            <a:r>
              <a:rPr lang="en-US" i="1" dirty="0" smtClean="0"/>
              <a:t>“Initially only one RTC was conducted but due to the constant failure three RTC’s were passed to have consensus on Constitutional Reforms.”</a:t>
            </a:r>
            <a:endParaRPr lang="en-US" i="1" dirty="0"/>
          </a:p>
        </p:txBody>
      </p:sp>
      <p:sp>
        <p:nvSpPr>
          <p:cNvPr id="3" name="Title 2"/>
          <p:cNvSpPr>
            <a:spLocks noGrp="1"/>
          </p:cNvSpPr>
          <p:nvPr>
            <p:ph type="title"/>
          </p:nvPr>
        </p:nvSpPr>
        <p:spPr/>
        <p:txBody>
          <a:bodyPr>
            <a:normAutofit fontScale="90000"/>
          </a:bodyPr>
          <a:lstStyle/>
          <a:p>
            <a:pPr algn="ctr"/>
            <a:r>
              <a:rPr lang="en-US" dirty="0" smtClean="0"/>
              <a:t>FACTORS LEADING TO ROUND TABLE CONFERENCES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Recommendation of Jinnah to Viceroy Lord Irwin and Prime Minister Ramsay Macdonald.</a:t>
            </a:r>
          </a:p>
          <a:p>
            <a:endParaRPr lang="en-US" dirty="0" smtClean="0"/>
          </a:p>
          <a:p>
            <a:r>
              <a:rPr lang="en-US" dirty="0" smtClean="0"/>
              <a:t>Report submitted by the Simon Commission in May 1930</a:t>
            </a:r>
          </a:p>
          <a:p>
            <a:endParaRPr lang="en-US" dirty="0"/>
          </a:p>
        </p:txBody>
      </p:sp>
      <p:sp>
        <p:nvSpPr>
          <p:cNvPr id="3" name="Title 2"/>
          <p:cNvSpPr>
            <a:spLocks noGrp="1"/>
          </p:cNvSpPr>
          <p:nvPr>
            <p:ph type="title"/>
          </p:nvPr>
        </p:nvSpPr>
        <p:spPr/>
        <p:txBody>
          <a:bodyPr>
            <a:normAutofit fontScale="90000"/>
          </a:bodyPr>
          <a:lstStyle/>
          <a:p>
            <a:pPr algn="ctr"/>
            <a:r>
              <a:rPr lang="en-US" dirty="0" smtClean="0"/>
              <a:t>FACTORS LEADING TO ROUND TABLE CONFERENCES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Officially inaugurated by His Majesty George V.</a:t>
            </a:r>
          </a:p>
          <a:p>
            <a:r>
              <a:rPr lang="en-US" dirty="0" smtClean="0"/>
              <a:t>Chaired by Ramsay MacDonald.</a:t>
            </a:r>
          </a:p>
          <a:p>
            <a:r>
              <a:rPr lang="en-US" dirty="0" smtClean="0"/>
              <a:t>8 plenary meetings with 6 sub Committee’s made to discuss various matters and a final Concluding Session.</a:t>
            </a:r>
          </a:p>
          <a:p>
            <a:pPr>
              <a:buNone/>
            </a:pPr>
            <a:r>
              <a:rPr lang="en-US" b="1" dirty="0" smtClean="0"/>
              <a:t>	Participants: </a:t>
            </a:r>
          </a:p>
          <a:p>
            <a:r>
              <a:rPr lang="en-US" dirty="0" smtClean="0"/>
              <a:t>British Representatives include prominent figures from Labour, Conservative and Liberal Party .</a:t>
            </a:r>
          </a:p>
          <a:p>
            <a:endParaRPr lang="en-US" dirty="0"/>
          </a:p>
        </p:txBody>
      </p:sp>
      <p:sp>
        <p:nvSpPr>
          <p:cNvPr id="3" name="Title 2"/>
          <p:cNvSpPr>
            <a:spLocks noGrp="1"/>
          </p:cNvSpPr>
          <p:nvPr>
            <p:ph type="title"/>
          </p:nvPr>
        </p:nvSpPr>
        <p:spPr/>
        <p:txBody>
          <a:bodyPr>
            <a:normAutofit fontScale="90000"/>
          </a:bodyPr>
          <a:lstStyle/>
          <a:p>
            <a:pPr algn="ctr"/>
            <a:r>
              <a:rPr lang="en-US" dirty="0" smtClean="0"/>
              <a:t>FIRST ROUND TABLE CONFERENCE(1930)</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Princely States Representatives including Maharaja of Jammu and Kashmir, </a:t>
            </a:r>
            <a:r>
              <a:rPr lang="en-US" dirty="0" err="1" smtClean="0"/>
              <a:t>Nawab</a:t>
            </a:r>
            <a:r>
              <a:rPr lang="en-US" dirty="0" smtClean="0"/>
              <a:t> of Bhopal etc.</a:t>
            </a:r>
          </a:p>
          <a:p>
            <a:pPr marL="109728" indent="0">
              <a:buNone/>
            </a:pPr>
            <a:r>
              <a:rPr lang="en-US" dirty="0"/>
              <a:t> </a:t>
            </a:r>
            <a:endParaRPr lang="en-US" dirty="0" smtClean="0"/>
          </a:p>
          <a:p>
            <a:endParaRPr lang="en-US" dirty="0" smtClean="0"/>
          </a:p>
          <a:p>
            <a:endParaRPr lang="en-US" dirty="0" smtClean="0"/>
          </a:p>
          <a:p>
            <a:endParaRPr lang="en-US" dirty="0"/>
          </a:p>
          <a:p>
            <a:endParaRPr lang="en-US" dirty="0" smtClean="0"/>
          </a:p>
          <a:p>
            <a:pPr>
              <a:buNone/>
            </a:pPr>
            <a:endParaRPr lang="en-US" dirty="0" smtClean="0"/>
          </a:p>
        </p:txBody>
      </p:sp>
      <p:sp>
        <p:nvSpPr>
          <p:cNvPr id="3" name="Title 2"/>
          <p:cNvSpPr>
            <a:spLocks noGrp="1"/>
          </p:cNvSpPr>
          <p:nvPr>
            <p:ph type="title"/>
          </p:nvPr>
        </p:nvSpPr>
        <p:spPr/>
        <p:txBody>
          <a:bodyPr>
            <a:normAutofit fontScale="90000"/>
          </a:bodyPr>
          <a:lstStyle/>
          <a:p>
            <a:pPr algn="ctr"/>
            <a:r>
              <a:rPr lang="en-US" dirty="0" smtClean="0"/>
              <a:t>FIRST ROUND TABLE CONFERENCE(1930)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2845007"/>
            <a:ext cx="6179930" cy="322597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British-Indian Representatives include prominent figures of Muslim League (Muhammad Ali Jinnah, Agha Khan III, </a:t>
            </a:r>
            <a:r>
              <a:rPr lang="en-US" dirty="0" err="1"/>
              <a:t>Maulana</a:t>
            </a:r>
            <a:r>
              <a:rPr lang="en-US" dirty="0"/>
              <a:t> Muhammad Ali </a:t>
            </a:r>
            <a:r>
              <a:rPr lang="en-US" dirty="0" err="1"/>
              <a:t>Jauhar</a:t>
            </a:r>
            <a:r>
              <a:rPr lang="en-US" dirty="0"/>
              <a:t> </a:t>
            </a:r>
            <a:r>
              <a:rPr lang="en-US" dirty="0" err="1"/>
              <a:t>etc</a:t>
            </a:r>
            <a:r>
              <a:rPr lang="en-US" dirty="0"/>
              <a:t>) and other local minorities</a:t>
            </a:r>
            <a:r>
              <a:rPr lang="en-US" dirty="0" smtClean="0"/>
              <a:t>.</a:t>
            </a:r>
          </a:p>
          <a:p>
            <a:pPr marL="109728" indent="0">
              <a:buNone/>
            </a:pPr>
            <a:endParaRPr lang="en-US" dirty="0"/>
          </a:p>
          <a:p>
            <a:pPr marL="109728" indent="0">
              <a:buNone/>
            </a:pPr>
            <a:endParaRPr lang="en-US" dirty="0" smtClean="0"/>
          </a:p>
          <a:p>
            <a:endParaRPr lang="en-US" dirty="0" smtClean="0"/>
          </a:p>
          <a:p>
            <a:endParaRPr lang="en-US" dirty="0"/>
          </a:p>
          <a:p>
            <a:endParaRPr lang="en-US" dirty="0" smtClean="0"/>
          </a:p>
          <a:p>
            <a:endParaRPr lang="en-US" dirty="0"/>
          </a:p>
          <a:p>
            <a:r>
              <a:rPr lang="en-US" dirty="0" smtClean="0"/>
              <a:t>Congress </a:t>
            </a:r>
            <a:r>
              <a:rPr lang="en-US" dirty="0"/>
              <a:t>did not participated in First RTC. Many of them were in Jail due to Civil Disobedience Movement (Gandhi, Nehru </a:t>
            </a:r>
            <a:r>
              <a:rPr lang="en-US" dirty="0" err="1"/>
              <a:t>etc</a:t>
            </a:r>
            <a:r>
              <a:rPr lang="en-US" dirty="0"/>
              <a:t>)</a:t>
            </a:r>
          </a:p>
          <a:p>
            <a:endParaRPr lang="en-GB" dirty="0"/>
          </a:p>
        </p:txBody>
      </p:sp>
      <p:sp>
        <p:nvSpPr>
          <p:cNvPr id="3" name="Title 2"/>
          <p:cNvSpPr>
            <a:spLocks noGrp="1"/>
          </p:cNvSpPr>
          <p:nvPr>
            <p:ph type="title"/>
          </p:nvPr>
        </p:nvSpPr>
        <p:spPr/>
        <p:txBody>
          <a:bodyPr>
            <a:normAutofit fontScale="90000"/>
          </a:bodyPr>
          <a:lstStyle/>
          <a:p>
            <a:pPr algn="ctr"/>
            <a:r>
              <a:rPr lang="en-US" dirty="0"/>
              <a:t>FIRST ROUND TABLE CONFERENCE(1930)</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43200" y="2743200"/>
            <a:ext cx="4236936" cy="2133600"/>
          </a:xfrm>
          <a:prstGeom prst="rect">
            <a:avLst/>
          </a:prstGeom>
        </p:spPr>
      </p:pic>
    </p:spTree>
    <p:extLst>
      <p:ext uri="{BB962C8B-B14F-4D97-AF65-F5344CB8AC3E}">
        <p14:creationId xmlns:p14="http://schemas.microsoft.com/office/powerpoint/2010/main" xmlns="" val="387134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ctr">
              <a:buNone/>
            </a:pPr>
            <a:r>
              <a:rPr lang="en-US" dirty="0" smtClean="0"/>
              <a:t>SUCCESSES:</a:t>
            </a:r>
          </a:p>
          <a:p>
            <a:r>
              <a:rPr lang="en-US" dirty="0" smtClean="0"/>
              <a:t>All the groups attending the conference supported the concept of an All- India Federation (federal Government) under British Government.</a:t>
            </a:r>
          </a:p>
          <a:p>
            <a:pPr>
              <a:buNone/>
            </a:pPr>
            <a:endParaRPr lang="en-US" dirty="0" smtClean="0"/>
          </a:p>
          <a:p>
            <a:r>
              <a:rPr lang="en-US" dirty="0" smtClean="0"/>
              <a:t>Princely States agreed also provided that their internal sovereignty was guaranteed.</a:t>
            </a:r>
          </a:p>
          <a:p>
            <a:pPr>
              <a:buNone/>
            </a:pPr>
            <a:endParaRPr lang="en-US" dirty="0" smtClean="0"/>
          </a:p>
          <a:p>
            <a:r>
              <a:rPr lang="en-US" dirty="0" smtClean="0"/>
              <a:t>The British Government agreed on Representative government on Provincial Level.</a:t>
            </a:r>
          </a:p>
          <a:p>
            <a:endParaRPr lang="en-US" dirty="0" smtClean="0"/>
          </a:p>
          <a:p>
            <a:endParaRPr lang="en-US" dirty="0" smtClean="0"/>
          </a:p>
          <a:p>
            <a:pPr algn="ctr">
              <a:buNone/>
            </a:pPr>
            <a:endParaRPr lang="en-US" dirty="0" smtClean="0"/>
          </a:p>
          <a:p>
            <a:pPr>
              <a:buNone/>
            </a:pPr>
            <a:endParaRPr lang="en-US" dirty="0"/>
          </a:p>
        </p:txBody>
      </p:sp>
      <p:sp>
        <p:nvSpPr>
          <p:cNvPr id="3" name="Title 2"/>
          <p:cNvSpPr>
            <a:spLocks noGrp="1"/>
          </p:cNvSpPr>
          <p:nvPr>
            <p:ph type="title"/>
          </p:nvPr>
        </p:nvSpPr>
        <p:spPr/>
        <p:txBody>
          <a:bodyPr>
            <a:normAutofit fontScale="90000"/>
          </a:bodyPr>
          <a:lstStyle/>
          <a:p>
            <a:pPr algn="ctr"/>
            <a:r>
              <a:rPr lang="en-US" dirty="0" smtClean="0"/>
              <a:t>SUCCESS AND FAILURES OF FIRST ROUND TABLE CONFERENCE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738</TotalTime>
  <Words>869</Words>
  <Application>Microsoft Office PowerPoint</Application>
  <PresentationFormat>On-screen Show (4:3)</PresentationFormat>
  <Paragraphs>137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ROUND TABLE CONFERENCES (1930-1932)</vt:lpstr>
      <vt:lpstr>Contents:</vt:lpstr>
      <vt:lpstr>BRIEF INTRODUCTION</vt:lpstr>
      <vt:lpstr>FACTORS LEADING TO ROUND TABLE CONFERENCES</vt:lpstr>
      <vt:lpstr>FACTORS LEADING TO ROUND TABLE CONFERENCES</vt:lpstr>
      <vt:lpstr>FIRST ROUND TABLE CONFERENCE(1930)</vt:lpstr>
      <vt:lpstr>FIRST ROUND TABLE CONFERENCE(1930)</vt:lpstr>
      <vt:lpstr>FIRST ROUND TABLE CONFERENCE(1930)</vt:lpstr>
      <vt:lpstr>SUCCESS AND FAILURES OF FIRST ROUND TABLE CONFERENCE</vt:lpstr>
      <vt:lpstr>SUCCESS AND FAILURES OF FIRST ROUND TABLE CONFERENCE</vt:lpstr>
      <vt:lpstr>SECOND ROUND TABLE CONFERENCE(1931)</vt:lpstr>
      <vt:lpstr>SECOND ROUND TABLE CONFERENCE(1931)</vt:lpstr>
      <vt:lpstr>SUCCESS AND FAILURES OF SECOND ROUND TABLE CONFERENCE</vt:lpstr>
      <vt:lpstr>SUCCESS AND FAILURES OF SECOND ROUND TABLE CONFERENCE</vt:lpstr>
      <vt:lpstr>THIRD ROUND TABLE CONFERENCE (1932)</vt:lpstr>
      <vt:lpstr>THIRD ROUND TABLE CONFERENCE</vt:lpstr>
      <vt:lpstr>SUCCESS AND FAILURES OF THIRD ROUND TABLE CONFERENCE</vt:lpstr>
      <vt:lpstr>SUCCESS AND FAILURES OF THIRD ROUND TABLE CONFERENCE</vt:lpstr>
      <vt:lpstr>Conclusion of All Three Round Table Conferences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ROUND TABLE CONFERENCES</dc:title>
  <dc:creator>AA</dc:creator>
  <cp:lastModifiedBy>AA</cp:lastModifiedBy>
  <cp:revision>11</cp:revision>
  <dcterms:created xsi:type="dcterms:W3CDTF">2018-03-17T07:17:27Z</dcterms:created>
  <dcterms:modified xsi:type="dcterms:W3CDTF">2018-03-18T13:14:09Z</dcterms:modified>
</cp:coreProperties>
</file>