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4822" r:id="rId5"/>
  </p:sldMasterIdLst>
  <p:notesMasterIdLst>
    <p:notesMasterId r:id="rId15"/>
  </p:notesMasterIdLst>
  <p:sldIdLst>
    <p:sldId id="256" r:id="rId6"/>
    <p:sldId id="327" r:id="rId7"/>
    <p:sldId id="329" r:id="rId8"/>
    <p:sldId id="328" r:id="rId9"/>
    <p:sldId id="257" r:id="rId10"/>
    <p:sldId id="332" r:id="rId11"/>
    <p:sldId id="270" r:id="rId12"/>
    <p:sldId id="331" r:id="rId13"/>
    <p:sldId id="33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67" d="100"/>
          <a:sy n="67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090D0-69D3-47CC-99EE-C574DB71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2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EPIC – explicitly parallel Instruction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EPIC – Explicitly Parallel</a:t>
            </a:r>
            <a:r>
              <a:rPr lang="en-US" baseline="0" dirty="0" smtClean="0"/>
              <a:t> Instruction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30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DF2C-9829-4655-8BED-3BD3664C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0EB6-37DC-4B77-B5E9-D3CAD2684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014-7455-4ECC-86E1-AABE496D0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8D5C-7A54-420F-967A-F7EEF8D12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57C3-13EA-43C1-BDA8-807E0FB15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766E-08D3-4FA7-81EA-C36E6AEB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82D1-B297-4C14-AD65-FE36060D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C75-5D11-4606-B4EE-14EBE6DC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4FF-5EF9-46F2-A448-C74193AA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9DC5-D5AF-43B8-B0A0-483F4137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FD47-0F7E-42BB-B524-AD1F3234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FD0C8-E3DA-488A-A95E-F7F4EF1C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FBB4-2B6A-434E-98BC-BDA36463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A13E-B9BB-41BB-A945-9D2DB802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EA3F-EC7A-4D66-A05E-2DFB51C5A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38A0-B3E2-456B-93CC-8F8D8C47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71F-74ED-4322-B941-40C0818C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3421-11EC-42C6-8F76-BF7FC887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BB30-C3B0-4196-A765-D9CA9D5E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4B3C-5027-40E2-A7E7-06A489538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1A31-E04E-4B76-B01E-64A1FB71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A5FA-6749-43B4-9A5F-2C6D053C8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CDB2-0C35-41AD-90F8-541B724E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1EAB-98DC-4109-8FD5-569134D8D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C01-795D-4618-8012-94928682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1291-FEEE-4583-86D8-961CB8B17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A6A7-0203-4A9D-A270-EF3F64DF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BB5-2176-4F7D-AF4D-E38FD432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B15B-AE98-4418-9BE8-FA3167A37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31A6-BE14-4E03-A63B-C04F4547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17C7-1833-4A4C-BBC5-5124C3BA5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0AB-D508-4383-BE69-0D79E8A97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C37D-3F6D-4523-AAD9-DAED3504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ACB-06EF-4DD5-A75A-7ADA3F149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536-298C-48AD-B539-6E0C789E5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B715-EA08-4993-B062-F8A4EEA0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F3E-A2D6-42C7-AA2E-2BC387E1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94CA-E02C-42B5-8598-F17BED29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5FFC-C554-4D4C-881B-7A4B537C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5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012FF-B7DE-4656-9759-56953B5FB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CF77-A018-4D7D-8A6F-649F34F75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9D98-8EB0-4100-A789-9C19506E6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577C-9431-4FA5-8727-CA98F2D00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4FE9-AF3A-4EB7-8279-0CA4A0B2B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8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21B44-2F57-4013-8325-2334BBEB3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C91-B560-4B1E-846F-97E5813DD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EE0971-B08C-464D-BF97-7C85AE93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2391-FF1D-4C83-A724-BBA159BCC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C8CA-8AE9-4324-A5EF-DD5D949CB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7EDD-8C66-4CE3-B2CE-50A4659B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11D-70CB-4F6C-81B3-062F244F2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147-4AA5-4BB2-A0B5-A55D513F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2F-C394-49D7-B6F1-A6820FD65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73A39D7-19F2-4463-A563-37257DCB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7D43FC9-A6D7-47C8-B5B5-D09EEEF29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9DBCACB-6C39-4633-99C0-F34E7455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08FDFAD-A73B-423C-8947-857ECCED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000" r="-1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01441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COMPUTER ARCHITECTURE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315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BS (CS) Core Course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3200" b="1">
                <a:solidFill>
                  <a:schemeClr val="tx1">
                    <a:lumMod val="50000"/>
                  </a:schemeClr>
                </a:solidFill>
              </a:rPr>
              <a:t>Fall </a:t>
            </a:r>
            <a:r>
              <a:rPr lang="en-US" sz="3200" b="1" smtClean="0">
                <a:solidFill>
                  <a:schemeClr val="tx1">
                    <a:lumMod val="50000"/>
                  </a:schemeClr>
                </a:solidFill>
              </a:rPr>
              <a:t>2019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		  Prof. Dr.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Hasina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50000"/>
                  </a:schemeClr>
                </a:solidFill>
              </a:rPr>
              <a:t>Khatoon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E2108-DC88-47B7-B6AA-B29C40ABD85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" r="-1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0"/>
            <a:ext cx="7772400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Objectives and Goals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963613"/>
            <a:ext cx="8080375" cy="5437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Gain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a working knowledge of architecture of </a:t>
            </a:r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a computer subsystem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and the general principles that affect their </a:t>
            </a:r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performance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Analyze the performance of systems and quantify performance 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measurements</a:t>
            </a:r>
            <a:endParaRPr lang="en-US" altLang="en-US" sz="2400" b="1" dirty="0">
              <a:solidFill>
                <a:schemeClr val="tx1">
                  <a:lumMod val="50000"/>
                </a:schemeClr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Gain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knowledge about advanced architectural features that boost the performance of </a:t>
            </a:r>
            <a:r>
              <a:rPr lang="en-US" alt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processors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Identify bottlenecks to performance and explore possible solutions </a:t>
            </a:r>
            <a:endParaRPr lang="en-US" sz="24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Study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the major trends towards parallelism with respect to a single processor and with multicore 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architecture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Comic Sans MS" pitchFamily="66" charset="0"/>
              </a:rPr>
              <a:t>Obtain an overview of new and emerging architectures and their trends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924E-D9C6-4BB0-ACF3-EDA285538C93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</a:rPr>
              <a:t>Areas of Computer Science</a:t>
            </a:r>
            <a:endParaRPr 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924E-D9C6-4BB0-ACF3-EDA285538C93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2413" cy="6858000"/>
          </a:xfrm>
        </p:spPr>
      </p:pic>
    </p:spTree>
    <p:extLst>
      <p:ext uri="{BB962C8B-B14F-4D97-AF65-F5344CB8AC3E}">
        <p14:creationId xmlns:p14="http://schemas.microsoft.com/office/powerpoint/2010/main" val="1381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r="-1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8151812" cy="746125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Computer Architecture - Syllabus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600" b="1" dirty="0">
                <a:solidFill>
                  <a:srgbClr val="000066"/>
                </a:solidFill>
              </a:rPr>
              <a:t>Contents and Tentative Sequence</a:t>
            </a:r>
          </a:p>
          <a:p>
            <a:pPr eaLnBrk="1" hangingPunct="1"/>
            <a:r>
              <a:rPr lang="en-US" sz="2400" b="1" dirty="0">
                <a:solidFill>
                  <a:srgbClr val="000066"/>
                </a:solidFill>
              </a:rPr>
              <a:t>Fundamentals of Quantitative Design</a:t>
            </a:r>
            <a:endParaRPr lang="en-US" sz="24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b="1" i="1" dirty="0">
                <a:solidFill>
                  <a:srgbClr val="000066"/>
                </a:solidFill>
              </a:rPr>
              <a:t>		Trends, Measuring Performance, </a:t>
            </a:r>
            <a:r>
              <a:rPr lang="en-US" sz="2200" b="1" i="1" dirty="0" smtClean="0">
                <a:solidFill>
                  <a:srgbClr val="000066"/>
                </a:solidFill>
              </a:rPr>
              <a:t>ISA Principles, Amdahl’s 	law, CPU Performance Equation</a:t>
            </a:r>
            <a:endParaRPr lang="en-US" sz="2200" b="1" dirty="0">
              <a:solidFill>
                <a:srgbClr val="000066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000066"/>
                </a:solidFill>
              </a:rPr>
              <a:t>Instruction Set Principles</a:t>
            </a:r>
            <a:endParaRPr lang="en-US" sz="24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b="1" i="1" dirty="0">
                <a:solidFill>
                  <a:srgbClr val="000066"/>
                </a:solidFill>
              </a:rPr>
              <a:t>		</a:t>
            </a:r>
            <a:r>
              <a:rPr lang="en-US" sz="2200" b="1" i="1" dirty="0" smtClean="0">
                <a:solidFill>
                  <a:srgbClr val="000066"/>
                </a:solidFill>
              </a:rPr>
              <a:t>Classes of ISA, Role of Compiler, RISC V Architecture</a:t>
            </a:r>
            <a:endParaRPr lang="en-US" sz="2200" b="1" dirty="0">
              <a:solidFill>
                <a:srgbClr val="000066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000066"/>
                </a:solidFill>
              </a:rPr>
              <a:t>Basic Concepts of Pipelining of Processors</a:t>
            </a:r>
            <a:endParaRPr lang="en-US" sz="24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b="1" i="1" dirty="0">
                <a:solidFill>
                  <a:srgbClr val="000066"/>
                </a:solidFill>
              </a:rPr>
              <a:t>		Pipeline hazards, Exception handling, Pipelines for 	</a:t>
            </a:r>
            <a:r>
              <a:rPr lang="en-US" sz="2200" b="1" i="1" dirty="0" err="1">
                <a:solidFill>
                  <a:srgbClr val="000066"/>
                </a:solidFill>
              </a:rPr>
              <a:t>Multicycle</a:t>
            </a:r>
            <a:r>
              <a:rPr lang="en-US" sz="2200" b="1" i="1" dirty="0">
                <a:solidFill>
                  <a:srgbClr val="000066"/>
                </a:solidFill>
              </a:rPr>
              <a:t> </a:t>
            </a:r>
            <a:r>
              <a:rPr lang="en-US" sz="2200" b="1" i="1" dirty="0" smtClean="0">
                <a:solidFill>
                  <a:srgbClr val="000066"/>
                </a:solidFill>
              </a:rPr>
              <a:t>Instructions, Superscalar Processors</a:t>
            </a:r>
            <a:endParaRPr lang="en-US" sz="2200" b="1" dirty="0">
              <a:solidFill>
                <a:srgbClr val="000066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000066"/>
                </a:solidFill>
              </a:rPr>
              <a:t>Instruction-Level Parallelism and Dynamic Scheduling of Pipelines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		</a:t>
            </a:r>
            <a:r>
              <a:rPr lang="en-US" sz="2200" b="1" i="1" dirty="0">
                <a:solidFill>
                  <a:srgbClr val="000066"/>
                </a:solidFill>
              </a:rPr>
              <a:t>Scoreboard and </a:t>
            </a:r>
            <a:r>
              <a:rPr lang="en-US" sz="2200" b="1" i="1" dirty="0" err="1">
                <a:solidFill>
                  <a:srgbClr val="000066"/>
                </a:solidFill>
              </a:rPr>
              <a:t>Tomasulo’s</a:t>
            </a:r>
            <a:r>
              <a:rPr lang="en-US" sz="2200" b="1" i="1" dirty="0">
                <a:solidFill>
                  <a:srgbClr val="000066"/>
                </a:solidFill>
              </a:rPr>
              <a:t> Algorithm</a:t>
            </a:r>
          </a:p>
          <a:p>
            <a:pPr eaLnBrk="1" hangingPunct="1">
              <a:buFontTx/>
              <a:buNone/>
            </a:pPr>
            <a:r>
              <a:rPr lang="en-US" sz="2200" b="1" i="1" dirty="0">
                <a:solidFill>
                  <a:srgbClr val="000066"/>
                </a:solidFill>
              </a:rPr>
              <a:t>		</a:t>
            </a:r>
            <a:r>
              <a:rPr lang="en-US" sz="2200" b="1" i="1" dirty="0" smtClean="0">
                <a:solidFill>
                  <a:srgbClr val="000066"/>
                </a:solidFill>
              </a:rPr>
              <a:t>Recent </a:t>
            </a:r>
            <a:r>
              <a:rPr lang="en-US" sz="2200" b="1" i="1" dirty="0">
                <a:solidFill>
                  <a:srgbClr val="000066"/>
                </a:solidFill>
              </a:rPr>
              <a:t>trends in the </a:t>
            </a:r>
            <a:r>
              <a:rPr lang="en-US" sz="2200" b="1" i="1" dirty="0" smtClean="0">
                <a:solidFill>
                  <a:srgbClr val="000066"/>
                </a:solidFill>
              </a:rPr>
              <a:t>architecture of processors</a:t>
            </a:r>
            <a:endParaRPr lang="en-US" sz="2200" b="1" i="1" dirty="0">
              <a:solidFill>
                <a:srgbClr val="00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CB3B-2A71-45A8-87E4-B20C1696A00D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" r="-1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8151812" cy="746125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Computer Architecture - Syllabus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64112"/>
          </a:xfrm>
          <a:noFill/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000066"/>
                </a:solidFill>
              </a:rPr>
              <a:t>Memory Hierarchy Design</a:t>
            </a:r>
          </a:p>
          <a:p>
            <a:pPr eaLnBrk="1" hangingPunct="1">
              <a:buFontTx/>
              <a:buNone/>
            </a:pPr>
            <a:r>
              <a:rPr lang="en-US" sz="2400" b="1" i="1" dirty="0">
                <a:solidFill>
                  <a:srgbClr val="000066"/>
                </a:solidFill>
              </a:rPr>
              <a:t>	       </a:t>
            </a:r>
            <a:r>
              <a:rPr lang="en-US" sz="2200" b="1" i="1" dirty="0">
                <a:solidFill>
                  <a:srgbClr val="000066"/>
                </a:solidFill>
              </a:rPr>
              <a:t>Review of Cache design, Cache optimizations, Main    	memory optimizations, Recent trends in memory 	hierarchy </a:t>
            </a:r>
            <a:r>
              <a:rPr lang="en-US" sz="2200" b="1" i="1" dirty="0" smtClean="0">
                <a:solidFill>
                  <a:srgbClr val="000066"/>
                </a:solidFill>
              </a:rPr>
              <a:t>design, Introduction to cache coherence issues</a:t>
            </a:r>
          </a:p>
          <a:p>
            <a:pPr eaLnBrk="1" hangingPunct="1"/>
            <a:r>
              <a:rPr lang="en-US" sz="2400" b="1" dirty="0" smtClean="0">
                <a:solidFill>
                  <a:srgbClr val="000066"/>
                </a:solidFill>
              </a:rPr>
              <a:t>Parallelism in Computer Architecture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		</a:t>
            </a:r>
            <a:r>
              <a:rPr lang="en-US" sz="2200" b="1" i="1" dirty="0">
                <a:solidFill>
                  <a:srgbClr val="000066"/>
                </a:solidFill>
              </a:rPr>
              <a:t>Data-level parallelism, Thread-level </a:t>
            </a:r>
            <a:r>
              <a:rPr lang="en-US" sz="2200" b="1" i="1" dirty="0" smtClean="0">
                <a:solidFill>
                  <a:srgbClr val="000066"/>
                </a:solidFill>
              </a:rPr>
              <a:t>parallelism</a:t>
            </a:r>
            <a:endParaRPr lang="en-US" sz="22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b="1" i="1" dirty="0" smtClean="0">
                <a:solidFill>
                  <a:srgbClr val="000066"/>
                </a:solidFill>
              </a:rPr>
              <a:t>		Advanced Architectural features and parallelism </a:t>
            </a:r>
            <a:endParaRPr lang="en-US" sz="22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b="1" i="1" dirty="0">
                <a:solidFill>
                  <a:srgbClr val="000066"/>
                </a:solidFill>
              </a:rPr>
              <a:t>		</a:t>
            </a:r>
            <a:r>
              <a:rPr lang="en-US" sz="2200" b="1" i="1" dirty="0" smtClean="0">
                <a:solidFill>
                  <a:srgbClr val="000066"/>
                </a:solidFill>
              </a:rPr>
              <a:t>      Vector Architecture, SIMD extensions, GPUs, 	   	      VLIW</a:t>
            </a:r>
            <a:r>
              <a:rPr lang="en-US" sz="2200" b="1" i="1" dirty="0">
                <a:solidFill>
                  <a:srgbClr val="000066"/>
                </a:solidFill>
              </a:rPr>
              <a:t>, </a:t>
            </a:r>
            <a:r>
              <a:rPr lang="en-US" sz="2200" b="1" i="1" dirty="0" smtClean="0">
                <a:solidFill>
                  <a:srgbClr val="000066"/>
                </a:solidFill>
              </a:rPr>
              <a:t> EPIC, Multicore Processors, DSAs</a:t>
            </a:r>
            <a:endParaRPr lang="en-US" sz="2200" b="1" i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sz="600" i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b="1" dirty="0"/>
              <a:t>Text Book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dirty="0"/>
              <a:t>	    </a:t>
            </a:r>
            <a:r>
              <a:rPr lang="en-US" sz="2200" b="1" i="1" dirty="0"/>
              <a:t>Computer Architecture: A Quantitative Approach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dirty="0"/>
              <a:t>			By   Hennessy &amp; Patterson    </a:t>
            </a:r>
            <a:r>
              <a:rPr lang="en-US" sz="2200" b="1" u="sng" dirty="0" smtClean="0">
                <a:solidFill>
                  <a:srgbClr val="CC3300"/>
                </a:solidFill>
              </a:rPr>
              <a:t>Sixth Edition</a:t>
            </a:r>
            <a:endParaRPr lang="en-US" sz="2200" b="1" u="sng" dirty="0">
              <a:solidFill>
                <a:srgbClr val="CC33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ECA54-3922-41D1-AFA1-643104F8FED1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533400" cy="4800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Textbook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6F05A-798C-4DC7-8E6B-4074503ECDB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0"/>
            <a:ext cx="6096008" cy="6804000"/>
          </a:xfrm>
        </p:spPr>
      </p:pic>
    </p:spTree>
    <p:extLst>
      <p:ext uri="{BB962C8B-B14F-4D97-AF65-F5344CB8AC3E}">
        <p14:creationId xmlns:p14="http://schemas.microsoft.com/office/powerpoint/2010/main" val="30630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000" r="-1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46125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Computer Architecture – Syllabus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599"/>
            <a:ext cx="8229600" cy="5314951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Reference Books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dirty="0"/>
              <a:t>	 </a:t>
            </a:r>
            <a:r>
              <a:rPr lang="en-US" sz="2200" b="1" i="1" dirty="0"/>
              <a:t>Computer Organization &amp; Design</a:t>
            </a:r>
            <a:r>
              <a:rPr lang="en-US" sz="2200" b="1" dirty="0"/>
              <a:t> : </a:t>
            </a:r>
            <a:r>
              <a:rPr lang="en-US" sz="2200" b="1" i="1" dirty="0"/>
              <a:t>The Hardware/ 			Software Interface</a:t>
            </a:r>
            <a:r>
              <a:rPr lang="en-US" sz="2200" b="1" dirty="0"/>
              <a:t> By Patterson &amp; Hennessy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200" b="1" i="1" dirty="0"/>
              <a:t>	 Computer Organization and Architecture, Designing for   	Performance by </a:t>
            </a:r>
            <a:r>
              <a:rPr lang="en-GB" sz="2200" b="1" dirty="0"/>
              <a:t>William Stallings, 8</a:t>
            </a:r>
            <a:r>
              <a:rPr lang="en-GB" sz="2200" b="1" baseline="30000" dirty="0"/>
              <a:t>th</a:t>
            </a:r>
            <a:r>
              <a:rPr lang="en-GB" sz="2200" b="1" dirty="0"/>
              <a:t> Edition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i="1" dirty="0"/>
              <a:t>	 Computer Architecture and Organization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i="1" dirty="0"/>
              <a:t>				By </a:t>
            </a:r>
            <a:r>
              <a:rPr lang="en-US" sz="2200" b="1" dirty="0"/>
              <a:t>John P. Hayes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dirty="0"/>
              <a:t>      </a:t>
            </a:r>
            <a:r>
              <a:rPr lang="en-US" sz="2200" b="1" i="1" dirty="0"/>
              <a:t>Computer Architecture</a:t>
            </a:r>
            <a:r>
              <a:rPr lang="en-US" sz="2200" b="1" dirty="0"/>
              <a:t> By Morris Mano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Evaluation Criteria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Final	 			50%	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Term Exams (Two) 	 	15% each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Quiz + Assignments 		  5%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	Project 			15%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A605C-BF03-44BE-9DD7-FD93F0E2CF7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1716E-E91E-4185-9F15-121E688C26A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>
              <a:solidFill>
                <a:srgbClr val="FBBA03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4503"/>
            <a:ext cx="7772400" cy="1143000"/>
          </a:xfrm>
        </p:spPr>
        <p:txBody>
          <a:bodyPr lIns="90488" tIns="44450" rIns="90488" bIns="44450">
            <a:normAutofit/>
          </a:bodyPr>
          <a:lstStyle/>
          <a:p>
            <a:r>
              <a:rPr lang="en-US" sz="3600" b="1" dirty="0" smtClean="0"/>
              <a:t>Related Courses</a:t>
            </a:r>
          </a:p>
        </p:txBody>
      </p:sp>
      <p:sp>
        <p:nvSpPr>
          <p:cNvPr id="862211" name="Rectangle 3"/>
          <p:cNvSpPr>
            <a:spLocks noChangeArrowheads="1"/>
          </p:cNvSpPr>
          <p:nvPr/>
        </p:nvSpPr>
        <p:spPr bwMode="auto">
          <a:xfrm>
            <a:off x="615950" y="2444750"/>
            <a:ext cx="13589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sz="2400" b="1" dirty="0" smtClean="0"/>
              <a:t>COAL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740150" y="2444750"/>
            <a:ext cx="1358900" cy="977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b="1" dirty="0" smtClean="0"/>
              <a:t>Computer </a:t>
            </a:r>
          </a:p>
          <a:p>
            <a:pPr algn="ctr" eaLnBrk="1" hangingPunct="1">
              <a:defRPr/>
            </a:pPr>
            <a:r>
              <a:rPr lang="en-US" b="1" dirty="0"/>
              <a:t>A</a:t>
            </a:r>
            <a:r>
              <a:rPr lang="en-US" b="1" dirty="0" smtClean="0"/>
              <a:t>rchitecture</a:t>
            </a:r>
            <a:endParaRPr lang="en-US" b="1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006600" y="297180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6781800" y="762000"/>
            <a:ext cx="16002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sz="2000" b="1" dirty="0" smtClean="0"/>
              <a:t>Parallel </a:t>
            </a:r>
          </a:p>
          <a:p>
            <a:pPr algn="ctr" eaLnBrk="1" hangingPunct="1">
              <a:defRPr/>
            </a:pPr>
            <a:r>
              <a:rPr lang="en-US" sz="2000" b="1" dirty="0" smtClean="0"/>
              <a:t>Processing</a:t>
            </a:r>
            <a:endParaRPr lang="en-US" sz="2000" b="1" dirty="0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111750" y="29718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816350" y="4654550"/>
            <a:ext cx="1974850" cy="1419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sz="2000" b="1" dirty="0" smtClean="0"/>
              <a:t>FPGAs,</a:t>
            </a:r>
          </a:p>
          <a:p>
            <a:pPr algn="ctr" eaLnBrk="1" hangingPunct="1">
              <a:defRPr/>
            </a:pPr>
            <a:r>
              <a:rPr lang="en-US" sz="2000" b="1" dirty="0" smtClean="0"/>
              <a:t>Computer aided</a:t>
            </a:r>
          </a:p>
          <a:p>
            <a:pPr algn="ctr" eaLnBrk="1" hangingPunct="1">
              <a:defRPr/>
            </a:pPr>
            <a:r>
              <a:rPr lang="en-US" sz="2000" b="1" dirty="0" smtClean="0"/>
              <a:t>Logic design</a:t>
            </a:r>
            <a:endParaRPr lang="en-US" sz="2000" b="1" dirty="0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6911975" y="4724400"/>
            <a:ext cx="1546225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sz="2000" b="1" dirty="0" smtClean="0"/>
              <a:t>Computer</a:t>
            </a:r>
          </a:p>
          <a:p>
            <a:pPr algn="ctr" eaLnBrk="1" hangingPunct="1">
              <a:defRPr/>
            </a:pPr>
            <a:r>
              <a:rPr lang="en-US" sz="2000" b="1" dirty="0" smtClean="0"/>
              <a:t>Based </a:t>
            </a:r>
          </a:p>
          <a:p>
            <a:pPr algn="ctr" eaLnBrk="1" hangingPunct="1">
              <a:defRPr/>
            </a:pPr>
            <a:r>
              <a:rPr lang="en-US" sz="2000" b="1" dirty="0" err="1" smtClean="0"/>
              <a:t>Sysems</a:t>
            </a:r>
            <a:endParaRPr lang="en-US" sz="2000" b="1" dirty="0"/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6324600" y="579120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Computer Based Systems</a:t>
            </a:r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 flipV="1">
            <a:off x="5105400" y="1219200"/>
            <a:ext cx="1676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6858000" y="2514600"/>
            <a:ext cx="1600200" cy="977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 eaLnBrk="1" hangingPunct="1">
              <a:defRPr/>
            </a:pPr>
            <a:r>
              <a:rPr lang="en-US" sz="2000" b="1" dirty="0" smtClean="0"/>
              <a:t>High</a:t>
            </a:r>
          </a:p>
          <a:p>
            <a:pPr algn="ctr" eaLnBrk="1" hangingPunct="1">
              <a:defRPr/>
            </a:pPr>
            <a:r>
              <a:rPr lang="en-US" sz="2000" b="1" dirty="0" smtClean="0"/>
              <a:t>Performance </a:t>
            </a:r>
          </a:p>
          <a:p>
            <a:pPr algn="ctr" eaLnBrk="1" hangingPunct="1">
              <a:defRPr/>
            </a:pPr>
            <a:r>
              <a:rPr lang="en-US" sz="2000" b="1" dirty="0" smtClean="0"/>
              <a:t>Computing</a:t>
            </a:r>
            <a:endParaRPr lang="en-US" sz="2000" b="1" dirty="0"/>
          </a:p>
        </p:txBody>
      </p:sp>
      <p:sp>
        <p:nvSpPr>
          <p:cNvPr id="16404" name="Line 23"/>
          <p:cNvSpPr>
            <a:spLocks noChangeShapeType="1"/>
          </p:cNvSpPr>
          <p:nvPr/>
        </p:nvSpPr>
        <p:spPr bwMode="auto">
          <a:xfrm>
            <a:off x="1981200" y="3124200"/>
            <a:ext cx="1828800" cy="1905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>
            <a:off x="5105400" y="3048000"/>
            <a:ext cx="1828800" cy="1905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5"/>
          <p:cNvSpPr>
            <a:spLocks noChangeShapeType="1"/>
          </p:cNvSpPr>
          <p:nvPr/>
        </p:nvSpPr>
        <p:spPr bwMode="auto">
          <a:xfrm>
            <a:off x="5797550" y="5486400"/>
            <a:ext cx="11366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508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Computer Architecture - Syllabus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 dirty="0"/>
              <a:t>Course pre-requisites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dirty="0"/>
              <a:t>		   Digital logic design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dirty="0"/>
              <a:t>		   Computer Organization and Assembly Language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i="1" dirty="0"/>
              <a:t>		   Operating system basics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</a:pPr>
            <a:r>
              <a:rPr lang="en-US" sz="2200" b="1" dirty="0"/>
              <a:t>Lectures shall be uploaded on Slate at the end of every week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200" b="1" dirty="0"/>
              <a:t>Attendance is </a:t>
            </a:r>
            <a:r>
              <a:rPr lang="en-US" sz="2200" b="1" dirty="0" smtClean="0"/>
              <a:t>mandatory (100%)</a:t>
            </a:r>
            <a:endParaRPr lang="en-US" sz="2200" b="1" dirty="0"/>
          </a:p>
          <a:p>
            <a:pPr eaLnBrk="1" hangingPunct="1">
              <a:lnSpc>
                <a:spcPct val="80000"/>
              </a:lnSpc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200" b="1" dirty="0"/>
              <a:t>Contact Hours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		As per time table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</a:pPr>
            <a:r>
              <a:rPr lang="en-US" sz="2200" b="1" dirty="0"/>
              <a:t>My Office hours (Tentative)</a:t>
            </a:r>
          </a:p>
          <a:p>
            <a:pPr>
              <a:lnSpc>
                <a:spcPct val="80000"/>
              </a:lnSpc>
              <a:buNone/>
            </a:pPr>
            <a:r>
              <a:rPr lang="en-US" sz="2200" b="1" dirty="0"/>
              <a:t>		Monday and </a:t>
            </a:r>
            <a:r>
              <a:rPr lang="en-US" sz="2200" b="1" dirty="0" smtClean="0"/>
              <a:t>Thursday:  </a:t>
            </a:r>
            <a:r>
              <a:rPr lang="en-US" sz="2200" b="1" dirty="0"/>
              <a:t>2:00 pm to 3:30 pm</a:t>
            </a:r>
            <a:r>
              <a:rPr lang="en-US" sz="2200" dirty="0"/>
              <a:t>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6F05A-798C-4DC7-8E6B-4074503ECDB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6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3172</TotalTime>
  <Words>211</Words>
  <Application>Microsoft Office PowerPoint</Application>
  <PresentationFormat>On-screen Show (4:3)</PresentationFormat>
  <Paragraphs>114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Century Gothic</vt:lpstr>
      <vt:lpstr>Comic Sans MS</vt:lpstr>
      <vt:lpstr>Gill Sans MT</vt:lpstr>
      <vt:lpstr>Times New Roman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COMPUTER ARCHITECTURE </vt:lpstr>
      <vt:lpstr>Objectives and Goals</vt:lpstr>
      <vt:lpstr>Areas of Computer Science</vt:lpstr>
      <vt:lpstr>Computer Architecture - Syllabus</vt:lpstr>
      <vt:lpstr>Computer Architecture - Syllabus</vt:lpstr>
      <vt:lpstr>Textbook</vt:lpstr>
      <vt:lpstr>Computer Architecture – Syllabus</vt:lpstr>
      <vt:lpstr>Related Courses</vt:lpstr>
      <vt:lpstr>Computer Architecture - Syllabus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269</cp:revision>
  <dcterms:created xsi:type="dcterms:W3CDTF">2007-04-10T07:27:13Z</dcterms:created>
  <dcterms:modified xsi:type="dcterms:W3CDTF">2019-08-06T06:16:26Z</dcterms:modified>
</cp:coreProperties>
</file>