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5482" r:id="rId5"/>
  </p:sldMasterIdLst>
  <p:notesMasterIdLst>
    <p:notesMasterId r:id="rId19"/>
  </p:notesMasterIdLst>
  <p:sldIdLst>
    <p:sldId id="332" r:id="rId6"/>
    <p:sldId id="259" r:id="rId7"/>
    <p:sldId id="385" r:id="rId8"/>
    <p:sldId id="379" r:id="rId9"/>
    <p:sldId id="386" r:id="rId10"/>
    <p:sldId id="381" r:id="rId11"/>
    <p:sldId id="380" r:id="rId12"/>
    <p:sldId id="329" r:id="rId13"/>
    <p:sldId id="383" r:id="rId14"/>
    <p:sldId id="335" r:id="rId15"/>
    <p:sldId id="341" r:id="rId16"/>
    <p:sldId id="339" r:id="rId17"/>
    <p:sldId id="33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598" autoAdjust="0"/>
  </p:normalViewPr>
  <p:slideViewPr>
    <p:cSldViewPr>
      <p:cViewPr varScale="1">
        <p:scale>
          <a:sx n="67" d="100"/>
          <a:sy n="67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Relationship Id="rId6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E4D61B-DD03-49B1-9465-54A9C8228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are RISC-based</a:t>
            </a:r>
            <a:r>
              <a:rPr lang="en-US" baseline="0" dirty="0" smtClean="0"/>
              <a:t> processors</a:t>
            </a:r>
          </a:p>
          <a:p>
            <a:r>
              <a:rPr lang="en-US" baseline="0" dirty="0" smtClean="0"/>
              <a:t>Performance growth in the 17 years (show diagram)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A9C47B-F89A-4591-AACA-B038797E32B4}" type="slidenum">
              <a:rPr kumimoji="0"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transistors were the size of a penny, 1.7B transistors would fill 9 school buses.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Instead, the Montecito chip is the size of a penny.</a:t>
            </a:r>
          </a:p>
        </p:txBody>
      </p:sp>
    </p:spTree>
    <p:extLst>
      <p:ext uri="{BB962C8B-B14F-4D97-AF65-F5344CB8AC3E}">
        <p14:creationId xmlns:p14="http://schemas.microsoft.com/office/powerpoint/2010/main" val="285004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68995A-E218-485A-9082-B4032A0F1053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538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Dennard scaling:</a:t>
            </a:r>
            <a:r>
              <a:rPr lang="en-US" baseline="0" dirty="0" smtClean="0"/>
              <a:t> power density is constant for a given area of silicon, even if the number of transistors increase due to diminishing size – ended in 2004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6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22FBE-3FC7-4B5D-B211-A2B7C99207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4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F5DBC-C5F9-41CD-B983-4206AF06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0BCD-2694-4F34-8473-F1FE0A193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0FD71-C863-4E32-BE64-F85307105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9C219-F602-47FD-AEFB-2D00E5731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F8BE-D86C-47A1-AD0F-286C03C4A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44A77-D3F4-4041-A13E-6812E16ED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1F6BB-2EB5-4E09-8810-B130C9F02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D3348-8071-4832-9B53-761C6BF0A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7FE8-D970-4A36-B5A1-865EB3B9E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5D65-6AB4-4B51-B7EE-E4676296F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778E1-D112-494A-9A7F-1D5EDC0EB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C377D-1732-4FA4-AE49-2616F50B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61A5-C5AE-4E8A-8540-533B7087D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1E3F-E68B-4CAF-A6D4-A8A83EFE4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08A5-7F73-4E80-92F9-8CB7FAF74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AB73E-D463-4254-988C-4E5086FC1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9857-4BE0-4660-90D3-A623CD55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02C0-B8EF-4E07-B15D-35376D70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22E54-689F-4365-8BF0-79B9E7EBE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C839-C841-4998-A734-E6601E15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0B36-FE5B-4DE9-909E-51D13B64A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4233D-2081-48DB-994D-1C530FDEA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E476C-7570-40E0-95E7-26E23669D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FA48A-8A87-4459-A84E-5558FD3C5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821C1-60DA-4943-BDC1-105B06CBF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35CB-F120-4AF7-B410-671D77AC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A52B-57F9-4F4D-9A83-897A7523E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41DA-A51A-460D-B341-F87954445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E839-028C-4E30-84E8-0977CCA11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8FFD-D08D-479B-A17E-FF46DF1DD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A8BA-1C7A-4997-8CAE-DF8F75579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7B818-B7F7-4B4C-8858-852407A52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75525-61C3-4FC0-B802-EABF0C0C4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BC92-F13D-4ACA-854E-DABA95BF8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A8F8-26AF-4613-964A-3BB7E5294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DBB3-7A5E-40FC-A006-2BDC60A6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E913-1AB6-4FEF-AF09-4BABE9A9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424E5-B5BF-47A8-A60D-198902AD2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85230-D58D-4184-B737-86E5AE0A1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982715-EBEC-4AA8-8170-D5B13A0D8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38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96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262592-E671-45F7-BA05-2507A1023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4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EDC1C-7EAD-441E-89A4-099A1320B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6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CDAC2-27E7-48CE-B827-DFAC45810C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81BF-CE34-47A9-A249-C6C7526AC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0F8D-7CC6-4A86-849B-69F1BC74A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38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B7F70-433C-4C7C-A46E-B5C0152DE6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79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E35A-4741-4E38-9D94-5E2566881B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7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E2FC12-392C-4A9E-B8F3-ABAC3C93D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24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03CA7-78C2-4CEE-8D8C-8A255B379F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16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8499-F67B-4133-9D04-1C3E8A54F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1780-590B-412C-867C-6D9B3020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E07FF-3B23-449C-972F-1996BA14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6F38-4BC9-42A4-A76A-43EE14DA0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B2D06-ABC4-461B-906F-A304D75F4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3B6D45B-A121-4A42-949B-75C059BB4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7" r:id="rId1"/>
    <p:sldLayoutId id="2147485427" r:id="rId2"/>
    <p:sldLayoutId id="2147485428" r:id="rId3"/>
    <p:sldLayoutId id="2147485429" r:id="rId4"/>
    <p:sldLayoutId id="2147485430" r:id="rId5"/>
    <p:sldLayoutId id="2147485431" r:id="rId6"/>
    <p:sldLayoutId id="2147485432" r:id="rId7"/>
    <p:sldLayoutId id="2147485433" r:id="rId8"/>
    <p:sldLayoutId id="2147485434" r:id="rId9"/>
    <p:sldLayoutId id="2147485435" r:id="rId10"/>
    <p:sldLayoutId id="214748543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F18B392-0463-49F7-BE7F-3C394F1B9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8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  <p:sldLayoutId id="21474854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9F12E90-02F3-40A4-B326-79A7168D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9" r:id="rId1"/>
    <p:sldLayoutId id="2147485447" r:id="rId2"/>
    <p:sldLayoutId id="2147485448" r:id="rId3"/>
    <p:sldLayoutId id="2147485449" r:id="rId4"/>
    <p:sldLayoutId id="2147485450" r:id="rId5"/>
    <p:sldLayoutId id="2147485451" r:id="rId6"/>
    <p:sldLayoutId id="2147485452" r:id="rId7"/>
    <p:sldLayoutId id="2147485453" r:id="rId8"/>
    <p:sldLayoutId id="2147485454" r:id="rId9"/>
    <p:sldLayoutId id="2147485455" r:id="rId10"/>
    <p:sldLayoutId id="214748545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6280577A-03E8-46D7-9E4C-F8FC80FA7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0" r:id="rId1"/>
    <p:sldLayoutId id="2147485457" r:id="rId2"/>
    <p:sldLayoutId id="2147485458" r:id="rId3"/>
    <p:sldLayoutId id="2147485459" r:id="rId4"/>
    <p:sldLayoutId id="2147485460" r:id="rId5"/>
    <p:sldLayoutId id="2147485461" r:id="rId6"/>
    <p:sldLayoutId id="2147485462" r:id="rId7"/>
    <p:sldLayoutId id="2147485463" r:id="rId8"/>
    <p:sldLayoutId id="2147485464" r:id="rId9"/>
    <p:sldLayoutId id="2147485465" r:id="rId10"/>
    <p:sldLayoutId id="21474854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3B6D45B-A121-4A42-949B-75C059BB4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3" r:id="rId1"/>
    <p:sldLayoutId id="2147485484" r:id="rId2"/>
    <p:sldLayoutId id="2147485485" r:id="rId3"/>
    <p:sldLayoutId id="2147485486" r:id="rId4"/>
    <p:sldLayoutId id="2147485487" r:id="rId5"/>
    <p:sldLayoutId id="2147485488" r:id="rId6"/>
    <p:sldLayoutId id="2147485489" r:id="rId7"/>
    <p:sldLayoutId id="2147485490" r:id="rId8"/>
    <p:sldLayoutId id="2147485491" r:id="rId9"/>
    <p:sldLayoutId id="2147485492" r:id="rId10"/>
    <p:sldLayoutId id="21474854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3" y="914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Introduction and Quantitative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81400"/>
            <a:ext cx="7772400" cy="2209800"/>
          </a:xfrm>
        </p:spPr>
        <p:txBody>
          <a:bodyPr anchor="t"/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Classes of Computers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Trends in Technology and Implementation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Measuring and Reporting Performance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Quantitative Principles of Computer Design </a:t>
            </a:r>
          </a:p>
          <a:p>
            <a:pPr>
              <a:buFont typeface="Wingdings" pitchFamily="2" charset="2"/>
              <a:buChar char="q"/>
            </a:pPr>
            <a:endParaRPr lang="en-US" sz="2800" b="1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2EB6B-FE1A-4816-8A09-F0D1A5D2F3F3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1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13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Computers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u="sng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49641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/>
              <a:t>Five different computing markets characterized </a:t>
            </a:r>
            <a:r>
              <a:rPr lang="en-US" sz="2600" b="1" dirty="0" smtClean="0"/>
              <a:t>by different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i="1" dirty="0"/>
              <a:t>A</a:t>
            </a:r>
            <a:r>
              <a:rPr lang="en-US" sz="2600" b="1" i="1" dirty="0" smtClean="0"/>
              <a:t>pplications</a:t>
            </a:r>
            <a:endParaRPr lang="en-US" sz="2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i="1" dirty="0"/>
              <a:t>		Requirements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i="1" dirty="0"/>
              <a:t>		Computing Technologies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Internet of Things/ Embedded Computers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Personal </a:t>
            </a:r>
            <a:r>
              <a:rPr lang="en-US" sz="2600" b="1" dirty="0">
                <a:latin typeface="Comic Sans MS" pitchFamily="66" charset="0"/>
              </a:rPr>
              <a:t>Mobile Devices (PMDs)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Desktop </a:t>
            </a:r>
            <a:r>
              <a:rPr lang="en-US" sz="2600" b="1" dirty="0" smtClean="0">
                <a:latin typeface="Comic Sans MS" pitchFamily="66" charset="0"/>
              </a:rPr>
              <a:t>computing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Servers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Clusters/Warehouse-scale Computers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/>
              <a:t>Important characteristics of each of the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A0FFB-2580-4929-B3F7-4C34B0A40817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65100"/>
            <a:ext cx="8153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600" b="1" dirty="0"/>
              <a:t>Classes of Computers</a:t>
            </a:r>
            <a:r>
              <a:rPr lang="en-US" sz="3600" b="1" u="sng" dirty="0"/>
              <a:t/>
            </a:r>
            <a:br>
              <a:rPr lang="en-US" sz="3600" b="1" u="sng" dirty="0"/>
            </a:br>
            <a:r>
              <a:rPr lang="en-US" sz="3600" b="1" u="sng" dirty="0"/>
              <a:t/>
            </a:r>
            <a:br>
              <a:rPr lang="en-US" sz="3600" b="1" u="sng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>
                <a:effectLst/>
              </a:rPr>
              <a:t>Characteristics of Computer Classes</a:t>
            </a:r>
            <a:br>
              <a:rPr lang="en-US" sz="3600" b="1" dirty="0">
                <a:effectLst/>
              </a:rPr>
            </a:br>
            <a:r>
              <a:rPr lang="en-US" sz="3600" b="1" u="sng" dirty="0"/>
              <a:t/>
            </a:r>
            <a:br>
              <a:rPr lang="en-US" sz="3600" b="1" u="sng" dirty="0"/>
            </a:br>
            <a:r>
              <a:rPr lang="en-US" sz="3600" b="1" u="sng" dirty="0"/>
              <a:t/>
            </a:r>
            <a:br>
              <a:rPr lang="en-US" sz="36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2800" b="1" dirty="0"/>
              <a:t>Computer Classes and Their Characteristics</a:t>
            </a:r>
            <a:endParaRPr lang="en-US" sz="28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19F19-C11C-403F-9774-59F0124A4E8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22534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1690688"/>
            <a:ext cx="9067800" cy="420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7467600" y="1690688"/>
            <a:ext cx="160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20"/>
              </a:lnSpc>
            </a:pPr>
            <a:r>
              <a:rPr lang="en-US" sz="1600" b="1" dirty="0" smtClean="0">
                <a:latin typeface="Arial Narrow" panose="020B0606020202030204" pitchFamily="34" charset="0"/>
              </a:rPr>
              <a:t>Internet</a:t>
            </a:r>
            <a:r>
              <a:rPr lang="en-US" sz="1600" b="1" dirty="0" smtClean="0"/>
              <a:t> of Things/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Computers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u="sng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8550"/>
            <a:ext cx="8305800" cy="50736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b="1" dirty="0" smtClean="0"/>
              <a:t>Internet of things/ Embedded </a:t>
            </a:r>
            <a:r>
              <a:rPr lang="en-US" sz="2400" b="1" dirty="0"/>
              <a:t>Computers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Computers lodged in other </a:t>
            </a:r>
            <a:r>
              <a:rPr lang="en-US" sz="2400" b="1" dirty="0" smtClean="0"/>
              <a:t>devices</a:t>
            </a:r>
            <a:r>
              <a:rPr lang="en-US" sz="2800" b="1" dirty="0"/>
              <a:t>	</a:t>
            </a:r>
            <a:endParaRPr lang="en-US" sz="2800" b="1" dirty="0" smtClean="0"/>
          </a:p>
          <a:p>
            <a:pPr marL="8255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400" b="1" dirty="0"/>
              <a:t>	</a:t>
            </a:r>
            <a:endParaRPr lang="en-US" sz="400" b="1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dirty="0" err="1" smtClean="0">
                <a:latin typeface="+mj-lt"/>
              </a:rPr>
              <a:t>IoT</a:t>
            </a:r>
            <a:r>
              <a:rPr lang="en-US" sz="2400" b="1" dirty="0" smtClean="0">
                <a:latin typeface="+mj-lt"/>
              </a:rPr>
              <a:t> refers to embedded computer that are connected to the Internet</a:t>
            </a:r>
          </a:p>
          <a:p>
            <a:pPr marL="8255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>
                <a:latin typeface="+mj-lt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Lead to a wide variety of smart applications</a:t>
            </a:r>
          </a:p>
          <a:p>
            <a:pPr marL="8255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>
                <a:latin typeface="+mj-lt"/>
              </a:rPr>
              <a:t>	</a:t>
            </a:r>
            <a:r>
              <a:rPr lang="en-US" sz="2400" b="1" dirty="0" smtClean="0">
                <a:latin typeface="+mj-lt"/>
              </a:rPr>
              <a:t>	Augmented with sensors and actuators</a:t>
            </a:r>
          </a:p>
          <a:p>
            <a:pPr marL="82550" indent="0">
              <a:lnSpc>
                <a:spcPct val="80000"/>
              </a:lnSpc>
              <a:spcBef>
                <a:spcPct val="0"/>
              </a:spcBef>
              <a:buNone/>
            </a:pPr>
            <a:endParaRPr lang="en-US" sz="2400" b="1" dirty="0" smtClean="0"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dirty="0" smtClean="0">
                <a:latin typeface="Comic Sans MS" pitchFamily="66" charset="0"/>
              </a:rPr>
              <a:t>Embedded systems have largest </a:t>
            </a:r>
            <a:r>
              <a:rPr lang="en-US" sz="2400" b="1" dirty="0">
                <a:latin typeface="Comic Sans MS" pitchFamily="66" charset="0"/>
              </a:rPr>
              <a:t>range of processing power and </a:t>
            </a:r>
            <a:r>
              <a:rPr lang="en-US" sz="2400" b="1" dirty="0" smtClean="0">
                <a:latin typeface="Comic Sans MS" pitchFamily="66" charset="0"/>
              </a:rPr>
              <a:t>cost</a:t>
            </a:r>
          </a:p>
          <a:p>
            <a:pPr marL="82550" indent="0">
              <a:lnSpc>
                <a:spcPct val="80000"/>
              </a:lnSpc>
              <a:spcBef>
                <a:spcPct val="0"/>
              </a:spcBef>
              <a:buNone/>
            </a:pPr>
            <a:endParaRPr lang="en-US" sz="2400" b="1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/>
              <a:t>Price is the key factor in the design of these computers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Comic Sans MS" panose="030F0702030302020204" pitchFamily="66" charset="0"/>
              </a:rPr>
              <a:t>Evaluation of performance is not very well-defined in this class of computing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3590A-0D0F-402F-A64C-AB09F88AF668}" type="slidenum">
              <a:rPr 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89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Personal Mobile Devices (PMDs)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9641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Collection of wireless devices with multimedia user interfaces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Cost is of prime concern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There should be a limited total power consumption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Applications are mostly web-based and media-oriented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Responsiveness and predictability are the key 	characteristics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Real-time performance requirements are high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Minimize memory and use energy efficiently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Code size should be optimal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Data size is application dependent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CFCA2-349F-4B41-BD07-A6EA3BC47844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651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dirty="0"/>
              <a:t>Introduction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112838"/>
            <a:ext cx="8229600" cy="51165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Computers based on </a:t>
            </a:r>
            <a:r>
              <a:rPr lang="en-US" sz="2400" b="1" dirty="0" smtClean="0"/>
              <a:t>recent </a:t>
            </a:r>
            <a:r>
              <a:rPr lang="en-US" sz="2400" b="1" dirty="0"/>
              <a:t>processors have focused on two critical performance improvement techniques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Exploit Instruction-level parallelism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	Pipelining and superscalar execution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 of caches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Effects of </a:t>
            </a:r>
            <a:r>
              <a:rPr lang="en-US" sz="2400" b="1" dirty="0" smtClean="0"/>
              <a:t>sustained growth in performance 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Significant enhancement in the capability available to computer users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New classes of computers have emerged 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Microprocessor-based computers are dominating the entire range of computer design 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The developments have a major impact on software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2800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DF12-84BA-4657-8FFF-64F819483568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935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/>
              <a:t>Semiconductor History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/>
          </a:p>
        </p:txBody>
      </p:sp>
      <p:graphicFrame>
        <p:nvGraphicFramePr>
          <p:cNvPr id="3486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85876"/>
              </p:ext>
            </p:extLst>
          </p:nvPr>
        </p:nvGraphicFramePr>
        <p:xfrm>
          <a:off x="914400" y="990603"/>
          <a:ext cx="8229600" cy="5410286"/>
        </p:xfrm>
        <a:graphic>
          <a:graphicData uri="http://schemas.openxmlformats.org/drawingml/2006/table">
            <a:tbl>
              <a:tblPr/>
              <a:tblGrid>
                <a:gridCol w="949569"/>
                <a:gridCol w="2944324"/>
                <a:gridCol w="4335707"/>
              </a:tblGrid>
              <a:tr h="510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1947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transistor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Bell Labs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1958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Jack Kilby (MSEE ’50) @TI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Winner of 2000 Nobel prize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1971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microprocessor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Intel (calculator market)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1974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Intel 4004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2300 transistors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1978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Intel 8086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29K transistors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1989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Intel 80486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1M transistors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Intel Pentium Pro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5.5M transistors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2006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Intel Montecito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1.7B transistors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SPARC M7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10B+ transistors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91" name="Picture 52" descr="http://www.ti.com/corp/graphics/history/j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4" name="Picture 54" descr="https://upload.wikimedia.org/wikipedia/en/c/cc/Jack_Kilb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1905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65800"/>
            <a:ext cx="8933058" cy="6516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00017-3B0A-41B9-A65E-9B12C62C3985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40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990600" y="24825"/>
            <a:ext cx="81530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Trends: </a:t>
            </a:r>
            <a:r>
              <a:rPr lang="en-US" b="1" dirty="0">
                <a:latin typeface="Arial" panose="020B0604020202020204" pitchFamily="34" charset="0"/>
              </a:rPr>
              <a:t>The End of the Uniprocessor Era</a:t>
            </a:r>
            <a:endParaRPr lang="en-US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7" name="Picture 4" descr="Ch1-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0"/>
            <a:ext cx="9144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5562600" y="4114800"/>
            <a:ext cx="3429000" cy="1600200"/>
          </a:xfrm>
          <a:prstGeom prst="wedgeEllipseCallout">
            <a:avLst>
              <a:gd name="adj1" fmla="val 8356"/>
              <a:gd name="adj2" fmla="val -210119"/>
            </a:avLst>
          </a:prstGeom>
          <a:solidFill>
            <a:srgbClr val="FFFF00">
              <a:alpha val="18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Intel cancelled high performance uniprocessor, joined IBM and Sun for multiple processors</a:t>
            </a:r>
          </a:p>
        </p:txBody>
      </p:sp>
      <p:sp>
        <p:nvSpPr>
          <p:cNvPr id="8199" name="TextBox 2"/>
          <p:cNvSpPr txBox="1">
            <a:spLocks noChangeArrowheads="1"/>
          </p:cNvSpPr>
          <p:nvPr/>
        </p:nvSpPr>
        <p:spPr bwMode="auto">
          <a:xfrm rot="-1370111">
            <a:off x="771525" y="4926013"/>
            <a:ext cx="149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Hardware based</a:t>
            </a:r>
          </a:p>
        </p:txBody>
      </p:sp>
      <p:sp>
        <p:nvSpPr>
          <p:cNvPr id="8200" name="TextBox 7"/>
          <p:cNvSpPr txBox="1">
            <a:spLocks noChangeArrowheads="1"/>
          </p:cNvSpPr>
          <p:nvPr/>
        </p:nvSpPr>
        <p:spPr bwMode="auto">
          <a:xfrm rot="-2327610">
            <a:off x="2339975" y="2868613"/>
            <a:ext cx="2452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Hardware and software, ILP!</a:t>
            </a:r>
          </a:p>
        </p:txBody>
      </p:sp>
    </p:spTree>
    <p:extLst>
      <p:ext uri="{BB962C8B-B14F-4D97-AF65-F5344CB8AC3E}">
        <p14:creationId xmlns:p14="http://schemas.microsoft.com/office/powerpoint/2010/main" val="10324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820000" cy="6624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600" y="346200"/>
            <a:ext cx="7956000" cy="658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8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dirty="0"/>
              <a:t>Introduction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u="sng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458200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omic Sans MS" pitchFamily="66" charset="0"/>
              </a:rPr>
              <a:t>Performance is traded with productivity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Strategy for software development has also changed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Software as a service (</a:t>
            </a:r>
            <a:r>
              <a:rPr lang="en-US" sz="2400" b="1" dirty="0" err="1">
                <a:latin typeface="Comic Sans MS" pitchFamily="66" charset="0"/>
              </a:rPr>
              <a:t>SaaS</a:t>
            </a:r>
            <a:r>
              <a:rPr lang="en-US" sz="2400" b="1" dirty="0">
                <a:latin typeface="Comic Sans MS" pitchFamily="66" charset="0"/>
              </a:rPr>
              <a:t>) is used instead of 	the conventional shrink-wrapped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Nature of applications have also undergone a change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Shift from ILP (Instruction-Level Parallelism) to 	DLP (Data-Level Parallelism) and TLP (Thread-	Level Parallelism)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There is also an extensive use of RLP (Request-Level Parallelism)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omic Sans MS" pitchFamily="66" charset="0"/>
              </a:rPr>
              <a:t>ILP has been implicit but TLP, DLP and RLP are explicit parallelism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The major burden for exploitation of this shift is 	on the programmers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E2EA7-9A5E-47C6-A124-546EB860B247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dirty="0"/>
              <a:t>Introduction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u="sng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77900"/>
            <a:ext cx="8305800" cy="53467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Combination of the following factors result in decrease in processor performance improvement 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Slowdown in Moore’s Law and end of Dennard scaling 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</a:rPr>
              <a:t>Replacement of single power-hungry processor with several energy-efficient processors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/>
              <a:t>The limits to multiprocessing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overall processor performance improvement has slowed down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400" b="1" dirty="0" smtClean="0"/>
              <a:t>	Specialization is a solution to the problem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/>
              <a:t>Several Domain specific cores 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Domain specific architectures (DSAs)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E2EA7-9A5E-47C6-A124-546EB860B247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45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10477</TotalTime>
  <Words>401</Words>
  <Application>Microsoft Office PowerPoint</Application>
  <PresentationFormat>On-screen Show (4:3)</PresentationFormat>
  <Paragraphs>157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Arial Narrow</vt:lpstr>
      <vt:lpstr>Calibri</vt:lpstr>
      <vt:lpstr>Century Gothic</vt:lpstr>
      <vt:lpstr>Comic Sans MS</vt:lpstr>
      <vt:lpstr>Courier New</vt:lpstr>
      <vt:lpstr>Gill Sans MT</vt:lpstr>
      <vt:lpstr>Times New Roman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Introduction and Quantitative Analysis</vt:lpstr>
      <vt:lpstr>   Introduction   </vt:lpstr>
      <vt:lpstr>Semiconductor History</vt:lpstr>
      <vt:lpstr>PowerPoint Presentation</vt:lpstr>
      <vt:lpstr>PowerPoint Presentation</vt:lpstr>
      <vt:lpstr>PowerPoint Presentation</vt:lpstr>
      <vt:lpstr>PowerPoint Presentation</vt:lpstr>
      <vt:lpstr>   Introduction    </vt:lpstr>
      <vt:lpstr>   Introduction    </vt:lpstr>
      <vt:lpstr>   Classes of Computers    </vt:lpstr>
      <vt:lpstr>   Classes of Computers   Characteristics of Computer Classes       Computer Classes and Their Characteristics</vt:lpstr>
      <vt:lpstr>   Classes of Computers    </vt:lpstr>
      <vt:lpstr>   Personal Mobile Devices (PMDs)   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397</cp:revision>
  <dcterms:created xsi:type="dcterms:W3CDTF">2007-04-10T07:27:13Z</dcterms:created>
  <dcterms:modified xsi:type="dcterms:W3CDTF">2019-08-22T08:32:32Z</dcterms:modified>
</cp:coreProperties>
</file>