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8" r:id="rId1"/>
    <p:sldMasterId id="2147483690" r:id="rId2"/>
    <p:sldMasterId id="2147483804" r:id="rId3"/>
    <p:sldMasterId id="2147483920" r:id="rId4"/>
    <p:sldMasterId id="2147485482" r:id="rId5"/>
  </p:sldMasterIdLst>
  <p:notesMasterIdLst>
    <p:notesMasterId r:id="rId36"/>
  </p:notesMasterIdLst>
  <p:sldIdLst>
    <p:sldId id="332" r:id="rId6"/>
    <p:sldId id="336" r:id="rId7"/>
    <p:sldId id="337" r:id="rId8"/>
    <p:sldId id="338" r:id="rId9"/>
    <p:sldId id="384" r:id="rId10"/>
    <p:sldId id="340" r:id="rId11"/>
    <p:sldId id="344" r:id="rId12"/>
    <p:sldId id="346" r:id="rId13"/>
    <p:sldId id="347" r:id="rId14"/>
    <p:sldId id="348" r:id="rId15"/>
    <p:sldId id="349" r:id="rId16"/>
    <p:sldId id="350" r:id="rId17"/>
    <p:sldId id="403" r:id="rId18"/>
    <p:sldId id="385" r:id="rId19"/>
    <p:sldId id="402" r:id="rId20"/>
    <p:sldId id="404" r:id="rId21"/>
    <p:sldId id="397" r:id="rId22"/>
    <p:sldId id="389" r:id="rId23"/>
    <p:sldId id="391" r:id="rId24"/>
    <p:sldId id="392" r:id="rId25"/>
    <p:sldId id="387" r:id="rId26"/>
    <p:sldId id="390" r:id="rId27"/>
    <p:sldId id="393" r:id="rId28"/>
    <p:sldId id="351" r:id="rId29"/>
    <p:sldId id="394" r:id="rId30"/>
    <p:sldId id="395" r:id="rId31"/>
    <p:sldId id="352" r:id="rId32"/>
    <p:sldId id="353" r:id="rId33"/>
    <p:sldId id="354" r:id="rId34"/>
    <p:sldId id="355" r:id="rId3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A50021"/>
    <a:srgbClr val="CC3300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97" autoAdjust="0"/>
    <p:restoredTop sz="94598" autoAdjust="0"/>
  </p:normalViewPr>
  <p:slideViewPr>
    <p:cSldViewPr>
      <p:cViewPr varScale="1">
        <p:scale>
          <a:sx n="67" d="100"/>
          <a:sy n="67" d="100"/>
        </p:scale>
        <p:origin x="136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76" Type="http://schemas.microsoft.com/office/2015/10/relationships/revisionInfo" Target="revisionInfo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51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51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51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58E4D61B-DD03-49B1-9465-54A9C8228D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8853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E4D61B-DD03-49B1-9465-54A9C8228D36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5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171D87-3B5C-4C73-AE7A-091632DC450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6070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Register-memory:</a:t>
            </a:r>
            <a:r>
              <a:rPr lang="en-US" baseline="0" dirty="0" smtClean="0"/>
              <a:t> access memory also as a part of ALU instructions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E4D61B-DD03-49B1-9465-54A9C8228D3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4926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E4D61B-DD03-49B1-9465-54A9C8228D3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028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High level aspects: memory system,</a:t>
            </a:r>
            <a:r>
              <a:rPr lang="en-US" baseline="0" dirty="0" smtClean="0"/>
              <a:t> memory interconnect, design of internal processor or CPU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E4D61B-DD03-49B1-9465-54A9C8228D3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88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Moore’s law</a:t>
            </a:r>
            <a:r>
              <a:rPr lang="en-US" baseline="0" dirty="0" smtClean="0"/>
              <a:t> has slowed down and the pace is much slower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E4D61B-DD03-49B1-9465-54A9C8228D3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778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8DF4CD-BA4E-416D-A7C4-E0716C1FC6DC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4069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060E6B-AC76-4535-8E9D-B19A56F773EB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947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79525" y="1600200"/>
            <a:ext cx="7085013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79525" y="2819400"/>
            <a:ext cx="5256213" cy="1143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AF5DBC-C5F9-41CD-B983-4206AF0658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4B0BCD-2694-4F34-8473-F1FE0A1938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4475" y="685800"/>
            <a:ext cx="1771650" cy="54403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9525" y="685800"/>
            <a:ext cx="5162550" cy="54403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40FD71-C863-4E32-BE64-F853071056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79525" y="1600200"/>
            <a:ext cx="7085013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79525" y="2819400"/>
            <a:ext cx="5256213" cy="1143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D9C219-F602-47FD-AEFB-2D00E5731B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A1F8BE-D86C-47A1-AD0F-286C03C4A6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F44A77-D3F4-4041-A13E-6812E16ED4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9525" y="1600200"/>
            <a:ext cx="25527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84625" y="1600200"/>
            <a:ext cx="25527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B1F6BB-2EB5-4E09-8810-B130C9F02A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8D3348-8071-4832-9B53-761C6BF0A2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E77FE8-D970-4A36-B5A1-865EB3B9E4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9A5D65-6AB4-4B51-B7EE-E4676296FD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F778E1-D112-494A-9A7F-1D5EDC0EBE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CC377D-1732-4FA4-AE49-2616F50B7C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5C61A5-C5AE-4E8A-8540-533B7087DC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381E3F-E68B-4CAF-A6D4-A8A83EFE4E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4475" y="685800"/>
            <a:ext cx="1771650" cy="54403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9525" y="685800"/>
            <a:ext cx="5162550" cy="54403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5908A5-7F73-4E80-92F9-8CB7FAF74F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79525" y="1600200"/>
            <a:ext cx="7085013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79525" y="2819400"/>
            <a:ext cx="5256213" cy="1143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4AB73E-D463-4254-988C-4E5086FC19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3A9857-4BE0-4660-90D3-A623CD55B9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4602C0-B8EF-4E07-B15D-35376D70D2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9525" y="1600200"/>
            <a:ext cx="25527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84625" y="1600200"/>
            <a:ext cx="25527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722E54-689F-4365-8BF0-79B9E7EBE3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F3C839-C841-4998-A734-E6601E15CD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F70B36-FE5B-4DE9-909E-51D13B64A5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A4233D-2081-48DB-994D-1C530FDEAC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AE476C-7570-40E0-95E7-26E23669DA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6FA48A-8A87-4459-A84E-5558FD3C51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D821C1-60DA-4943-BDC1-105B06CBF7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1A35CB-F120-4AF7-B410-671D77AC80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4475" y="685800"/>
            <a:ext cx="1771650" cy="54403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9525" y="685800"/>
            <a:ext cx="5162550" cy="54403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ACA52B-57F9-4F4D-9A83-897A7523EB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79525" y="1600200"/>
            <a:ext cx="7085013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235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79525" y="2819400"/>
            <a:ext cx="5256213" cy="1143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2541DA-A51A-460D-B341-F87954445E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F0E839-028C-4E30-84E8-0977CCA113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CC8FFD-D08D-479B-A17E-FF46DF1DDF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9525" y="1600200"/>
            <a:ext cx="25527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84625" y="1600200"/>
            <a:ext cx="25527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CFA8BA-1C7A-4997-8CAE-DF8F75579D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A7B818-B7F7-4B4C-8858-852407A52C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B75525-61C3-4FC0-B802-EABF0C0C41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9525" y="1600200"/>
            <a:ext cx="25527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84625" y="1600200"/>
            <a:ext cx="25527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85BC92-F13D-4ACA-854E-DABA95BF8A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3EA8F8-26AF-4613-964A-3BB7E5294C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BBDBB3-7A5E-40FC-A006-2BDC60A6F3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8DE913-1AB6-4FEF-AF09-4BABE9A9DA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E424E5-B5BF-47A8-A60D-198902AD25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4475" y="685800"/>
            <a:ext cx="1771650" cy="54403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9525" y="685800"/>
            <a:ext cx="5162550" cy="54403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885230-D58D-4184-B737-86E5AE0A1D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157288" y="1344613"/>
            <a:ext cx="63500" cy="65087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7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7982715-EBEC-4AA8-8170-D5B13A0D876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03803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929EFB-521D-435D-9392-B8D7F2DE0A5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29616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2825" y="0"/>
            <a:ext cx="68580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invGray">
          <a:xfrm>
            <a:off x="2286000" y="0"/>
            <a:ext cx="762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408238" y="2746375"/>
            <a:ext cx="63500" cy="6350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4262592-E671-45F7-BA05-2507A1023E5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32414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7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0EDC1C-7EAD-441E-89A4-099A1320BDD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48623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/>
          <a:lstStyle>
            <a:lvl1pPr algn="ctr">
              <a:defRPr sz="4500" b="1" cap="none" baseline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9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4CDAC2-27E7-48CE-B827-DFAC45810CE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733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B681BF-CE34-47A9-A249-C6C7526AC9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4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5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850F8D-7CC6-4A86-849B-69F1BC74AEE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53867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" name="Rectangle 2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ED2B7F70-433C-4C7C-A46E-B5C0152DE6B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39792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7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F2E35A-4741-4E38-9D94-5E2566881B8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75782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tIns="274320">
            <a:normAutofit/>
          </a:bodyPr>
          <a:lstStyle/>
          <a:p>
            <a:pPr indent="-283464" eaLnBrk="1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/>
            </a:pPr>
            <a:endParaRPr lang="en-US" sz="3200">
              <a:latin typeface="+mn-lt"/>
              <a:cs typeface="+mn-cs"/>
            </a:endParaRPr>
          </a:p>
        </p:txBody>
      </p:sp>
      <p:sp>
        <p:nvSpPr>
          <p:cNvPr id="6" name="Flowchart: Process 5"/>
          <p:cNvSpPr/>
          <p:nvPr/>
        </p:nvSpPr>
        <p:spPr>
          <a:xfrm rot="19468671">
            <a:off x="396875" y="954088"/>
            <a:ext cx="685800" cy="204787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Flowchart: Process 6"/>
          <p:cNvSpPr/>
          <p:nvPr/>
        </p:nvSpPr>
        <p:spPr>
          <a:xfrm rot="2103354" flipH="1">
            <a:off x="5003800" y="936625"/>
            <a:ext cx="649288" cy="204788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tIns="274320">
            <a:normAutofit/>
          </a:bodyPr>
          <a:lstStyle>
            <a:lvl1pPr indent="0">
              <a:buNone/>
              <a:defRPr sz="3200"/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65E2FC12-392C-4A9E-B8F3-ABAC3C93D6B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77244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003CA7-78C2-4CEE-8D8C-8A255B379F9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78169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AF8499-F67B-4133-9D04-1C3E8A54F3E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61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C61780-590B-412C-867C-6D9B3020E5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1E07FF-3B23-449C-972F-1996BA149C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A16F38-4BC9-42A4-A76A-43EE14DA00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EB2D06-ABC4-461B-906F-A304D75F41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79525" y="685800"/>
            <a:ext cx="7086600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9525" y="1600200"/>
            <a:ext cx="5257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2937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29375"/>
            <a:ext cx="2895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2937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pPr>
              <a:defRPr/>
            </a:pPr>
            <a:fld id="{F3B6D45B-A121-4A42-949B-75C059BB47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477" r:id="rId1"/>
    <p:sldLayoutId id="2147485427" r:id="rId2"/>
    <p:sldLayoutId id="2147485428" r:id="rId3"/>
    <p:sldLayoutId id="2147485429" r:id="rId4"/>
    <p:sldLayoutId id="2147485430" r:id="rId5"/>
    <p:sldLayoutId id="2147485431" r:id="rId6"/>
    <p:sldLayoutId id="2147485432" r:id="rId7"/>
    <p:sldLayoutId id="2147485433" r:id="rId8"/>
    <p:sldLayoutId id="2147485434" r:id="rId9"/>
    <p:sldLayoutId id="2147485435" r:id="rId10"/>
    <p:sldLayoutId id="2147485436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1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2" grpId="0"/>
      <p:bldP spid="6144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4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6144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4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6144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4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6144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4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6144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4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6144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79525" y="685800"/>
            <a:ext cx="7086600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9525" y="1600200"/>
            <a:ext cx="5257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2937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29375"/>
            <a:ext cx="2895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349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2937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pPr>
              <a:defRPr/>
            </a:pPr>
            <a:fld id="{EF18B392-0463-49F7-BE7F-3C394F1B91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478" r:id="rId1"/>
    <p:sldLayoutId id="2147485437" r:id="rId2"/>
    <p:sldLayoutId id="2147485438" r:id="rId3"/>
    <p:sldLayoutId id="2147485439" r:id="rId4"/>
    <p:sldLayoutId id="2147485440" r:id="rId5"/>
    <p:sldLayoutId id="2147485441" r:id="rId6"/>
    <p:sldLayoutId id="2147485442" r:id="rId7"/>
    <p:sldLayoutId id="2147485443" r:id="rId8"/>
    <p:sldLayoutId id="2147485444" r:id="rId9"/>
    <p:sldLayoutId id="2147485445" r:id="rId10"/>
    <p:sldLayoutId id="2147485446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3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0" grpId="0"/>
      <p:bldP spid="63491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49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63491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49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63491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49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63491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49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63491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49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6349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79525" y="685800"/>
            <a:ext cx="7086600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9525" y="1600200"/>
            <a:ext cx="5257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45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2937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1945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29375"/>
            <a:ext cx="2895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1945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2937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pPr>
              <a:defRPr/>
            </a:pPr>
            <a:fld id="{B9F12E90-02F3-40A4-B326-79A7168D9D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479" r:id="rId1"/>
    <p:sldLayoutId id="2147485447" r:id="rId2"/>
    <p:sldLayoutId id="2147485448" r:id="rId3"/>
    <p:sldLayoutId id="2147485449" r:id="rId4"/>
    <p:sldLayoutId id="2147485450" r:id="rId5"/>
    <p:sldLayoutId id="2147485451" r:id="rId6"/>
    <p:sldLayoutId id="2147485452" r:id="rId7"/>
    <p:sldLayoutId id="2147485453" r:id="rId8"/>
    <p:sldLayoutId id="2147485454" r:id="rId9"/>
    <p:sldLayoutId id="2147485455" r:id="rId10"/>
    <p:sldLayoutId id="2147485456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94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94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94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94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94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194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2" grpId="0"/>
      <p:bldP spid="19456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45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19456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45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19456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45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19456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45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19456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45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19456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79525" y="685800"/>
            <a:ext cx="7086600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225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9525" y="1600200"/>
            <a:ext cx="5257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25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2937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3225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29375"/>
            <a:ext cx="2895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3225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2937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pPr>
              <a:defRPr/>
            </a:pPr>
            <a:fld id="{6280577A-03E8-46D7-9E4C-F8FC80FA7E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480" r:id="rId1"/>
    <p:sldLayoutId id="2147485457" r:id="rId2"/>
    <p:sldLayoutId id="2147485458" r:id="rId3"/>
    <p:sldLayoutId id="2147485459" r:id="rId4"/>
    <p:sldLayoutId id="2147485460" r:id="rId5"/>
    <p:sldLayoutId id="2147485461" r:id="rId6"/>
    <p:sldLayoutId id="2147485462" r:id="rId7"/>
    <p:sldLayoutId id="2147485463" r:id="rId8"/>
    <p:sldLayoutId id="2147485464" r:id="rId9"/>
    <p:sldLayoutId id="2147485465" r:id="rId10"/>
    <p:sldLayoutId id="2147485466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22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22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22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22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22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322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2562" grpId="0"/>
      <p:bldP spid="32256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25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32256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25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32256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25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32256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25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32256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25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32256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lum/>
          </a:blip>
          <a:srcRect/>
          <a:stretch>
            <a:fillRect l="-12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F3B6D45B-A121-4A42-949B-75C059BB478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412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483" r:id="rId1"/>
    <p:sldLayoutId id="2147485484" r:id="rId2"/>
    <p:sldLayoutId id="2147485485" r:id="rId3"/>
    <p:sldLayoutId id="2147485486" r:id="rId4"/>
    <p:sldLayoutId id="2147485487" r:id="rId5"/>
    <p:sldLayoutId id="2147485488" r:id="rId6"/>
    <p:sldLayoutId id="2147485489" r:id="rId7"/>
    <p:sldLayoutId id="2147485490" r:id="rId8"/>
    <p:sldLayoutId id="2147485491" r:id="rId9"/>
    <p:sldLayoutId id="2147485492" r:id="rId10"/>
    <p:sldLayoutId id="2147485493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013" y="9144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sz="3600" b="1"/>
              <a:t>Introduction and Quantitative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581400"/>
            <a:ext cx="7772400" cy="2209800"/>
          </a:xfrm>
        </p:spPr>
        <p:txBody>
          <a:bodyPr anchor="t"/>
          <a:lstStyle/>
          <a:p>
            <a:pPr>
              <a:buFont typeface="Wingdings" pitchFamily="2" charset="2"/>
              <a:buChar char="q"/>
            </a:pPr>
            <a:r>
              <a:rPr lang="en-US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b="1" dirty="0">
                <a:latin typeface="Calibri" pitchFamily="34" charset="0"/>
                <a:cs typeface="Calibri" pitchFamily="34" charset="0"/>
              </a:rPr>
              <a:t>Classes of Computers</a:t>
            </a:r>
          </a:p>
          <a:p>
            <a:pPr>
              <a:buFont typeface="Wingdings" pitchFamily="2" charset="2"/>
              <a:buChar char="q"/>
            </a:pPr>
            <a:r>
              <a:rPr lang="en-US" sz="2800" b="1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b="1" dirty="0" smtClean="0">
                <a:latin typeface="Calibri" pitchFamily="34" charset="0"/>
                <a:cs typeface="Calibri" pitchFamily="34" charset="0"/>
              </a:rPr>
              <a:t>Trends in Technology and Implementation</a:t>
            </a:r>
            <a:endParaRPr lang="en-US" sz="2800" b="1" dirty="0"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2800" b="1" dirty="0">
                <a:latin typeface="Calibri" pitchFamily="34" charset="0"/>
                <a:cs typeface="Calibri" pitchFamily="34" charset="0"/>
              </a:rPr>
              <a:t> Measuring and Reporting Performance</a:t>
            </a:r>
          </a:p>
          <a:p>
            <a:pPr>
              <a:buFont typeface="Wingdings" pitchFamily="2" charset="2"/>
              <a:buChar char="q"/>
            </a:pPr>
            <a:r>
              <a:rPr lang="en-US" sz="2800" b="1" dirty="0">
                <a:latin typeface="Calibri" pitchFamily="34" charset="0"/>
                <a:cs typeface="Calibri" pitchFamily="34" charset="0"/>
              </a:rPr>
              <a:t> Quantitative Principles of Computer Design </a:t>
            </a:r>
          </a:p>
          <a:p>
            <a:pPr>
              <a:buFont typeface="Wingdings" pitchFamily="2" charset="2"/>
              <a:buChar char="q"/>
            </a:pPr>
            <a:endParaRPr lang="en-US" sz="2800" b="1" dirty="0"/>
          </a:p>
          <a:p>
            <a:pPr>
              <a:buFont typeface="Wingdings" pitchFamily="2" charset="2"/>
              <a:buChar char="q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b="1" smtClean="0">
                <a:solidFill>
                  <a:schemeClr val="tx1"/>
                </a:solidFill>
              </a:rPr>
              <a:t>CA Fall 2019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b="1">
                <a:solidFill>
                  <a:schemeClr val="tx1"/>
                </a:solidFill>
              </a:rPr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72EB6B-FE1A-4816-8A09-F0D1A5D2F3F3}" type="slidenum">
              <a:rPr lang="en-US" b="1" smtClean="0">
                <a:solidFill>
                  <a:schemeClr val="tx1"/>
                </a:solidFill>
              </a:rPr>
              <a:pPr>
                <a:defRPr/>
              </a:pPr>
              <a:t>1</a:t>
            </a:fld>
            <a:endParaRPr lang="en-US" b="1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70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b="1" smtClean="0">
                <a:solidFill>
                  <a:schemeClr val="tx1"/>
                </a:solidFill>
              </a:rPr>
              <a:t>CA Fall 2019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b="1">
                <a:solidFill>
                  <a:schemeClr val="tx1"/>
                </a:solidFill>
              </a:rPr>
              <a:t>FAST-NU Karachi Campus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C27E5B-EFF6-47C8-A691-F3372798E72E}" type="slidenum">
              <a:rPr lang="en-US" b="1">
                <a:solidFill>
                  <a:schemeClr val="tx1"/>
                </a:solidFill>
              </a:rPr>
              <a:pPr>
                <a:defRPr/>
              </a:pPr>
              <a:t>10</a:t>
            </a:fld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7772400" cy="685800"/>
          </a:xfrm>
          <a:noFill/>
        </p:spPr>
        <p:txBody>
          <a:bodyPr/>
          <a:lstStyle/>
          <a:p>
            <a:pPr eaLnBrk="1" hangingPunct="1"/>
            <a:r>
              <a:rPr lang="en-US" sz="3200" b="1" dirty="0"/>
              <a:t>Classes of </a:t>
            </a:r>
            <a:r>
              <a:rPr lang="en-US" sz="3200" b="1" dirty="0" smtClean="0"/>
              <a:t>Parallel Computers </a:t>
            </a:r>
            <a:endParaRPr lang="en-US" sz="3200" b="1" dirty="0"/>
          </a:p>
        </p:txBody>
      </p:sp>
      <p:sp>
        <p:nvSpPr>
          <p:cNvPr id="276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9976" y="1250950"/>
            <a:ext cx="8001000" cy="5054600"/>
          </a:xfrm>
          <a:noFill/>
        </p:spPr>
        <p:txBody>
          <a:bodyPr/>
          <a:lstStyle/>
          <a:p>
            <a:pPr marL="344488" indent="-344488" eaLnBrk="1" hangingPunct="1">
              <a:lnSpc>
                <a:spcPct val="80000"/>
              </a:lnSpc>
              <a:buFontTx/>
              <a:buNone/>
            </a:pPr>
            <a:r>
              <a:rPr lang="en-US" sz="2200" dirty="0">
                <a:sym typeface="Wingdings" pitchFamily="2" charset="2"/>
              </a:rPr>
              <a:t></a:t>
            </a:r>
            <a:r>
              <a:rPr lang="en-US" sz="2200" dirty="0"/>
              <a:t> </a:t>
            </a:r>
            <a:r>
              <a:rPr lang="en-US" sz="2400" b="1" dirty="0"/>
              <a:t>MISD: </a:t>
            </a:r>
            <a:r>
              <a:rPr lang="en-US" sz="2400" b="1" i="1" dirty="0"/>
              <a:t>Multiple Instruction Streams, Single Data 	Stream</a:t>
            </a:r>
            <a:endParaRPr lang="en-US" sz="2400" b="1" dirty="0"/>
          </a:p>
          <a:p>
            <a:pPr marL="344488" indent="-344488"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		</a:t>
            </a:r>
            <a:r>
              <a:rPr lang="en-US" sz="2400" b="1" dirty="0">
                <a:latin typeface="Comic Sans MS" pitchFamily="66" charset="0"/>
              </a:rPr>
              <a:t>No commercial machine has been built to date</a:t>
            </a:r>
          </a:p>
          <a:p>
            <a:pPr marL="344488" indent="-344488" eaLnBrk="1" hangingPunct="1">
              <a:lnSpc>
                <a:spcPct val="80000"/>
              </a:lnSpc>
              <a:buFontTx/>
              <a:buNone/>
            </a:pPr>
            <a:endParaRPr lang="en-US" sz="600" b="1" dirty="0">
              <a:latin typeface="Comic Sans MS" pitchFamily="66" charset="0"/>
              <a:sym typeface="Wingdings" pitchFamily="2" charset="2"/>
            </a:endParaRPr>
          </a:p>
          <a:p>
            <a:pPr marL="344488" indent="-344488" eaLnBrk="1" hangingPunct="1">
              <a:lnSpc>
                <a:spcPct val="80000"/>
              </a:lnSpc>
              <a:buFontTx/>
              <a:buNone/>
            </a:pPr>
            <a:r>
              <a:rPr lang="en-US" sz="2200" b="1" dirty="0">
                <a:sym typeface="Wingdings" pitchFamily="2" charset="2"/>
              </a:rPr>
              <a:t></a:t>
            </a:r>
            <a:r>
              <a:rPr lang="en-US" sz="2200" b="1" dirty="0"/>
              <a:t> </a:t>
            </a:r>
            <a:r>
              <a:rPr lang="en-US" sz="2400" b="1" dirty="0"/>
              <a:t>MIMD: </a:t>
            </a:r>
            <a:r>
              <a:rPr lang="en-US" sz="2400" b="1" i="1" dirty="0"/>
              <a:t>Multiple Instructions Streams, Multiple Data 	     	   Streams</a:t>
            </a:r>
            <a:endParaRPr lang="en-US" sz="2400" b="1" dirty="0"/>
          </a:p>
          <a:p>
            <a:pPr marL="344488" indent="-344488" eaLnBrk="1" hangingPunct="1">
              <a:lnSpc>
                <a:spcPct val="80000"/>
              </a:lnSpc>
            </a:pPr>
            <a:r>
              <a:rPr lang="en-US" sz="2400" b="1" dirty="0">
                <a:latin typeface="Comic Sans MS" pitchFamily="66" charset="0"/>
              </a:rPr>
              <a:t>Each processor fetches its own instructions and operates on its own data</a:t>
            </a:r>
          </a:p>
          <a:p>
            <a:pPr marL="344488" indent="-344488" eaLnBrk="1" hangingPunct="1"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mic Sans MS" pitchFamily="66" charset="0"/>
              </a:rPr>
              <a:t>		</a:t>
            </a:r>
            <a:r>
              <a:rPr lang="en-US" sz="2400" b="1" dirty="0"/>
              <a:t>Tightly and loosely-coupled MIMDs</a:t>
            </a:r>
          </a:p>
          <a:p>
            <a:pPr marL="344488" indent="-344488"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		</a:t>
            </a:r>
            <a:r>
              <a:rPr lang="en-US" sz="2400" b="1" dirty="0" smtClean="0"/>
              <a:t>    Exploits </a:t>
            </a:r>
            <a:r>
              <a:rPr lang="en-US" sz="2400" b="1" i="1" dirty="0"/>
              <a:t>thread-level </a:t>
            </a:r>
            <a:r>
              <a:rPr lang="en-US" sz="2400" b="1" i="1" dirty="0" smtClean="0"/>
              <a:t>or request-level parallelism</a:t>
            </a:r>
            <a:endParaRPr lang="en-US" sz="2400" b="1" i="1" dirty="0"/>
          </a:p>
          <a:p>
            <a:pPr marL="344488" indent="-344488" eaLnBrk="1" hangingPunct="1">
              <a:lnSpc>
                <a:spcPct val="80000"/>
              </a:lnSpc>
              <a:buFontTx/>
              <a:buNone/>
            </a:pPr>
            <a:endParaRPr lang="en-US" sz="600" b="1" dirty="0"/>
          </a:p>
          <a:p>
            <a:pPr marL="344488" indent="-344488" eaLnBrk="1" hangingPunct="1">
              <a:lnSpc>
                <a:spcPct val="80000"/>
              </a:lnSpc>
              <a:buFont typeface="Wingdings" pitchFamily="2" charset="2"/>
              <a:buChar char="q"/>
            </a:pPr>
            <a:r>
              <a:rPr lang="en-US" sz="2400" b="1" dirty="0"/>
              <a:t>The above </a:t>
            </a:r>
            <a:r>
              <a:rPr lang="en-US" sz="2400" b="1" dirty="0" smtClean="0"/>
              <a:t>taxonomy is </a:t>
            </a:r>
            <a:r>
              <a:rPr lang="en-US" sz="2400" b="1" dirty="0"/>
              <a:t>a coarse </a:t>
            </a:r>
            <a:r>
              <a:rPr lang="en-US" sz="2400" b="1" dirty="0" smtClean="0"/>
              <a:t>model</a:t>
            </a:r>
          </a:p>
          <a:p>
            <a:pPr marL="344488" indent="-344488"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		</a:t>
            </a:r>
            <a:r>
              <a:rPr lang="en-US" sz="2400" b="1" dirty="0">
                <a:latin typeface="Comic Sans MS" pitchFamily="66" charset="0"/>
              </a:rPr>
              <a:t>Hybrid of the above categories </a:t>
            </a:r>
            <a:r>
              <a:rPr lang="en-US" sz="2400" b="1" dirty="0" smtClean="0">
                <a:latin typeface="Comic Sans MS" pitchFamily="66" charset="0"/>
              </a:rPr>
              <a:t>are common</a:t>
            </a:r>
            <a:endParaRPr lang="en-US" sz="600" b="1" dirty="0">
              <a:latin typeface="Comic Sans MS" pitchFamily="66" charset="0"/>
            </a:endParaRPr>
          </a:p>
          <a:p>
            <a:pPr marL="344488" indent="-344488" eaLnBrk="1" hangingPunct="1">
              <a:lnSpc>
                <a:spcPct val="80000"/>
              </a:lnSpc>
              <a:buFontTx/>
              <a:buNone/>
            </a:pPr>
            <a:endParaRPr lang="en-US" sz="300" b="1" dirty="0">
              <a:latin typeface="Comic Sans MS" pitchFamily="66" charset="0"/>
            </a:endParaRPr>
          </a:p>
          <a:p>
            <a:pPr marL="344488" indent="-344488"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>
                <a:latin typeface="Comic Sans MS" pitchFamily="66" charset="0"/>
              </a:rPr>
              <a:t>MIMD is the architecture of choice for general purpose multiprocessors</a:t>
            </a:r>
          </a:p>
        </p:txBody>
      </p:sp>
    </p:spTree>
    <p:extLst>
      <p:ext uri="{BB962C8B-B14F-4D97-AF65-F5344CB8AC3E}">
        <p14:creationId xmlns:p14="http://schemas.microsoft.com/office/powerpoint/2010/main" val="2450983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b="1" smtClean="0">
                <a:solidFill>
                  <a:schemeClr val="tx1"/>
                </a:solidFill>
              </a:rPr>
              <a:t>CA Fall 2019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b="1">
                <a:solidFill>
                  <a:schemeClr val="tx1"/>
                </a:solidFill>
              </a:rPr>
              <a:t>FAST-NU Karachi Campus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82AF18-7F79-4497-880F-79D46CE3B79C}" type="slidenum">
              <a:rPr lang="en-US" b="1">
                <a:solidFill>
                  <a:schemeClr val="tx1"/>
                </a:solidFill>
              </a:rPr>
              <a:pPr>
                <a:defRPr/>
              </a:pPr>
              <a:t>11</a:t>
            </a:fld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28677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-76200"/>
            <a:ext cx="7772400" cy="1143000"/>
          </a:xfrm>
        </p:spPr>
        <p:txBody>
          <a:bodyPr/>
          <a:lstStyle/>
          <a:p>
            <a:pPr eaLnBrk="1" hangingPunct="1"/>
            <a:r>
              <a:rPr lang="en-US" sz="3600" b="1" dirty="0">
                <a:solidFill>
                  <a:srgbClr val="000000"/>
                </a:solidFill>
              </a:rPr>
              <a:t>MISD Architecture</a:t>
            </a:r>
          </a:p>
        </p:txBody>
      </p:sp>
      <p:pic>
        <p:nvPicPr>
          <p:cNvPr id="28678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381000" y="1603375"/>
            <a:ext cx="8629650" cy="4568825"/>
          </a:xfrm>
          <a:noFill/>
        </p:spPr>
      </p:pic>
    </p:spTree>
    <p:extLst>
      <p:ext uri="{BB962C8B-B14F-4D97-AF65-F5344CB8AC3E}">
        <p14:creationId xmlns:p14="http://schemas.microsoft.com/office/powerpoint/2010/main" val="2298253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b="1" smtClean="0">
                <a:solidFill>
                  <a:schemeClr val="tx1"/>
                </a:solidFill>
              </a:rPr>
              <a:t>CA Fall 2019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b="1">
                <a:solidFill>
                  <a:schemeClr val="tx1"/>
                </a:solidFill>
              </a:rPr>
              <a:t>FAST-NU Karachi Campus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3775" y="6305550"/>
            <a:ext cx="457200" cy="476250"/>
          </a:xfrm>
        </p:spPr>
        <p:txBody>
          <a:bodyPr/>
          <a:lstStyle/>
          <a:p>
            <a:pPr>
              <a:defRPr/>
            </a:pPr>
            <a:fld id="{FAE00676-6FFA-4EE0-812D-F50E59D821E2}" type="slidenum">
              <a:rPr lang="en-US" b="1">
                <a:solidFill>
                  <a:schemeClr val="tx1"/>
                </a:solidFill>
              </a:rPr>
              <a:pPr>
                <a:defRPr/>
              </a:pPr>
              <a:t>12</a:t>
            </a:fld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-76200"/>
            <a:ext cx="7772400" cy="1143000"/>
          </a:xfrm>
        </p:spPr>
        <p:txBody>
          <a:bodyPr/>
          <a:lstStyle/>
          <a:p>
            <a:pPr eaLnBrk="1" hangingPunct="1"/>
            <a:r>
              <a:rPr lang="en-US" sz="3600" b="1">
                <a:solidFill>
                  <a:schemeClr val="tx1"/>
                </a:solidFill>
              </a:rPr>
              <a:t>MIMD Architecture</a:t>
            </a:r>
          </a:p>
        </p:txBody>
      </p:sp>
      <p:pic>
        <p:nvPicPr>
          <p:cNvPr id="29702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304800" y="1676400"/>
            <a:ext cx="8637588" cy="4573588"/>
          </a:xfrm>
          <a:noFill/>
        </p:spPr>
      </p:pic>
    </p:spTree>
    <p:extLst>
      <p:ext uri="{BB962C8B-B14F-4D97-AF65-F5344CB8AC3E}">
        <p14:creationId xmlns:p14="http://schemas.microsoft.com/office/powerpoint/2010/main" val="4055613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3581400" y="6305550"/>
            <a:ext cx="2133600" cy="476250"/>
          </a:xfrm>
        </p:spPr>
        <p:txBody>
          <a:bodyPr/>
          <a:lstStyle/>
          <a:p>
            <a:pPr>
              <a:defRPr/>
            </a:pPr>
            <a:r>
              <a:rPr lang="en-US" b="1" smtClean="0">
                <a:solidFill>
                  <a:schemeClr val="tx1"/>
                </a:solidFill>
              </a:rPr>
              <a:t>CA Fall 2019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b="1">
                <a:solidFill>
                  <a:schemeClr val="tx1"/>
                </a:solidFill>
              </a:rPr>
              <a:t>FAST-NU Karachi Campus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3775" y="6305550"/>
            <a:ext cx="457200" cy="476250"/>
          </a:xfrm>
        </p:spPr>
        <p:txBody>
          <a:bodyPr/>
          <a:lstStyle/>
          <a:p>
            <a:pPr>
              <a:defRPr/>
            </a:pPr>
            <a:fld id="{FAE00676-6FFA-4EE0-812D-F50E59D821E2}" type="slidenum">
              <a:rPr lang="en-US" b="1">
                <a:solidFill>
                  <a:schemeClr val="tx1"/>
                </a:solidFill>
              </a:rPr>
              <a:pPr>
                <a:defRPr/>
              </a:pPr>
              <a:t>13</a:t>
            </a:fld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0"/>
            <a:ext cx="7772400" cy="10668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600" b="1" dirty="0" smtClean="0">
                <a:solidFill>
                  <a:schemeClr val="tx1"/>
                </a:solidFill>
              </a:rPr>
              <a:t>Defining Computer Architecture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219200"/>
            <a:ext cx="8305800" cy="50292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Traditional definition</a:t>
            </a:r>
            <a:r>
              <a:rPr lang="en-US" sz="2600" b="1" dirty="0">
                <a:latin typeface="Comic Sans MS" panose="030F0702030302020204" pitchFamily="66" charset="0"/>
              </a:rPr>
              <a:t>:</a:t>
            </a:r>
            <a:r>
              <a:rPr lang="en-US" sz="2600" dirty="0">
                <a:latin typeface="Comic Sans MS" panose="030F0702030302020204" pitchFamily="66" charset="0"/>
              </a:rPr>
              <a:t> </a:t>
            </a:r>
            <a:r>
              <a:rPr lang="ja-JP" altLang="en-US" sz="2600" b="1" dirty="0">
                <a:latin typeface="Comic Sans MS" panose="030F0702030302020204" pitchFamily="66" charset="0"/>
                <a:cs typeface="Arial" panose="020B0604020202020204" pitchFamily="34" charset="0"/>
              </a:rPr>
              <a:t>“</a:t>
            </a:r>
            <a:r>
              <a:rPr lang="en-US" altLang="ja-JP" sz="2600" b="1" dirty="0">
                <a:latin typeface="Comic Sans MS" panose="030F0702030302020204" pitchFamily="66" charset="0"/>
                <a:cs typeface="Arial" panose="020B0604020202020204" pitchFamily="34" charset="0"/>
              </a:rPr>
              <a:t>The term </a:t>
            </a:r>
            <a:r>
              <a:rPr lang="en-US" altLang="ja-JP" sz="2600" b="1" i="1" dirty="0">
                <a:solidFill>
                  <a:srgbClr val="FF33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architecture</a:t>
            </a:r>
            <a:r>
              <a:rPr lang="en-US" altLang="ja-JP" sz="2600" b="1" dirty="0">
                <a:latin typeface="Comic Sans MS" panose="030F0702030302020204" pitchFamily="66" charset="0"/>
                <a:cs typeface="Arial" panose="020B0604020202020204" pitchFamily="34" charset="0"/>
              </a:rPr>
              <a:t> is used here to describe the attributes of a system as seen by the programmer, i.e., the conceptual structure and functional behavior as distinct from the organization of the dataflow and controls, the logic design, and the physical implementation.</a:t>
            </a:r>
            <a:r>
              <a:rPr lang="ja-JP" altLang="en-US" sz="2600" b="1" dirty="0">
                <a:latin typeface="Comic Sans MS" panose="030F0702030302020204" pitchFamily="66" charset="0"/>
                <a:cs typeface="Arial" panose="020B0604020202020204" pitchFamily="34" charset="0"/>
              </a:rPr>
              <a:t>”</a:t>
            </a:r>
            <a:r>
              <a:rPr lang="en-US" altLang="ja-JP" sz="2600" b="1" dirty="0">
                <a:latin typeface="Comic Sans MS" panose="030F0702030302020204" pitchFamily="66" charset="0"/>
                <a:cs typeface="Arial" panose="020B0604020202020204" pitchFamily="34" charset="0"/>
              </a:rPr>
              <a:t> </a:t>
            </a:r>
            <a:r>
              <a:rPr lang="en-US" altLang="ja-JP" sz="2600" b="1" dirty="0" smtClean="0">
                <a:latin typeface="Comic Sans MS" panose="030F0702030302020204" pitchFamily="66" charset="0"/>
                <a:cs typeface="Arial" panose="020B0604020202020204" pitchFamily="34" charset="0"/>
              </a:rPr>
              <a:t>		</a:t>
            </a:r>
            <a:r>
              <a:rPr lang="en-US" altLang="ja-JP" sz="2600" b="1" i="1" dirty="0" smtClean="0">
                <a:latin typeface="Comic Sans MS" panose="030F0702030302020204" pitchFamily="66" charset="0"/>
                <a:cs typeface="Arial" panose="020B0604020202020204" pitchFamily="34" charset="0"/>
              </a:rPr>
              <a:t>Gene Amdahl</a:t>
            </a:r>
            <a:endParaRPr lang="en-US" altLang="ja-JP" sz="2600" b="1" dirty="0" smtClean="0">
              <a:latin typeface="Comic Sans MS" panose="030F0702030302020204" pitchFamily="66" charset="0"/>
              <a:cs typeface="Arial" panose="020B0604020202020204" pitchFamily="34" charset="0"/>
            </a:endParaRPr>
          </a:p>
          <a:p>
            <a:pPr marL="82550" indent="0">
              <a:spcBef>
                <a:spcPts val="0"/>
              </a:spcBef>
              <a:buNone/>
            </a:pPr>
            <a:r>
              <a:rPr lang="en-US" altLang="ja-JP" sz="2600" b="1" dirty="0">
                <a:latin typeface="Comic Sans MS" panose="030F0702030302020204" pitchFamily="66" charset="0"/>
                <a:cs typeface="Arial" panose="020B0604020202020204" pitchFamily="34" charset="0"/>
              </a:rPr>
              <a:t>	</a:t>
            </a:r>
            <a:r>
              <a:rPr lang="en-US" altLang="ja-JP" sz="2600" b="1" dirty="0" smtClean="0">
                <a:latin typeface="Comic Sans MS" panose="030F0702030302020204" pitchFamily="66" charset="0"/>
                <a:cs typeface="Arial" panose="020B0604020202020204" pitchFamily="34" charset="0"/>
              </a:rPr>
              <a:t>	IBM </a:t>
            </a:r>
            <a:r>
              <a:rPr lang="en-US" altLang="ja-JP" sz="2600" b="1" dirty="0">
                <a:latin typeface="Comic Sans MS" panose="030F0702030302020204" pitchFamily="66" charset="0"/>
                <a:cs typeface="Arial" panose="020B0604020202020204" pitchFamily="34" charset="0"/>
              </a:rPr>
              <a:t>Journal of R&amp;D, April </a:t>
            </a:r>
            <a:r>
              <a:rPr lang="en-US" altLang="ja-JP" sz="2600" b="1" dirty="0" smtClean="0">
                <a:latin typeface="Comic Sans MS" panose="030F0702030302020204" pitchFamily="66" charset="0"/>
                <a:cs typeface="Arial" panose="020B0604020202020204" pitchFamily="34" charset="0"/>
              </a:rPr>
              <a:t>1964</a:t>
            </a:r>
            <a:endParaRPr lang="en-US" sz="2600" b="1" dirty="0" smtClean="0">
              <a:latin typeface="Comic Sans MS" panose="030F0702030302020204" pitchFamily="66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</a:pPr>
            <a:endParaRPr lang="en-US" sz="2600" b="1" dirty="0">
              <a:latin typeface="Comic Sans MS" panose="030F0702030302020204" pitchFamily="66" charset="0"/>
              <a:cs typeface="Arial" panose="020B0604020202020204" pitchFamily="34" charset="0"/>
            </a:endParaRPr>
          </a:p>
          <a:p>
            <a:pPr lvl="0">
              <a:spcBef>
                <a:spcPts val="0"/>
              </a:spcBef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The art of assembling logical elements into a computing device; the specification of the relation between parts of a computer 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system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9109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b="1" smtClean="0">
                <a:solidFill>
                  <a:schemeClr val="tx1"/>
                </a:solidFill>
              </a:rPr>
              <a:t>CA Fall 2019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b="1">
                <a:solidFill>
                  <a:schemeClr val="tx1"/>
                </a:solidFill>
              </a:rPr>
              <a:t>FAST-NU Karachi Campus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3775" y="6305550"/>
            <a:ext cx="457200" cy="476250"/>
          </a:xfrm>
        </p:spPr>
        <p:txBody>
          <a:bodyPr/>
          <a:lstStyle/>
          <a:p>
            <a:pPr>
              <a:defRPr/>
            </a:pPr>
            <a:fld id="{FAE00676-6FFA-4EE0-812D-F50E59D821E2}" type="slidenum">
              <a:rPr lang="en-US" b="1">
                <a:solidFill>
                  <a:schemeClr val="tx1"/>
                </a:solidFill>
              </a:rPr>
              <a:pPr>
                <a:defRPr/>
              </a:pPr>
              <a:t>14</a:t>
            </a:fld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0"/>
            <a:ext cx="77724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600" b="1" dirty="0" smtClean="0">
                <a:solidFill>
                  <a:schemeClr val="tx1"/>
                </a:solidFill>
              </a:rPr>
              <a:t>Defining Computer Architecture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90600" y="1143000"/>
            <a:ext cx="8153400" cy="5334000"/>
          </a:xfrm>
        </p:spPr>
        <p:txBody>
          <a:bodyPr/>
          <a:lstStyle/>
          <a:p>
            <a:pPr marL="457200" indent="-457200"/>
            <a:r>
              <a:rPr lang="en-US" sz="2800" b="1" dirty="0" smtClean="0">
                <a:latin typeface="Comic Sans MS" panose="030F0702030302020204" pitchFamily="66" charset="0"/>
                <a:cs typeface="Arial" panose="020B0604020202020204" pitchFamily="34" charset="0"/>
              </a:rPr>
              <a:t>Computer </a:t>
            </a:r>
            <a:r>
              <a:rPr lang="en-US" sz="2800" b="1" dirty="0">
                <a:latin typeface="Comic Sans MS" panose="030F0702030302020204" pitchFamily="66" charset="0"/>
                <a:cs typeface="Arial" panose="020B0604020202020204" pitchFamily="34" charset="0"/>
              </a:rPr>
              <a:t>architecture is a specification detailing how a set of software and hardware technology standards interact to form a computer system or platform </a:t>
            </a:r>
            <a:endParaRPr lang="en-US" sz="2800" b="1" dirty="0" smtClean="0">
              <a:latin typeface="Comic Sans MS" panose="030F0702030302020204" pitchFamily="66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800" b="1" dirty="0">
              <a:latin typeface="Comic Sans MS" panose="030F0702030302020204" pitchFamily="66" charset="0"/>
              <a:cs typeface="Arial" panose="020B0604020202020204" pitchFamily="34" charset="0"/>
            </a:endParaRPr>
          </a:p>
          <a:p>
            <a:pPr marL="457200" indent="-457200"/>
            <a:r>
              <a:rPr lang="en-US" sz="28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Computer </a:t>
            </a:r>
            <a:r>
              <a:rPr lang="en-US" sz="2800" b="1" i="1" dirty="0">
                <a:latin typeface="Arial" panose="020B0604020202020204" pitchFamily="34" charset="0"/>
                <a:cs typeface="Arial" panose="020B0604020202020204" pitchFamily="34" charset="0"/>
              </a:rPr>
              <a:t>Architecture is the science and art of selecting and interconnecting hardware components to create computers that meet functional, performance and cost goals.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b="1" i="1" dirty="0">
                <a:latin typeface="Arial" panose="020B0604020202020204" pitchFamily="34" charset="0"/>
                <a:cs typeface="Arial" panose="020B0604020202020204" pitchFamily="34" charset="0"/>
              </a:rPr>
              <a:t>	WWW Computer Architecture Page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355337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b="1" smtClean="0">
                <a:solidFill>
                  <a:schemeClr val="tx1"/>
                </a:solidFill>
              </a:rPr>
              <a:t>CA Fall 2019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b="1">
                <a:solidFill>
                  <a:schemeClr val="tx1"/>
                </a:solidFill>
              </a:rPr>
              <a:t>FAST-NU Karachi Campus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3775" y="6305550"/>
            <a:ext cx="457200" cy="476250"/>
          </a:xfrm>
        </p:spPr>
        <p:txBody>
          <a:bodyPr/>
          <a:lstStyle/>
          <a:p>
            <a:pPr>
              <a:defRPr/>
            </a:pPr>
            <a:fld id="{FAE00676-6FFA-4EE0-812D-F50E59D821E2}" type="slidenum">
              <a:rPr lang="en-US" b="1">
                <a:solidFill>
                  <a:schemeClr val="tx1"/>
                </a:solidFill>
              </a:rPr>
              <a:pPr>
                <a:defRPr/>
              </a:pPr>
              <a:t>15</a:t>
            </a:fld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0"/>
            <a:ext cx="77724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600" b="1" dirty="0" smtClean="0">
                <a:solidFill>
                  <a:schemeClr val="tx1"/>
                </a:solidFill>
              </a:rPr>
              <a:t>Defining Computer Architecture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47750" y="1066800"/>
            <a:ext cx="8096250" cy="54102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2400" b="1" dirty="0" smtClean="0"/>
              <a:t>Task of a designer</a:t>
            </a:r>
          </a:p>
          <a:p>
            <a:pPr marL="82550" indent="0">
              <a:spcBef>
                <a:spcPts val="0"/>
              </a:spcBef>
              <a:buNone/>
            </a:pPr>
            <a:r>
              <a:rPr lang="en-US" sz="2400" b="1" dirty="0"/>
              <a:t>	</a:t>
            </a:r>
            <a:r>
              <a:rPr lang="en-US" sz="2400" b="1" dirty="0" smtClean="0">
                <a:latin typeface="Comic Sans MS" panose="030F0702030302020204" pitchFamily="66" charset="0"/>
              </a:rPr>
              <a:t>Maximize performance with energy efficiency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400" b="1" dirty="0" smtClean="0"/>
              <a:t>Aspects to consider</a:t>
            </a:r>
          </a:p>
          <a:p>
            <a:pPr marL="82550" indent="0">
              <a:spcBef>
                <a:spcPts val="0"/>
              </a:spcBef>
              <a:buNone/>
            </a:pPr>
            <a:r>
              <a:rPr lang="en-US" sz="2400" b="1" dirty="0"/>
              <a:t>	</a:t>
            </a:r>
            <a:r>
              <a:rPr lang="en-US" sz="2400" b="1" dirty="0" smtClean="0">
                <a:latin typeface="Comic Sans MS" panose="030F0702030302020204" pitchFamily="66" charset="0"/>
              </a:rPr>
              <a:t>Instruction set design	   	Logic Design</a:t>
            </a:r>
          </a:p>
          <a:p>
            <a:pPr marL="82550" indent="0">
              <a:spcBef>
                <a:spcPts val="0"/>
              </a:spcBef>
              <a:buNone/>
            </a:pPr>
            <a:r>
              <a:rPr lang="en-US" sz="2400" b="1" dirty="0">
                <a:latin typeface="Comic Sans MS" panose="030F0702030302020204" pitchFamily="66" charset="0"/>
              </a:rPr>
              <a:t>	</a:t>
            </a:r>
            <a:r>
              <a:rPr lang="en-US" sz="2400" b="1" dirty="0" smtClean="0">
                <a:latin typeface="Comic Sans MS" panose="030F0702030302020204" pitchFamily="66" charset="0"/>
              </a:rPr>
              <a:t>Functional organization		Implementation</a:t>
            </a:r>
          </a:p>
          <a:p>
            <a:pPr marL="82550" indent="0">
              <a:spcBef>
                <a:spcPts val="0"/>
              </a:spcBef>
              <a:buNone/>
            </a:pPr>
            <a:endParaRPr lang="en-US" sz="500" b="1" dirty="0" smtClean="0">
              <a:latin typeface="Comic Sans MS" panose="030F0702030302020204" pitchFamily="66" charset="0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2400" b="1" dirty="0" smtClean="0"/>
              <a:t>Instruction set Architecture</a:t>
            </a:r>
          </a:p>
          <a:p>
            <a:pPr marL="82550" indent="0">
              <a:spcBef>
                <a:spcPts val="0"/>
              </a:spcBef>
              <a:buNone/>
            </a:pPr>
            <a:r>
              <a:rPr lang="en-US" sz="2400" b="1" dirty="0" smtClean="0"/>
              <a:t>	</a:t>
            </a:r>
            <a:r>
              <a:rPr lang="en-US" sz="2400" b="1" dirty="0" smtClean="0">
                <a:latin typeface="Comic Sans MS" panose="030F0702030302020204" pitchFamily="66" charset="0"/>
              </a:rPr>
              <a:t>Programmer-visible instruction set</a:t>
            </a:r>
          </a:p>
          <a:p>
            <a:pPr marL="82550" indent="0">
              <a:spcBef>
                <a:spcPts val="0"/>
              </a:spcBef>
              <a:buNone/>
            </a:pPr>
            <a:r>
              <a:rPr lang="en-US" sz="2400" b="1" dirty="0"/>
              <a:t>	</a:t>
            </a:r>
            <a:r>
              <a:rPr lang="en-US" sz="2400" b="1" dirty="0" smtClean="0"/>
              <a:t>Boundary between hardware and software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400" b="1" dirty="0" smtClean="0"/>
              <a:t>Seven dimensions of ISA</a:t>
            </a:r>
          </a:p>
          <a:p>
            <a:pPr marL="539750" indent="-457200">
              <a:spcBef>
                <a:spcPts val="0"/>
              </a:spcBef>
              <a:buAutoNum type="arabicPeriod"/>
            </a:pPr>
            <a:r>
              <a:rPr lang="en-US" sz="2400" b="1" dirty="0" smtClean="0"/>
              <a:t>Class of ISA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400" b="1" dirty="0" smtClean="0"/>
              <a:t>General purpose register (</a:t>
            </a:r>
            <a:r>
              <a:rPr lang="en-US" sz="2400" b="1" dirty="0" smtClean="0">
                <a:latin typeface="Comic Sans MS" panose="030F0702030302020204" pitchFamily="66" charset="0"/>
              </a:rPr>
              <a:t>GPR) architecture:</a:t>
            </a:r>
          </a:p>
          <a:p>
            <a:pPr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Operands are either registers or memory locations</a:t>
            </a:r>
          </a:p>
          <a:p>
            <a:pPr marL="0">
              <a:spcBef>
                <a:spcPts val="0"/>
              </a:spcBef>
            </a:pPr>
            <a:r>
              <a:rPr lang="en-US" sz="2400" b="1" dirty="0" smtClean="0"/>
              <a:t>Two versions of GPR architecture</a:t>
            </a:r>
          </a:p>
          <a:p>
            <a:pPr marL="82550" indent="0">
              <a:spcBef>
                <a:spcPts val="0"/>
              </a:spcBef>
              <a:buNone/>
            </a:pPr>
            <a:r>
              <a:rPr lang="en-US" sz="2400" b="1" dirty="0" smtClean="0"/>
              <a:t>	Register-memory -  Intel 80x86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876399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b="1" smtClean="0">
                <a:solidFill>
                  <a:schemeClr val="tx1"/>
                </a:solidFill>
              </a:rPr>
              <a:t>CA Fall 2019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b="1">
                <a:solidFill>
                  <a:schemeClr val="tx1"/>
                </a:solidFill>
              </a:rPr>
              <a:t>FAST-NU Karachi Campus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3775" y="6305550"/>
            <a:ext cx="457200" cy="476250"/>
          </a:xfrm>
        </p:spPr>
        <p:txBody>
          <a:bodyPr/>
          <a:lstStyle/>
          <a:p>
            <a:pPr>
              <a:defRPr/>
            </a:pPr>
            <a:fld id="{FAE00676-6FFA-4EE0-812D-F50E59D821E2}" type="slidenum">
              <a:rPr lang="en-US" b="1">
                <a:solidFill>
                  <a:schemeClr val="tx1"/>
                </a:solidFill>
              </a:rPr>
              <a:pPr>
                <a:defRPr/>
              </a:pPr>
              <a:t>16</a:t>
            </a:fld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76200"/>
            <a:ext cx="7772400" cy="762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600" b="1" dirty="0" smtClean="0">
                <a:solidFill>
                  <a:schemeClr val="tx1"/>
                </a:solidFill>
              </a:rPr>
              <a:t>Instruction Set  Architecture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47750" y="1066800"/>
            <a:ext cx="8096250" cy="5410200"/>
          </a:xfrm>
        </p:spPr>
        <p:txBody>
          <a:bodyPr/>
          <a:lstStyle/>
          <a:p>
            <a:pPr marL="357188" lvl="1" indent="0">
              <a:spcBef>
                <a:spcPts val="0"/>
              </a:spcBef>
              <a:buNone/>
            </a:pPr>
            <a:r>
              <a:rPr lang="en-US" sz="2400" b="1" dirty="0"/>
              <a:t>Load-store 	RISC V</a:t>
            </a:r>
          </a:p>
          <a:p>
            <a:pPr marL="357188" lvl="1" indent="0">
              <a:spcBef>
                <a:spcPts val="0"/>
              </a:spcBef>
              <a:buNone/>
            </a:pPr>
            <a:r>
              <a:rPr lang="en-US" sz="2400" b="1" dirty="0">
                <a:latin typeface="Comic Sans MS" panose="030F0702030302020204" pitchFamily="66" charset="0"/>
              </a:rPr>
              <a:t>	Access memory only through load and store 	instructions</a:t>
            </a:r>
          </a:p>
          <a:p>
            <a:pPr marL="357188" lvl="1" indent="0">
              <a:spcBef>
                <a:spcPts val="0"/>
              </a:spcBef>
              <a:buNone/>
            </a:pPr>
            <a:endParaRPr lang="en-US" sz="400" b="1" dirty="0">
              <a:latin typeface="Comic Sans MS" panose="030F0702030302020204" pitchFamily="66" charset="0"/>
            </a:endParaRPr>
          </a:p>
          <a:p>
            <a:pPr marL="0" lvl="1" indent="0">
              <a:spcBef>
                <a:spcPts val="0"/>
              </a:spcBef>
              <a:buNone/>
            </a:pPr>
            <a:r>
              <a:rPr lang="en-US" sz="2400" b="1" dirty="0">
                <a:latin typeface="Comic Sans MS" panose="030F0702030302020204" pitchFamily="66" charset="0"/>
              </a:rPr>
              <a:t>2.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Memory addressing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en-US" sz="2400" b="1" dirty="0">
                <a:latin typeface="Comic Sans MS" panose="030F0702030302020204" pitchFamily="66" charset="0"/>
              </a:rPr>
              <a:t>	Byte addressing for all memory addresses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en-US" sz="2400" b="1" dirty="0">
                <a:latin typeface="Comic Sans MS" panose="030F0702030302020204" pitchFamily="66" charset="0"/>
              </a:rPr>
              <a:t>		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Operands must be aligned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A mod s = 0</a:t>
            </a:r>
          </a:p>
          <a:p>
            <a:pPr marL="0" lvl="1" indent="0">
              <a:spcBef>
                <a:spcPts val="0"/>
              </a:spcBef>
              <a:buNone/>
            </a:pPr>
            <a:endParaRPr lang="en-US" sz="600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indent="0">
              <a:spcBef>
                <a:spcPts val="0"/>
              </a:spcBef>
              <a:buNone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3. Addressing modes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400" b="1" dirty="0">
                <a:latin typeface="Comic Sans MS" panose="030F0702030302020204" pitchFamily="66" charset="0"/>
                <a:cs typeface="Arial" panose="020B0604020202020204" pitchFamily="34" charset="0"/>
              </a:rPr>
              <a:t>Specify the address of a memory object</a:t>
            </a:r>
          </a:p>
          <a:p>
            <a:pPr marL="342900" lvl="1" indent="-34290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RISC V supports three addressing modes: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400" b="1" dirty="0">
                <a:latin typeface="Comic Sans MS" panose="030F0702030302020204" pitchFamily="66" charset="0"/>
                <a:cs typeface="Arial" panose="020B0604020202020204" pitchFamily="34" charset="0"/>
              </a:rPr>
              <a:t>Register, Immediate and Displacement </a:t>
            </a:r>
          </a:p>
          <a:p>
            <a:pPr marL="342900" lvl="1" indent="-34290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Intel 80x86 supports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400" b="1" dirty="0">
                <a:latin typeface="Comic Sans MS" panose="030F0702030302020204" pitchFamily="66" charset="0"/>
                <a:cs typeface="Arial" panose="020B0604020202020204" pitchFamily="34" charset="0"/>
              </a:rPr>
              <a:t>The above three plus almost thirty more  	addressing modes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081388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-76200"/>
            <a:ext cx="7772400" cy="1143000"/>
          </a:xfrm>
        </p:spPr>
        <p:txBody>
          <a:bodyPr/>
          <a:lstStyle/>
          <a:p>
            <a:pPr eaLnBrk="1" hangingPunct="1"/>
            <a:r>
              <a:rPr lang="en-US" sz="2800" b="1"/>
              <a:t>Aligned and misaligned addresses for byte addressed computers</a:t>
            </a:r>
          </a:p>
        </p:txBody>
      </p:sp>
      <p:pic>
        <p:nvPicPr>
          <p:cNvPr id="12294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76200" y="1143000"/>
            <a:ext cx="9019545" cy="5472000"/>
          </a:xfrm>
          <a:noFill/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 Fall 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F37CB8-6BF3-4D3E-BB52-2245B3F74311}" type="slidenum">
              <a:rPr lang="en-US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17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b="1" smtClean="0">
                <a:solidFill>
                  <a:schemeClr val="tx1"/>
                </a:solidFill>
              </a:rPr>
              <a:t>CA Fall 2019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b="1">
                <a:solidFill>
                  <a:schemeClr val="tx1"/>
                </a:solidFill>
              </a:rPr>
              <a:t>FAST-NU Karachi Campus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3775" y="6305550"/>
            <a:ext cx="457200" cy="476250"/>
          </a:xfrm>
        </p:spPr>
        <p:txBody>
          <a:bodyPr/>
          <a:lstStyle/>
          <a:p>
            <a:pPr>
              <a:defRPr/>
            </a:pPr>
            <a:fld id="{FAE00676-6FFA-4EE0-812D-F50E59D821E2}" type="slidenum">
              <a:rPr lang="en-US" b="1">
                <a:solidFill>
                  <a:schemeClr val="tx1"/>
                </a:solidFill>
              </a:rPr>
              <a:pPr>
                <a:defRPr/>
              </a:pPr>
              <a:t>18</a:t>
            </a:fld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-76200"/>
            <a:ext cx="77724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600" b="1" dirty="0" smtClean="0">
                <a:solidFill>
                  <a:schemeClr val="tx1"/>
                </a:solidFill>
              </a:rPr>
              <a:t>Instruction Set  Architecture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42987" y="1066800"/>
            <a:ext cx="8101013" cy="5410200"/>
          </a:xfrm>
        </p:spPr>
        <p:txBody>
          <a:bodyPr/>
          <a:lstStyle/>
          <a:p>
            <a:pPr marL="0" lvl="1" indent="0">
              <a:spcBef>
                <a:spcPts val="0"/>
              </a:spcBef>
              <a:buNone/>
            </a:pPr>
            <a:endParaRPr lang="en-US" sz="2400" b="1" dirty="0" smtClean="0">
              <a:latin typeface="Comic Sans MS" panose="030F0702030302020204" pitchFamily="66" charset="0"/>
              <a:cs typeface="Arial" panose="020B0604020202020204" pitchFamily="34" charset="0"/>
            </a:endParaRPr>
          </a:p>
          <a:p>
            <a:pPr marL="0" lvl="1" indent="0">
              <a:spcBef>
                <a:spcPts val="0"/>
              </a:spcBef>
              <a:buNone/>
            </a:pP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pPr marL="0" lvl="1" indent="0">
              <a:spcBef>
                <a:spcPts val="0"/>
              </a:spcBef>
              <a:buNone/>
            </a:pPr>
            <a:endParaRPr lang="en-US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1"/>
          <p:cNvSpPr txBox="1">
            <a:spLocks/>
          </p:cNvSpPr>
          <p:nvPr/>
        </p:nvSpPr>
        <p:spPr bwMode="auto">
          <a:xfrm>
            <a:off x="990600" y="1162050"/>
            <a:ext cx="8077200" cy="523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82575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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◦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987F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0AC97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lvl="1" indent="0">
              <a:spcBef>
                <a:spcPts val="0"/>
              </a:spcBef>
              <a:buFont typeface="Verdana" pitchFamily="34" charset="0"/>
              <a:buNone/>
            </a:pPr>
            <a:r>
              <a:rPr lang="en-US" sz="2400" b="1" dirty="0" smtClean="0"/>
              <a:t>4. Types and Sizes of operands</a:t>
            </a:r>
          </a:p>
          <a:p>
            <a:pPr marL="0" lvl="1" indent="0">
              <a:spcBef>
                <a:spcPts val="0"/>
              </a:spcBef>
              <a:buFont typeface="Verdana" pitchFamily="34" charset="0"/>
              <a:buNone/>
            </a:pPr>
            <a:r>
              <a:rPr lang="en-US" sz="2400" b="1" dirty="0" smtClean="0"/>
              <a:t>      All processors support:    </a:t>
            </a:r>
            <a:r>
              <a:rPr lang="en-US" sz="2400" b="1" dirty="0" smtClean="0">
                <a:latin typeface="Comic Sans MS" panose="030F0702030302020204" pitchFamily="66" charset="0"/>
              </a:rPr>
              <a:t>8-bit (ASCII character)</a:t>
            </a:r>
          </a:p>
          <a:p>
            <a:pPr marL="0" lvl="1" indent="0">
              <a:spcBef>
                <a:spcPts val="0"/>
              </a:spcBef>
              <a:buFont typeface="Verdana" pitchFamily="34" charset="0"/>
              <a:buNone/>
            </a:pPr>
            <a:r>
              <a:rPr lang="en-US" sz="2400" b="1" dirty="0"/>
              <a:t>	</a:t>
            </a:r>
            <a:r>
              <a:rPr lang="en-US" sz="2400" b="1" dirty="0" smtClean="0"/>
              <a:t>			16-bit (Unicode char. or HW)</a:t>
            </a:r>
          </a:p>
          <a:p>
            <a:pPr marL="0" lvl="1" indent="0">
              <a:spcBef>
                <a:spcPts val="0"/>
              </a:spcBef>
              <a:buFont typeface="Verdana" pitchFamily="34" charset="0"/>
              <a:buNone/>
            </a:pPr>
            <a:r>
              <a:rPr lang="en-US" sz="2400" b="1" dirty="0"/>
              <a:t>	</a:t>
            </a:r>
            <a:r>
              <a:rPr lang="en-US" sz="2400" b="1" dirty="0" smtClean="0"/>
              <a:t>			</a:t>
            </a:r>
            <a:r>
              <a:rPr lang="en-US" sz="2400" b="1" dirty="0" smtClean="0">
                <a:latin typeface="Comic Sans MS" panose="030F0702030302020204" pitchFamily="66" charset="0"/>
              </a:rPr>
              <a:t>32-bit (integer or word)</a:t>
            </a:r>
          </a:p>
          <a:p>
            <a:pPr marL="0" lvl="1" indent="0">
              <a:spcBef>
                <a:spcPts val="0"/>
              </a:spcBef>
              <a:buFont typeface="Verdana" pitchFamily="34" charset="0"/>
              <a:buNone/>
            </a:pPr>
            <a:r>
              <a:rPr lang="en-US" sz="2400" b="1" dirty="0"/>
              <a:t>	</a:t>
            </a:r>
            <a:r>
              <a:rPr lang="en-US" sz="2400" b="1" dirty="0" smtClean="0"/>
              <a:t>			64-bit (double word or long)</a:t>
            </a:r>
          </a:p>
          <a:p>
            <a:pPr marL="0" lvl="1" indent="0">
              <a:spcBef>
                <a:spcPts val="0"/>
              </a:spcBef>
              <a:buFont typeface="Verdana" pitchFamily="34" charset="0"/>
              <a:buNone/>
            </a:pPr>
            <a:r>
              <a:rPr lang="en-US" sz="2400" b="1" dirty="0"/>
              <a:t> </a:t>
            </a:r>
            <a:r>
              <a:rPr lang="en-US" sz="2400" b="1" dirty="0" smtClean="0"/>
              <a:t>       </a:t>
            </a:r>
            <a:r>
              <a:rPr lang="en-US" sz="2400" b="1" dirty="0" smtClean="0">
                <a:latin typeface="Comic Sans MS" panose="030F0702030302020204" pitchFamily="66" charset="0"/>
              </a:rPr>
              <a:t>IEEE 754 floating point 32-bit (single precision) </a:t>
            </a:r>
            <a:r>
              <a:rPr lang="en-US" sz="2400" b="1" dirty="0" smtClean="0"/>
              <a:t>				and 64-bit (double precision)</a:t>
            </a:r>
          </a:p>
          <a:p>
            <a:pPr marL="0" lvl="1" indent="0">
              <a:spcBef>
                <a:spcPts val="0"/>
              </a:spcBef>
              <a:buFont typeface="Verdana" pitchFamily="34" charset="0"/>
              <a:buNone/>
            </a:pPr>
            <a:endParaRPr lang="en-US" sz="600" b="1" dirty="0"/>
          </a:p>
          <a:p>
            <a:pPr marL="0" lvl="1" indent="0">
              <a:spcBef>
                <a:spcPts val="0"/>
              </a:spcBef>
              <a:buFont typeface="Verdana" pitchFamily="34" charset="0"/>
              <a:buNone/>
            </a:pPr>
            <a:r>
              <a:rPr lang="en-US" sz="2400" b="1" dirty="0" smtClean="0"/>
              <a:t>5. Operations</a:t>
            </a:r>
          </a:p>
          <a:p>
            <a:pPr marL="0" lvl="1" indent="0">
              <a:spcBef>
                <a:spcPts val="0"/>
              </a:spcBef>
              <a:buFont typeface="Verdana" pitchFamily="34" charset="0"/>
              <a:buNone/>
            </a:pPr>
            <a:r>
              <a:rPr lang="en-US" sz="2400" b="1" dirty="0" smtClean="0"/>
              <a:t>        RISC processors have lesser and simple operations</a:t>
            </a:r>
          </a:p>
          <a:p>
            <a:pPr marL="0" lvl="1" indent="0">
              <a:spcBef>
                <a:spcPts val="0"/>
              </a:spcBef>
              <a:buFont typeface="Verdana" pitchFamily="34" charset="0"/>
              <a:buNone/>
            </a:pPr>
            <a:r>
              <a:rPr lang="en-US" sz="2400" b="1" dirty="0"/>
              <a:t>	</a:t>
            </a:r>
            <a:r>
              <a:rPr lang="en-US" sz="2400" b="1" dirty="0" smtClean="0"/>
              <a:t>  	Easy-to-pipeline ISA</a:t>
            </a:r>
          </a:p>
          <a:p>
            <a:pPr marL="0" lvl="1" indent="0">
              <a:spcBef>
                <a:spcPts val="0"/>
              </a:spcBef>
              <a:buFont typeface="Verdana" pitchFamily="34" charset="0"/>
              <a:buNone/>
            </a:pPr>
            <a:r>
              <a:rPr lang="en-US" sz="2400" b="1" dirty="0" smtClean="0"/>
              <a:t>        </a:t>
            </a:r>
            <a:r>
              <a:rPr lang="en-US" sz="2400" b="1" dirty="0" smtClean="0">
                <a:latin typeface="Comic Sans MS" panose="030F0702030302020204" pitchFamily="66" charset="0"/>
              </a:rPr>
              <a:t>CISC have richer and larger set of operations</a:t>
            </a:r>
          </a:p>
          <a:p>
            <a:pPr marL="342900" lvl="1" indent="-342900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2400" b="1" dirty="0" smtClean="0"/>
              <a:t>Data transfer, arithmetic and logic, control and floating-point operations</a:t>
            </a:r>
          </a:p>
          <a:p>
            <a:pPr marL="342900" lvl="1" indent="-342900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2400" b="1" dirty="0" smtClean="0">
                <a:latin typeface="Comic Sans MS" panose="030F0702030302020204" pitchFamily="66" charset="0"/>
              </a:rPr>
              <a:t>RISC-V </a:t>
            </a:r>
            <a:r>
              <a:rPr lang="en-US" sz="2400" b="1" dirty="0" err="1" smtClean="0">
                <a:latin typeface="Comic Sans MS" panose="030F0702030302020204" pitchFamily="66" charset="0"/>
              </a:rPr>
              <a:t>vs</a:t>
            </a:r>
            <a:r>
              <a:rPr lang="en-US" sz="2400" b="1" dirty="0" smtClean="0">
                <a:latin typeface="Comic Sans MS" panose="030F0702030302020204" pitchFamily="66" charset="0"/>
              </a:rPr>
              <a:t> 80x86 operations</a:t>
            </a:r>
            <a:endParaRPr lang="en-US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3090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b="1" smtClean="0">
                <a:solidFill>
                  <a:schemeClr val="tx1"/>
                </a:solidFill>
              </a:rPr>
              <a:t>CA Fall 2019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b="1">
                <a:solidFill>
                  <a:schemeClr val="tx1"/>
                </a:solidFill>
              </a:rPr>
              <a:t>FAST-NU Karachi Campus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3775" y="6305550"/>
            <a:ext cx="457200" cy="476250"/>
          </a:xfrm>
        </p:spPr>
        <p:txBody>
          <a:bodyPr/>
          <a:lstStyle/>
          <a:p>
            <a:pPr>
              <a:defRPr/>
            </a:pPr>
            <a:fld id="{FAE00676-6FFA-4EE0-812D-F50E59D821E2}" type="slidenum">
              <a:rPr lang="en-US" b="1">
                <a:solidFill>
                  <a:schemeClr val="tx1"/>
                </a:solidFill>
              </a:rPr>
              <a:pPr>
                <a:defRPr/>
              </a:pPr>
              <a:t>19</a:t>
            </a:fld>
            <a:endParaRPr lang="en-US" b="1">
              <a:solidFill>
                <a:schemeClr val="tx1"/>
              </a:solidFill>
            </a:endParaRPr>
          </a:p>
        </p:txBody>
      </p:sp>
      <p:pic>
        <p:nvPicPr>
          <p:cNvPr id="7" name="Picture 2" descr="Z:\WOMAT\Production\Artfinal\0000000038\MKCAD\978-0-12-811905-1\0003165540\XMLLowres\f01-05-9780128119051.jpg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76200"/>
            <a:ext cx="7416000" cy="66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476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25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88900"/>
            <a:ext cx="7772400" cy="749300"/>
          </a:xfrm>
          <a:noFill/>
        </p:spPr>
        <p:txBody>
          <a:bodyPr>
            <a:normAutofit fontScale="90000"/>
          </a:bodyPr>
          <a:lstStyle/>
          <a:p>
            <a:r>
              <a:rPr lang="en-US" sz="3800" b="1" u="sng" dirty="0"/>
              <a:t/>
            </a:r>
            <a:br>
              <a:rPr lang="en-US" sz="3800" b="1" u="sng" dirty="0"/>
            </a:br>
            <a:r>
              <a:rPr lang="en-US" sz="3800" b="1" u="sng" dirty="0"/>
              <a:t/>
            </a:r>
            <a:br>
              <a:rPr lang="en-US" sz="3800" b="1" u="sng" dirty="0"/>
            </a:br>
            <a:r>
              <a:rPr lang="en-US" sz="3800" b="1" u="sng" dirty="0"/>
              <a:t/>
            </a:r>
            <a:br>
              <a:rPr lang="en-US" sz="3800" b="1" u="sng" dirty="0"/>
            </a:br>
            <a:r>
              <a:rPr lang="en-US" sz="4000" b="1" dirty="0"/>
              <a:t>Personal Mobile Devices (PMDs)</a:t>
            </a:r>
            <a:r>
              <a:rPr lang="en-US" sz="3800" b="1" u="sng" dirty="0"/>
              <a:t/>
            </a:r>
            <a:br>
              <a:rPr lang="en-US" sz="3800" b="1" u="sng" dirty="0"/>
            </a:br>
            <a:r>
              <a:rPr lang="en-US" sz="3800" b="1" u="sng" dirty="0"/>
              <a:t/>
            </a:r>
            <a:br>
              <a:rPr lang="en-US" sz="3800" b="1" u="sng" dirty="0"/>
            </a:br>
            <a:r>
              <a:rPr lang="en-US" sz="3800" b="1" u="sng" dirty="0"/>
              <a:t/>
            </a:r>
            <a:br>
              <a:rPr lang="en-US" sz="3800" b="1" u="sng" dirty="0"/>
            </a:br>
            <a:endParaRPr lang="en-US" sz="3200" b="1" dirty="0"/>
          </a:p>
        </p:txBody>
      </p:sp>
      <p:sp>
        <p:nvSpPr>
          <p:cNvPr id="18438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371600"/>
            <a:ext cx="8229600" cy="4964112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400" b="1" dirty="0"/>
              <a:t>Collection of wireless devices with multimedia user interfaces</a:t>
            </a:r>
          </a:p>
          <a:p>
            <a:pPr eaLnBrk="1" hangingPunct="1">
              <a:lnSpc>
                <a:spcPct val="90000"/>
              </a:lnSpc>
              <a:buFont typeface="Courier New" pitchFamily="49" charset="0"/>
              <a:buChar char="o"/>
            </a:pPr>
            <a:r>
              <a:rPr lang="en-US" sz="2400" b="1" dirty="0">
                <a:latin typeface="Comic Sans MS" pitchFamily="66" charset="0"/>
              </a:rPr>
              <a:t>Cost is of prime concern</a:t>
            </a:r>
          </a:p>
          <a:p>
            <a:pPr eaLnBrk="1" hangingPunct="1">
              <a:lnSpc>
                <a:spcPct val="90000"/>
              </a:lnSpc>
              <a:buFont typeface="Courier New" pitchFamily="49" charset="0"/>
              <a:buChar char="o"/>
            </a:pPr>
            <a:r>
              <a:rPr lang="en-US" sz="2400" b="1" dirty="0"/>
              <a:t>There should be a limited total power consumption</a:t>
            </a:r>
          </a:p>
          <a:p>
            <a:pPr eaLnBrk="1" hangingPunct="1">
              <a:lnSpc>
                <a:spcPct val="90000"/>
              </a:lnSpc>
              <a:buFont typeface="Courier New" pitchFamily="49" charset="0"/>
              <a:buChar char="o"/>
            </a:pPr>
            <a:r>
              <a:rPr lang="en-US" sz="2400" b="1" dirty="0">
                <a:latin typeface="Comic Sans MS" pitchFamily="66" charset="0"/>
              </a:rPr>
              <a:t>Applications are mostly web-based and media-oriented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dirty="0"/>
              <a:t>		Responsiveness and predictability are the key 	characteristics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dirty="0"/>
              <a:t>		Real-time performance requirements are high</a:t>
            </a:r>
          </a:p>
          <a:p>
            <a:pPr eaLnBrk="1" hangingPunct="1">
              <a:lnSpc>
                <a:spcPct val="90000"/>
              </a:lnSpc>
              <a:buFont typeface="Courier New" pitchFamily="49" charset="0"/>
              <a:buChar char="o"/>
            </a:pPr>
            <a:r>
              <a:rPr lang="en-US" sz="2400" b="1" dirty="0">
                <a:latin typeface="Comic Sans MS" pitchFamily="66" charset="0"/>
              </a:rPr>
              <a:t>Minimize memory and use energy efficiently</a:t>
            </a:r>
          </a:p>
          <a:p>
            <a:pPr eaLnBrk="1" hangingPunct="1">
              <a:lnSpc>
                <a:spcPct val="90000"/>
              </a:lnSpc>
              <a:buFont typeface="Courier New" pitchFamily="49" charset="0"/>
              <a:buChar char="o"/>
            </a:pPr>
            <a:r>
              <a:rPr lang="en-US" sz="2400" b="1" dirty="0"/>
              <a:t>Code size should be optimal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dirty="0"/>
              <a:t>		</a:t>
            </a:r>
            <a:r>
              <a:rPr lang="en-US" sz="2400" b="1" dirty="0">
                <a:latin typeface="Comic Sans MS" pitchFamily="66" charset="0"/>
              </a:rPr>
              <a:t>Data size is application dependent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b="1" smtClean="0">
                <a:solidFill>
                  <a:schemeClr val="tx1"/>
                </a:solidFill>
              </a:rPr>
              <a:t>CA Fall 2019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3246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chemeClr val="tx1"/>
                </a:solidFill>
              </a:rPr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1CFCA2-349F-4B41-BD07-A6EA3BC47844}" type="slidenum">
              <a:rPr lang="en-US" b="1">
                <a:solidFill>
                  <a:schemeClr val="tx1"/>
                </a:solidFill>
              </a:rPr>
              <a:pPr>
                <a:defRPr/>
              </a:pPr>
              <a:t>2</a:t>
            </a:fld>
            <a:endParaRPr lang="en-US" b="1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b="1" smtClean="0">
                <a:solidFill>
                  <a:schemeClr val="tx1"/>
                </a:solidFill>
              </a:rPr>
              <a:t>CA Fall 2019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b="1">
                <a:solidFill>
                  <a:schemeClr val="tx1"/>
                </a:solidFill>
              </a:rPr>
              <a:t>FAST-NU Karachi Campus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3775" y="6305550"/>
            <a:ext cx="457200" cy="476250"/>
          </a:xfrm>
        </p:spPr>
        <p:txBody>
          <a:bodyPr/>
          <a:lstStyle/>
          <a:p>
            <a:pPr>
              <a:defRPr/>
            </a:pPr>
            <a:fld id="{FAE00676-6FFA-4EE0-812D-F50E59D821E2}" type="slidenum">
              <a:rPr lang="en-US" b="1">
                <a:solidFill>
                  <a:schemeClr val="tx1"/>
                </a:solidFill>
              </a:rPr>
              <a:pPr>
                <a:defRPr/>
              </a:pPr>
              <a:t>20</a:t>
            </a:fld>
            <a:endParaRPr lang="en-US" b="1">
              <a:solidFill>
                <a:schemeClr val="tx1"/>
              </a:solidFill>
            </a:endParaRPr>
          </a:p>
        </p:txBody>
      </p:sp>
      <p:pic>
        <p:nvPicPr>
          <p:cNvPr id="7" name="Picture 2" descr="Z:\WOMAT\Production\Artfinal\0000000038\MKCAD\978-0-12-811905-1\0003165540\XMLLowres\f01-06-978012811905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1" y="393000"/>
            <a:ext cx="8991600" cy="608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4595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b="1" smtClean="0">
                <a:solidFill>
                  <a:schemeClr val="tx1"/>
                </a:solidFill>
              </a:rPr>
              <a:t>CA Fall 2019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b="1">
                <a:solidFill>
                  <a:schemeClr val="tx1"/>
                </a:solidFill>
              </a:rPr>
              <a:t>FAST-NU Karachi Campus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3775" y="6305550"/>
            <a:ext cx="457200" cy="476250"/>
          </a:xfrm>
        </p:spPr>
        <p:txBody>
          <a:bodyPr/>
          <a:lstStyle/>
          <a:p>
            <a:pPr>
              <a:defRPr/>
            </a:pPr>
            <a:fld id="{FAE00676-6FFA-4EE0-812D-F50E59D821E2}" type="slidenum">
              <a:rPr lang="en-US" b="1">
                <a:solidFill>
                  <a:schemeClr val="tx1"/>
                </a:solidFill>
              </a:rPr>
              <a:pPr>
                <a:defRPr/>
              </a:pPr>
              <a:t>21</a:t>
            </a:fld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-76200"/>
            <a:ext cx="77724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600" b="1" dirty="0" smtClean="0">
                <a:solidFill>
                  <a:schemeClr val="tx1"/>
                </a:solidFill>
              </a:rPr>
              <a:t>Instruction Set  Architecture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57262" y="1066800"/>
            <a:ext cx="8077200" cy="5410200"/>
          </a:xfrm>
        </p:spPr>
        <p:txBody>
          <a:bodyPr/>
          <a:lstStyle/>
          <a:p>
            <a:pPr marL="0" lvl="1" indent="0">
              <a:spcBef>
                <a:spcPts val="0"/>
              </a:spcBef>
              <a:buNone/>
            </a:pP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6. Control flow instructions 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	A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ll ISAs support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400" b="1" dirty="0" smtClean="0">
                <a:latin typeface="Comic Sans MS" panose="030F0702030302020204" pitchFamily="66" charset="0"/>
                <a:cs typeface="Arial" panose="020B0604020202020204" pitchFamily="34" charset="0"/>
              </a:rPr>
              <a:t>Conditional branches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en-US" sz="2400" b="1" dirty="0">
                <a:latin typeface="Comic Sans MS" panose="030F0702030302020204" pitchFamily="66" charset="0"/>
                <a:cs typeface="Arial" panose="020B0604020202020204" pitchFamily="34" charset="0"/>
              </a:rPr>
              <a:t>	</a:t>
            </a:r>
            <a:r>
              <a:rPr lang="en-US" sz="2400" b="1" dirty="0" smtClean="0">
                <a:latin typeface="Comic Sans MS" panose="030F0702030302020204" pitchFamily="66" charset="0"/>
                <a:cs typeface="Arial" panose="020B0604020202020204" pitchFamily="34" charset="0"/>
              </a:rPr>
              <a:t>	Unconditional jumps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en-US" sz="2400" b="1" dirty="0">
                <a:latin typeface="Comic Sans MS" panose="030F0702030302020204" pitchFamily="66" charset="0"/>
                <a:cs typeface="Arial" panose="020B0604020202020204" pitchFamily="34" charset="0"/>
              </a:rPr>
              <a:t>	</a:t>
            </a:r>
            <a:r>
              <a:rPr lang="en-US" sz="2400" b="1" dirty="0" smtClean="0">
                <a:latin typeface="Comic Sans MS" panose="030F0702030302020204" pitchFamily="66" charset="0"/>
                <a:cs typeface="Arial" panose="020B0604020202020204" pitchFamily="34" charset="0"/>
              </a:rPr>
              <a:t>	Calls and returns</a:t>
            </a:r>
          </a:p>
          <a:p>
            <a:pPr marL="342900" lvl="1" indent="-34290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PC-relative addressing mode is used for control flow instructions – branch address</a:t>
            </a:r>
          </a:p>
          <a:p>
            <a:pPr marL="342900" lvl="1" indent="-34290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Branch condition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400" b="1" dirty="0" smtClean="0">
                <a:latin typeface="Comic Sans MS" panose="030F0702030302020204" pitchFamily="66" charset="0"/>
                <a:cs typeface="Arial" panose="020B0604020202020204" pitchFamily="34" charset="0"/>
              </a:rPr>
              <a:t>RISC V tests the contents of a register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	80x86 tests condition code bits (flags register)</a:t>
            </a:r>
          </a:p>
          <a:p>
            <a:pPr marL="342900" lvl="1" indent="-34290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400" b="1" dirty="0" smtClean="0">
                <a:latin typeface="Comic Sans MS" panose="030F0702030302020204" pitchFamily="66" charset="0"/>
                <a:cs typeface="Arial" panose="020B0604020202020204" pitchFamily="34" charset="0"/>
              </a:rPr>
              <a:t>Return address for call instruction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Stored in a register in RISC V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400" b="1" dirty="0" smtClean="0">
                <a:latin typeface="Comic Sans MS" panose="030F0702030302020204" pitchFamily="66" charset="0"/>
                <a:cs typeface="Arial" panose="020B0604020202020204" pitchFamily="34" charset="0"/>
              </a:rPr>
              <a:t>Placed on the runtime stack in 80x86 	processor</a:t>
            </a:r>
          </a:p>
        </p:txBody>
      </p:sp>
    </p:spTree>
    <p:extLst>
      <p:ext uri="{BB962C8B-B14F-4D97-AF65-F5344CB8AC3E}">
        <p14:creationId xmlns:p14="http://schemas.microsoft.com/office/powerpoint/2010/main" val="308042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b="1" smtClean="0">
                <a:solidFill>
                  <a:schemeClr val="tx1"/>
                </a:solidFill>
              </a:rPr>
              <a:t>CA Fall 2019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b="1">
                <a:solidFill>
                  <a:schemeClr val="tx1"/>
                </a:solidFill>
              </a:rPr>
              <a:t>FAST-NU Karachi Campus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3775" y="6305550"/>
            <a:ext cx="457200" cy="476250"/>
          </a:xfrm>
        </p:spPr>
        <p:txBody>
          <a:bodyPr/>
          <a:lstStyle/>
          <a:p>
            <a:pPr>
              <a:defRPr/>
            </a:pPr>
            <a:fld id="{FAE00676-6FFA-4EE0-812D-F50E59D821E2}" type="slidenum">
              <a:rPr lang="en-US" b="1">
                <a:solidFill>
                  <a:schemeClr val="tx1"/>
                </a:solidFill>
              </a:rPr>
              <a:pPr>
                <a:defRPr/>
              </a:pPr>
              <a:t>22</a:t>
            </a:fld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-76200"/>
            <a:ext cx="77724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600" b="1" dirty="0" smtClean="0">
                <a:solidFill>
                  <a:schemeClr val="tx1"/>
                </a:solidFill>
              </a:rPr>
              <a:t>Instruction Set  Architecture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90600" y="1066800"/>
            <a:ext cx="8077200" cy="5410200"/>
          </a:xfrm>
        </p:spPr>
        <p:txBody>
          <a:bodyPr/>
          <a:lstStyle/>
          <a:p>
            <a:pPr marL="0" lvl="1" indent="0">
              <a:spcBef>
                <a:spcPts val="0"/>
              </a:spcBef>
              <a:buNone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 Encoding an ISA</a:t>
            </a:r>
          </a:p>
          <a:p>
            <a:pPr marL="342900" lvl="1" indent="-3429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There are two basic choices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400" b="1" dirty="0" smtClean="0">
                <a:latin typeface="Comic Sans MS" panose="030F0702030302020204" pitchFamily="66" charset="0"/>
                <a:cs typeface="Arial" panose="020B0604020202020204" pitchFamily="34" charset="0"/>
              </a:rPr>
              <a:t>Fixed-length instructions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en-US" sz="2400" b="1" dirty="0">
                <a:latin typeface="Comic Sans MS" panose="030F0702030302020204" pitchFamily="66" charset="0"/>
                <a:cs typeface="Arial" panose="020B0604020202020204" pitchFamily="34" charset="0"/>
              </a:rPr>
              <a:t>	</a:t>
            </a:r>
            <a:r>
              <a:rPr lang="en-US" sz="2400" b="1" dirty="0" smtClean="0">
                <a:latin typeface="Comic Sans MS" panose="030F0702030302020204" pitchFamily="66" charset="0"/>
                <a:cs typeface="Arial" panose="020B0604020202020204" pitchFamily="34" charset="0"/>
              </a:rPr>
              <a:t>Variable-length instructions</a:t>
            </a:r>
          </a:p>
          <a:p>
            <a:pPr marL="0" lvl="1" indent="0">
              <a:spcBef>
                <a:spcPts val="0"/>
              </a:spcBef>
              <a:buNone/>
            </a:pPr>
            <a:endParaRPr lang="en-US" sz="1200" b="1" dirty="0" smtClean="0">
              <a:latin typeface="Comic Sans MS" panose="030F0702030302020204" pitchFamily="66" charset="0"/>
              <a:cs typeface="Arial" panose="020B0604020202020204" pitchFamily="34" charset="0"/>
            </a:endParaRPr>
          </a:p>
          <a:p>
            <a:pPr marL="342900" lvl="1" indent="-34290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RISC V has fixed-length instructions of 4 bytes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400" b="1" dirty="0" smtClean="0">
                <a:latin typeface="Comic Sans MS" panose="030F0702030302020204" pitchFamily="66" charset="0"/>
                <a:cs typeface="Arial" panose="020B0604020202020204" pitchFamily="34" charset="0"/>
              </a:rPr>
              <a:t>Simplifies instruction decoding</a:t>
            </a:r>
          </a:p>
          <a:p>
            <a:pPr marL="342900" lvl="1" indent="-34290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80x86 has variable-length instructions of 1 to 18 bytes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400" b="1" dirty="0" smtClean="0">
                <a:latin typeface="Comic Sans MS" panose="030F0702030302020204" pitchFamily="66" charset="0"/>
                <a:cs typeface="Arial" panose="020B0604020202020204" pitchFamily="34" charset="0"/>
              </a:rPr>
              <a:t>Takes less space as compared to fixed-length 	instructions</a:t>
            </a:r>
          </a:p>
          <a:p>
            <a:pPr marL="0" lvl="1" indent="0">
              <a:spcBef>
                <a:spcPts val="0"/>
              </a:spcBef>
              <a:buNone/>
            </a:pP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1" indent="-34290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Instruction set of RISC V</a:t>
            </a:r>
          </a:p>
          <a:p>
            <a:pPr marL="342900" lvl="1" indent="-34290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Instruction format of RISC V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US" sz="2400" b="1" dirty="0" smtClean="0"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4259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b="1" smtClean="0">
                <a:solidFill>
                  <a:schemeClr val="tx1"/>
                </a:solidFill>
              </a:rPr>
              <a:t>CA Fall 2019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b="1">
                <a:solidFill>
                  <a:schemeClr val="tx1"/>
                </a:solidFill>
              </a:rPr>
              <a:t>FAST-NU Karachi Campus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3775" y="6305550"/>
            <a:ext cx="457200" cy="476250"/>
          </a:xfrm>
        </p:spPr>
        <p:txBody>
          <a:bodyPr/>
          <a:lstStyle/>
          <a:p>
            <a:pPr>
              <a:defRPr/>
            </a:pPr>
            <a:fld id="{FAE00676-6FFA-4EE0-812D-F50E59D821E2}" type="slidenum">
              <a:rPr lang="en-US" b="1">
                <a:solidFill>
                  <a:schemeClr val="tx1"/>
                </a:solidFill>
              </a:rPr>
              <a:pPr>
                <a:defRPr/>
              </a:pPr>
              <a:t>23</a:t>
            </a:fld>
            <a:endParaRPr lang="en-US" b="1">
              <a:solidFill>
                <a:schemeClr val="tx1"/>
              </a:solidFill>
            </a:endParaRPr>
          </a:p>
        </p:txBody>
      </p:sp>
      <p:pic>
        <p:nvPicPr>
          <p:cNvPr id="7" name="Picture 2" descr="Z:\WOMAT\Production\Artfinal\0000000038\MKCAD\978-0-12-811905-1\0003165540\XMLLowres\f01-07-9780128119051.jpg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604400"/>
            <a:ext cx="8991600" cy="464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47800" y="304800"/>
            <a:ext cx="678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RISC V Instruction Formats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934082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65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b="1" smtClean="0">
                <a:solidFill>
                  <a:schemeClr val="tx1"/>
                </a:solidFill>
              </a:rPr>
              <a:t>CA Fall 2019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b="1" dirty="0">
                <a:solidFill>
                  <a:schemeClr val="tx1"/>
                </a:solidFill>
              </a:rPr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45F873-C6C1-4CA9-985C-FFB72E67A51A}" type="slidenum">
              <a:rPr lang="en-US" b="1">
                <a:solidFill>
                  <a:schemeClr val="tx1"/>
                </a:solidFill>
              </a:rPr>
              <a:pPr>
                <a:defRPr/>
              </a:pPr>
              <a:t>24</a:t>
            </a:fld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30725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-65690"/>
            <a:ext cx="7772400" cy="776288"/>
          </a:xfrm>
          <a:noFill/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tx1"/>
                </a:solidFill>
              </a:rPr>
              <a:t>Goals and Functional Requirements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307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219200"/>
            <a:ext cx="8159750" cy="5105400"/>
          </a:xfrm>
          <a:noFill/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Components for implementation of a computer</a:t>
            </a:r>
          </a:p>
          <a:p>
            <a:pPr marL="82550" indent="0">
              <a:lnSpc>
                <a:spcPct val="80000"/>
              </a:lnSpc>
              <a:buNone/>
            </a:pPr>
            <a:r>
              <a:rPr lang="en-US" sz="2400" b="1" dirty="0">
                <a:latin typeface="Comic Sans MS" pitchFamily="66" charset="0"/>
              </a:rPr>
              <a:t>	</a:t>
            </a:r>
            <a:r>
              <a:rPr lang="en-US" sz="2400" b="1" dirty="0" smtClean="0">
                <a:latin typeface="Comic Sans MS" pitchFamily="66" charset="0"/>
              </a:rPr>
              <a:t>Organization and hardware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Organization or micro architecture</a:t>
            </a:r>
          </a:p>
          <a:p>
            <a:pPr marL="82550" indent="0">
              <a:lnSpc>
                <a:spcPct val="80000"/>
              </a:lnSpc>
              <a:buNone/>
            </a:pPr>
            <a:r>
              <a:rPr lang="en-US" sz="2400" b="1" dirty="0">
                <a:latin typeface="Comic Sans MS" pitchFamily="66" charset="0"/>
              </a:rPr>
              <a:t>	H</a:t>
            </a:r>
            <a:r>
              <a:rPr lang="en-US" sz="2400" b="1" dirty="0" smtClean="0">
                <a:latin typeface="Comic Sans MS" pitchFamily="66" charset="0"/>
              </a:rPr>
              <a:t>igh level aspects of a computer’s design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Hardware</a:t>
            </a:r>
          </a:p>
          <a:p>
            <a:pPr marL="82550" indent="0">
              <a:lnSpc>
                <a:spcPct val="80000"/>
              </a:lnSpc>
              <a:buNone/>
            </a:pPr>
            <a:r>
              <a:rPr lang="en-US" sz="2400" b="1" dirty="0">
                <a:latin typeface="Comic Sans MS" pitchFamily="66" charset="0"/>
              </a:rPr>
              <a:t>	S</a:t>
            </a:r>
            <a:r>
              <a:rPr lang="en-US" sz="2400" b="1" dirty="0" smtClean="0">
                <a:latin typeface="Comic Sans MS" pitchFamily="66" charset="0"/>
              </a:rPr>
              <a:t>pecifics of a computer that includes</a:t>
            </a:r>
          </a:p>
          <a:p>
            <a:pPr marL="82550" indent="0">
              <a:lnSpc>
                <a:spcPct val="80000"/>
              </a:lnSpc>
              <a:buNone/>
            </a:pPr>
            <a:r>
              <a:rPr lang="en-US" sz="2400" b="1" dirty="0">
                <a:latin typeface="Comic Sans MS" pitchFamily="66" charset="0"/>
              </a:rPr>
              <a:t>	</a:t>
            </a:r>
            <a:r>
              <a:rPr lang="en-US" sz="2400" b="1" dirty="0" smtClean="0">
                <a:latin typeface="Comic Sans MS" pitchFamily="66" charset="0"/>
              </a:rPr>
              <a:t>    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Detailed logic design</a:t>
            </a:r>
          </a:p>
          <a:p>
            <a:pPr marL="82550" indent="0">
              <a:lnSpc>
                <a:spcPct val="80000"/>
              </a:lnSpc>
              <a:buNone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	      Packaging technology used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sz="2400" b="1" dirty="0" smtClean="0">
                <a:latin typeface="Comic Sans MS" pitchFamily="66" charset="0"/>
              </a:rPr>
              <a:t>Architecture covers all three aspects of computer design</a:t>
            </a:r>
          </a:p>
          <a:p>
            <a:pPr marL="82550" indent="0">
              <a:lnSpc>
                <a:spcPct val="80000"/>
              </a:lnSpc>
              <a:buNone/>
            </a:pPr>
            <a:r>
              <a:rPr lang="en-US" sz="2400" b="1" dirty="0">
                <a:latin typeface="Comic Sans MS" pitchFamily="66" charset="0"/>
              </a:rPr>
              <a:t>	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ISA</a:t>
            </a:r>
          </a:p>
          <a:p>
            <a:pPr marL="82550" indent="0">
              <a:lnSpc>
                <a:spcPct val="80000"/>
              </a:lnSpc>
              <a:buNone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Organization or micro architecture</a:t>
            </a:r>
          </a:p>
          <a:p>
            <a:pPr marL="82550" indent="0">
              <a:lnSpc>
                <a:spcPct val="80000"/>
              </a:lnSpc>
              <a:buNone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	H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ardware </a:t>
            </a:r>
          </a:p>
          <a:p>
            <a:pPr>
              <a:lnSpc>
                <a:spcPct val="80000"/>
              </a:lnSpc>
            </a:pPr>
            <a:r>
              <a:rPr lang="en-US" sz="2400" b="1" dirty="0" smtClean="0">
                <a:latin typeface="Comic Sans MS" panose="030F0702030302020204" pitchFamily="66" charset="0"/>
                <a:cs typeface="Arial" panose="020B0604020202020204" pitchFamily="34" charset="0"/>
              </a:rPr>
              <a:t>Functional requirements that need to be fulfilled </a:t>
            </a:r>
            <a:endParaRPr lang="en-US" sz="2400" b="1" dirty="0"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97363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b="1" smtClean="0">
                <a:solidFill>
                  <a:schemeClr val="tx1"/>
                </a:solidFill>
              </a:rPr>
              <a:t>CA Fall 2019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b="1" dirty="0">
                <a:solidFill>
                  <a:schemeClr val="tx1"/>
                </a:solidFill>
              </a:rPr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45F873-C6C1-4CA9-985C-FFB72E67A51A}" type="slidenum">
              <a:rPr lang="en-US" b="1">
                <a:solidFill>
                  <a:schemeClr val="tx1"/>
                </a:solidFill>
              </a:rPr>
              <a:pPr>
                <a:defRPr/>
              </a:pPr>
              <a:t>25</a:t>
            </a:fld>
            <a:endParaRPr lang="en-US" b="1">
              <a:solidFill>
                <a:schemeClr val="tx1"/>
              </a:solidFill>
            </a:endParaRPr>
          </a:p>
        </p:txBody>
      </p:sp>
      <p:pic>
        <p:nvPicPr>
          <p:cNvPr id="7" name="Picture 2" descr="Z:\WOMAT\Production\Artfinal\0000000038\MKCAD\978-0-12-811905-1\0003165540\XMLLowres\f01-08-9780128119051.jpg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856000" cy="687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53804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b="1" smtClean="0">
                <a:solidFill>
                  <a:schemeClr val="tx1"/>
                </a:solidFill>
              </a:rPr>
              <a:t>CA Fall 2019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b="1" dirty="0">
                <a:solidFill>
                  <a:schemeClr val="tx1"/>
                </a:solidFill>
              </a:rPr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45F873-C6C1-4CA9-985C-FFB72E67A51A}" type="slidenum">
              <a:rPr lang="en-US" b="1">
                <a:solidFill>
                  <a:schemeClr val="tx1"/>
                </a:solidFill>
              </a:rPr>
              <a:pPr>
                <a:defRPr/>
              </a:pPr>
              <a:t>26</a:t>
            </a:fld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30725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76200"/>
            <a:ext cx="7772400" cy="609600"/>
          </a:xfrm>
          <a:noFill/>
        </p:spPr>
        <p:txBody>
          <a:bodyPr/>
          <a:lstStyle/>
          <a:p>
            <a:r>
              <a:rPr lang="en-US" sz="3200" b="1" dirty="0">
                <a:solidFill>
                  <a:schemeClr val="tx1"/>
                </a:solidFill>
              </a:rPr>
              <a:t>Trends in Technology</a:t>
            </a:r>
          </a:p>
        </p:txBody>
      </p:sp>
      <p:sp>
        <p:nvSpPr>
          <p:cNvPr id="307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852488"/>
            <a:ext cx="8159750" cy="5453062"/>
          </a:xfrm>
          <a:noFill/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/>
              <a:t>ISA must be designed to survive rapid changes in technology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/>
              <a:t>		</a:t>
            </a:r>
            <a:r>
              <a:rPr lang="en-US" sz="2400" b="1" dirty="0">
                <a:latin typeface="Comic Sans MS" pitchFamily="66" charset="0"/>
              </a:rPr>
              <a:t>Designer must be aware of changes in 	implementation technology </a:t>
            </a:r>
          </a:p>
          <a:p>
            <a:pPr>
              <a:lnSpc>
                <a:spcPct val="80000"/>
              </a:lnSpc>
              <a:buFont typeface="Wingdings" pitchFamily="2" charset="2"/>
              <a:buChar char="v"/>
            </a:pPr>
            <a:r>
              <a:rPr lang="en-US" sz="2400" b="1" dirty="0" smtClean="0"/>
              <a:t>Five </a:t>
            </a:r>
            <a:r>
              <a:rPr lang="en-US" sz="2400" b="1" dirty="0"/>
              <a:t>critical implementation technologies that change very fast</a:t>
            </a:r>
          </a:p>
          <a:p>
            <a:pPr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400" b="1" dirty="0"/>
              <a:t>IC Logic Technology</a:t>
            </a:r>
            <a:endParaRPr lang="en-US" sz="2400" b="1" i="1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i="1" dirty="0"/>
              <a:t>	   </a:t>
            </a:r>
            <a:r>
              <a:rPr lang="en-US" sz="2400" b="1" dirty="0">
                <a:latin typeface="Comic Sans MS" pitchFamily="66" charset="0"/>
              </a:rPr>
              <a:t>Transistor density </a:t>
            </a:r>
            <a:r>
              <a:rPr lang="en-US" sz="2400" b="1" dirty="0" smtClean="0">
                <a:latin typeface="Comic Sans MS" pitchFamily="66" charset="0"/>
              </a:rPr>
              <a:t>increased </a:t>
            </a:r>
            <a:r>
              <a:rPr lang="en-US" sz="2400" b="1" dirty="0">
                <a:latin typeface="Comic Sans MS" pitchFamily="66" charset="0"/>
              </a:rPr>
              <a:t>by 35% per year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mic Sans MS" pitchFamily="66" charset="0"/>
              </a:rPr>
              <a:t>	  Transistor count </a:t>
            </a:r>
            <a:r>
              <a:rPr lang="en-US" sz="2400" b="1" dirty="0" smtClean="0">
                <a:latin typeface="Comic Sans MS" pitchFamily="66" charset="0"/>
              </a:rPr>
              <a:t>increased </a:t>
            </a:r>
            <a:r>
              <a:rPr lang="en-US" sz="2400" b="1" dirty="0">
                <a:latin typeface="Comic Sans MS" pitchFamily="66" charset="0"/>
              </a:rPr>
              <a:t>by 40% to 55% /</a:t>
            </a:r>
            <a:r>
              <a:rPr lang="en-US" sz="2400" b="1" dirty="0" err="1" smtClean="0">
                <a:latin typeface="Comic Sans MS" pitchFamily="66" charset="0"/>
              </a:rPr>
              <a:t>yr</a:t>
            </a:r>
            <a:endParaRPr lang="en-US" sz="2400" b="1" dirty="0" smtClean="0">
              <a:latin typeface="Comic Sans MS" pitchFamily="66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i="1" dirty="0" smtClean="0"/>
              <a:t>		 	Moore’s law has slowed down</a:t>
            </a:r>
          </a:p>
          <a:p>
            <a:pPr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400" b="1" dirty="0" smtClean="0"/>
              <a:t>Semiconductor </a:t>
            </a:r>
            <a:r>
              <a:rPr lang="en-US" sz="2400" b="1" dirty="0"/>
              <a:t>DRAM</a:t>
            </a:r>
            <a:endParaRPr lang="en-US" sz="2400" b="1" i="1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i="1" dirty="0"/>
              <a:t>		Capacity </a:t>
            </a:r>
            <a:r>
              <a:rPr lang="en-US" sz="2400" b="1" i="1" dirty="0" smtClean="0"/>
              <a:t>increased </a:t>
            </a:r>
            <a:r>
              <a:rPr lang="en-US" sz="2400" b="1" i="1" dirty="0"/>
              <a:t>by about 25% to 40% per </a:t>
            </a:r>
            <a:r>
              <a:rPr lang="en-US" sz="2400" b="1" i="1" dirty="0" smtClean="0"/>
              <a:t>year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i="1" dirty="0"/>
              <a:t>		Cycle time has improved </a:t>
            </a:r>
            <a:r>
              <a:rPr lang="en-US" sz="2400" b="1" i="1" dirty="0" smtClean="0"/>
              <a:t>slowly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i="1" dirty="0"/>
              <a:t>	</a:t>
            </a:r>
            <a:r>
              <a:rPr lang="en-US" sz="2400" b="1" i="1" dirty="0" smtClean="0"/>
              <a:t>		Capacity is also reaching its limit</a:t>
            </a:r>
            <a:endParaRPr lang="en-US" sz="2400" b="1" i="1" dirty="0"/>
          </a:p>
          <a:p>
            <a:pPr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400" b="1" dirty="0" smtClean="0"/>
              <a:t>Semiconductor </a:t>
            </a:r>
            <a:r>
              <a:rPr lang="en-US" sz="2400" b="1" dirty="0"/>
              <a:t>Flash (EEPROM)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/>
              <a:t>		</a:t>
            </a:r>
            <a:r>
              <a:rPr lang="en-US" sz="2400" b="1" dirty="0">
                <a:latin typeface="Comic Sans MS" pitchFamily="66" charset="0"/>
              </a:rPr>
              <a:t>Standard storage device in PMDs</a:t>
            </a:r>
          </a:p>
        </p:txBody>
      </p:sp>
    </p:spTree>
    <p:extLst>
      <p:ext uri="{BB962C8B-B14F-4D97-AF65-F5344CB8AC3E}">
        <p14:creationId xmlns:p14="http://schemas.microsoft.com/office/powerpoint/2010/main" val="18715371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71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b="1" smtClean="0">
                <a:solidFill>
                  <a:schemeClr val="tx1"/>
                </a:solidFill>
              </a:rPr>
              <a:t>CA Fall 2019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b="1" dirty="0">
                <a:solidFill>
                  <a:schemeClr val="tx1"/>
                </a:solidFill>
              </a:rPr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3775" y="6381750"/>
            <a:ext cx="457200" cy="476250"/>
          </a:xfrm>
        </p:spPr>
        <p:txBody>
          <a:bodyPr/>
          <a:lstStyle/>
          <a:p>
            <a:pPr>
              <a:defRPr/>
            </a:pPr>
            <a:fld id="{7D5D7525-2002-4635-8DF5-D204A42900E5}" type="slidenum">
              <a:rPr lang="en-US" b="1">
                <a:solidFill>
                  <a:schemeClr val="tx1"/>
                </a:solidFill>
              </a:rPr>
              <a:pPr>
                <a:defRPr/>
              </a:pPr>
              <a:t>27</a:t>
            </a:fld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0"/>
            <a:ext cx="7772400" cy="776288"/>
          </a:xfrm>
          <a:noFill/>
        </p:spPr>
        <p:txBody>
          <a:bodyPr/>
          <a:lstStyle/>
          <a:p>
            <a:r>
              <a:rPr lang="en-US" sz="3200" b="1">
                <a:solidFill>
                  <a:srgbClr val="000000"/>
                </a:solidFill>
              </a:rPr>
              <a:t>Trends in Technology  </a:t>
            </a:r>
          </a:p>
        </p:txBody>
      </p:sp>
      <p:sp>
        <p:nvSpPr>
          <p:cNvPr id="317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9162" y="776288"/>
            <a:ext cx="8151813" cy="5527674"/>
          </a:xfrm>
          <a:noFill/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200" dirty="0"/>
              <a:t>		</a:t>
            </a:r>
            <a:r>
              <a:rPr lang="en-US" sz="2400" b="1" dirty="0"/>
              <a:t>Capacity has increased by 50% to 60% per year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/>
              <a:t>		Doubles every two years</a:t>
            </a:r>
            <a:endParaRPr lang="en-US" sz="600" b="1" dirty="0"/>
          </a:p>
          <a:p>
            <a:pPr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400" b="1" dirty="0"/>
              <a:t>Magnetic Disk technology</a:t>
            </a:r>
            <a:endParaRPr lang="en-US" sz="2400" b="1" i="1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i="1" dirty="0"/>
              <a:t>		Density </a:t>
            </a:r>
            <a:r>
              <a:rPr lang="en-US" sz="2400" b="1" i="1" dirty="0" smtClean="0"/>
              <a:t>increased </a:t>
            </a:r>
            <a:r>
              <a:rPr lang="en-US" sz="2400" b="1" i="1" dirty="0"/>
              <a:t>by about 40% per </a:t>
            </a:r>
            <a:r>
              <a:rPr lang="en-US" sz="2400" b="1" i="1" dirty="0" smtClean="0"/>
              <a:t>year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i="1" dirty="0"/>
              <a:t>	</a:t>
            </a:r>
            <a:r>
              <a:rPr lang="en-US" sz="2400" b="1" i="1" dirty="0" smtClean="0"/>
              <a:t>		Reached the capacity wall  </a:t>
            </a:r>
            <a:endParaRPr lang="en-US" sz="2400" b="1" i="1" dirty="0"/>
          </a:p>
          <a:p>
            <a:pPr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400" b="1" dirty="0"/>
              <a:t>Network Technology</a:t>
            </a:r>
            <a:endParaRPr lang="en-US" sz="2400" b="1" i="1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i="1" dirty="0"/>
              <a:t>		</a:t>
            </a:r>
            <a:r>
              <a:rPr lang="en-US" sz="2400" b="1" dirty="0">
                <a:latin typeface="Comic Sans MS" pitchFamily="66" charset="0"/>
              </a:rPr>
              <a:t>Rapidly changing area with a high growth rate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000" b="1" i="1" dirty="0"/>
          </a:p>
          <a:p>
            <a:pPr>
              <a:lnSpc>
                <a:spcPct val="80000"/>
              </a:lnSpc>
              <a:buFont typeface="Wingdings" pitchFamily="2" charset="2"/>
              <a:buChar char="v"/>
            </a:pPr>
            <a:r>
              <a:rPr lang="en-US" sz="2400" b="1" dirty="0"/>
              <a:t>Performance Trends: Bandwidth over Latency</a:t>
            </a:r>
          </a:p>
          <a:p>
            <a:pPr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i="1" dirty="0"/>
              <a:t>Bandwidth </a:t>
            </a:r>
            <a:r>
              <a:rPr lang="en-US" sz="2400" b="1" dirty="0"/>
              <a:t>or </a:t>
            </a:r>
            <a:r>
              <a:rPr lang="en-US" sz="2400" b="1" i="1" dirty="0"/>
              <a:t>throughput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/>
              <a:t>	 	Total amount of work done in a given time</a:t>
            </a:r>
          </a:p>
          <a:p>
            <a:pPr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i="1" dirty="0"/>
              <a:t>Latency </a:t>
            </a:r>
            <a:r>
              <a:rPr lang="en-US" sz="2400" b="1" dirty="0"/>
              <a:t>or </a:t>
            </a:r>
            <a:r>
              <a:rPr lang="en-US" sz="2400" b="1" i="1" dirty="0"/>
              <a:t>response time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/>
              <a:t>	      </a:t>
            </a:r>
            <a:r>
              <a:rPr lang="en-US" sz="2400" b="1" dirty="0">
                <a:latin typeface="Comic Sans MS" pitchFamily="66" charset="0"/>
              </a:rPr>
              <a:t>Time between start and completion of an event</a:t>
            </a:r>
          </a:p>
          <a:p>
            <a:pPr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400" b="1" dirty="0"/>
              <a:t>Bandwidth grows by at least the square of the improvement in latency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/>
              <a:t>		</a:t>
            </a:r>
            <a:r>
              <a:rPr lang="en-US" sz="2400" b="1" i="1" dirty="0"/>
              <a:t>Designers must plan accordingly</a:t>
            </a:r>
            <a:r>
              <a:rPr lang="en-US" sz="2400" b="1" dirty="0"/>
              <a:t> </a:t>
            </a:r>
            <a:endParaRPr lang="en-US" sz="2200" b="1" dirty="0"/>
          </a:p>
          <a:p>
            <a:pPr>
              <a:lnSpc>
                <a:spcPct val="80000"/>
              </a:lnSpc>
              <a:buFontTx/>
              <a:buNone/>
            </a:pPr>
            <a:endParaRPr lang="en-US" sz="1200" u="sng" dirty="0"/>
          </a:p>
        </p:txBody>
      </p:sp>
    </p:spTree>
    <p:extLst>
      <p:ext uri="{BB962C8B-B14F-4D97-AF65-F5344CB8AC3E}">
        <p14:creationId xmlns:p14="http://schemas.microsoft.com/office/powerpoint/2010/main" val="34957713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80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b="1" smtClean="0">
                <a:solidFill>
                  <a:schemeClr val="tx1"/>
                </a:solidFill>
              </a:rPr>
              <a:t>CA Fall 2019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b="1">
                <a:solidFill>
                  <a:schemeClr val="tx1"/>
                </a:solidFill>
              </a:rPr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3775" y="6381750"/>
            <a:ext cx="457200" cy="476250"/>
          </a:xfrm>
        </p:spPr>
        <p:txBody>
          <a:bodyPr/>
          <a:lstStyle/>
          <a:p>
            <a:pPr>
              <a:defRPr/>
            </a:pPr>
            <a:fld id="{D3119D78-A3B6-4CAC-A830-04BB5929A90B}" type="slidenum">
              <a:rPr lang="en-US" b="1">
                <a:solidFill>
                  <a:schemeClr val="tx1"/>
                </a:solidFill>
              </a:rPr>
              <a:pPr>
                <a:defRPr/>
              </a:pPr>
              <a:t>28</a:t>
            </a:fld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32773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52400"/>
            <a:ext cx="7772400" cy="776288"/>
          </a:xfrm>
          <a:noFill/>
        </p:spPr>
        <p:txBody>
          <a:bodyPr/>
          <a:lstStyle/>
          <a:p>
            <a:r>
              <a:rPr lang="en-US" sz="3200" b="1">
                <a:solidFill>
                  <a:srgbClr val="000000"/>
                </a:solidFill>
              </a:rPr>
              <a:t>Trends in Technology</a:t>
            </a:r>
          </a:p>
        </p:txBody>
      </p:sp>
      <p:sp>
        <p:nvSpPr>
          <p:cNvPr id="327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219200"/>
            <a:ext cx="8077200" cy="5181600"/>
          </a:xfrm>
          <a:noFill/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Char char="v"/>
            </a:pPr>
            <a:r>
              <a:rPr lang="en-US" sz="2400" b="1" dirty="0"/>
              <a:t>Scaling of Transistor Performance and Wires</a:t>
            </a:r>
            <a:endParaRPr lang="en-US" sz="2400" b="1" i="1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200" b="1" i="1" dirty="0"/>
              <a:t>			</a:t>
            </a:r>
            <a:r>
              <a:rPr lang="en-US" sz="2400" b="1" i="1" dirty="0"/>
              <a:t>More related to VLSI technology</a:t>
            </a: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400" b="1" i="1" dirty="0"/>
              <a:t>Feature size</a:t>
            </a:r>
            <a:r>
              <a:rPr lang="en-US" sz="2400" b="1" dirty="0"/>
              <a:t> has reduced from 10 microns (1971) to .</a:t>
            </a:r>
            <a:r>
              <a:rPr lang="en-US" sz="2400" b="1" dirty="0" smtClean="0"/>
              <a:t>016 </a:t>
            </a:r>
            <a:r>
              <a:rPr lang="en-US" sz="2400" b="1" dirty="0"/>
              <a:t>microns in </a:t>
            </a:r>
            <a:r>
              <a:rPr lang="en-US" sz="2400" b="1" dirty="0" smtClean="0"/>
              <a:t>2017 </a:t>
            </a:r>
            <a:r>
              <a:rPr lang="en-US" sz="2400" b="1" dirty="0"/>
              <a:t>and 7</a:t>
            </a:r>
            <a:r>
              <a:rPr lang="en-US" sz="2400" b="1" dirty="0" smtClean="0"/>
              <a:t> </a:t>
            </a:r>
            <a:r>
              <a:rPr lang="en-US" sz="2400" b="1" dirty="0"/>
              <a:t>nanometer chips are </a:t>
            </a:r>
            <a:r>
              <a:rPr lang="en-US" sz="2400" b="1" dirty="0" smtClean="0"/>
              <a:t>expected to be available soon</a:t>
            </a:r>
            <a:endParaRPr lang="en-US" sz="2400" b="1" dirty="0"/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400" b="1" dirty="0">
                <a:latin typeface="Comic Sans MS" pitchFamily="66" charset="0"/>
              </a:rPr>
              <a:t>Density of transistors increases quadratically with a linear decrease in feature size</a:t>
            </a: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400" b="1" dirty="0"/>
              <a:t>Performance is a complex issue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Char char="§"/>
            </a:pPr>
            <a:r>
              <a:rPr lang="en-US" sz="2400" b="1" dirty="0"/>
              <a:t>As a first approximation, transistor performance improves linearly with decreasing feature size</a:t>
            </a:r>
          </a:p>
          <a:p>
            <a:pPr>
              <a:lnSpc>
                <a:spcPct val="90000"/>
              </a:lnSpc>
            </a:pPr>
            <a:r>
              <a:rPr lang="en-US" sz="2400" b="1" dirty="0">
                <a:latin typeface="Comic Sans MS" pitchFamily="66" charset="0"/>
              </a:rPr>
              <a:t>Wire delay scales poorly with decrease in feature size</a:t>
            </a:r>
          </a:p>
          <a:p>
            <a:pPr>
              <a:lnSpc>
                <a:spcPct val="90000"/>
              </a:lnSpc>
            </a:pPr>
            <a:r>
              <a:rPr lang="en-US" sz="2400" b="1" dirty="0" smtClean="0"/>
              <a:t>Power consumption plays an </a:t>
            </a:r>
            <a:r>
              <a:rPr lang="en-US" sz="2400" b="1" smtClean="0"/>
              <a:t>important role </a:t>
            </a: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1660827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81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b="1" smtClean="0">
                <a:solidFill>
                  <a:schemeClr val="tx1"/>
                </a:solidFill>
              </a:rPr>
              <a:t>CA Fall 2019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b="1" dirty="0">
                <a:solidFill>
                  <a:schemeClr val="tx1"/>
                </a:solidFill>
              </a:rPr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77D449-2C18-43BC-B2D9-B7BC2287320A}" type="slidenum">
              <a:rPr lang="en-US" b="1">
                <a:solidFill>
                  <a:schemeClr val="tx1"/>
                </a:solidFill>
              </a:rPr>
              <a:pPr>
                <a:defRPr/>
              </a:pPr>
              <a:t>29</a:t>
            </a:fld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52400"/>
            <a:ext cx="7772400" cy="776288"/>
          </a:xfrm>
          <a:noFill/>
        </p:spPr>
        <p:txBody>
          <a:bodyPr/>
          <a:lstStyle/>
          <a:p>
            <a:r>
              <a:rPr lang="en-US" sz="3200" b="1">
                <a:solidFill>
                  <a:srgbClr val="000000"/>
                </a:solidFill>
              </a:rPr>
              <a:t>Other Trends </a:t>
            </a:r>
          </a:p>
        </p:txBody>
      </p:sp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87425" y="1524000"/>
            <a:ext cx="8156575" cy="4419600"/>
          </a:xfrm>
          <a:noFill/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sz="2400" b="1" dirty="0">
                <a:solidFill>
                  <a:srgbClr val="000000"/>
                </a:solidFill>
              </a:rPr>
              <a:t>Trends in Power and Energy in ICs</a:t>
            </a:r>
            <a:endParaRPr lang="en-US" sz="2400" b="1" dirty="0"/>
          </a:p>
          <a:p>
            <a:pPr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400" b="1" dirty="0"/>
              <a:t>Distributing the power, removing the heat and preventing hot spots are major challenges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>
                <a:latin typeface="Comic Sans MS" pitchFamily="66" charset="0"/>
              </a:rPr>
              <a:t>      	Power is dissipated as heat and must be 	removed</a:t>
            </a:r>
          </a:p>
          <a:p>
            <a:pPr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400" b="1" dirty="0"/>
              <a:t>A large number of pins of the IC is consumed in power and ground connections</a:t>
            </a:r>
          </a:p>
          <a:p>
            <a:pPr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400" b="1" dirty="0">
                <a:latin typeface="Comic Sans MS" pitchFamily="66" charset="0"/>
              </a:rPr>
              <a:t>Amount of power consumed, maximum power and its effect on clock frequency are other main issues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200" b="1" dirty="0"/>
          </a:p>
          <a:p>
            <a:pPr>
              <a:lnSpc>
                <a:spcPct val="90000"/>
              </a:lnSpc>
              <a:buFontTx/>
              <a:buNone/>
            </a:pPr>
            <a:endParaRPr lang="en-US" sz="2400" dirty="0"/>
          </a:p>
          <a:p>
            <a:pPr>
              <a:lnSpc>
                <a:spcPct val="90000"/>
              </a:lnSpc>
              <a:buFontTx/>
              <a:buNone/>
            </a:pPr>
            <a:endParaRPr lang="en-US" sz="2400" dirty="0"/>
          </a:p>
          <a:p>
            <a:pPr>
              <a:lnSpc>
                <a:spcPct val="90000"/>
              </a:lnSpc>
              <a:buFontTx/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21651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29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317500"/>
            <a:ext cx="7772400" cy="749300"/>
          </a:xfrm>
          <a:noFill/>
        </p:spPr>
        <p:txBody>
          <a:bodyPr>
            <a:normAutofit fontScale="90000"/>
          </a:bodyPr>
          <a:lstStyle/>
          <a:p>
            <a:r>
              <a:rPr lang="en-US" sz="3800" b="1" u="sng" dirty="0"/>
              <a:t/>
            </a:r>
            <a:br>
              <a:rPr lang="en-US" sz="3800" b="1" u="sng" dirty="0"/>
            </a:br>
            <a:r>
              <a:rPr lang="en-US" sz="3800" b="1" u="sng" dirty="0"/>
              <a:t/>
            </a:r>
            <a:br>
              <a:rPr lang="en-US" sz="3800" b="1" u="sng" dirty="0"/>
            </a:br>
            <a:r>
              <a:rPr lang="en-US" sz="3800" b="1" u="sng" dirty="0"/>
              <a:t/>
            </a:r>
            <a:br>
              <a:rPr lang="en-US" sz="3800" b="1" u="sng" dirty="0"/>
            </a:br>
            <a:r>
              <a:rPr lang="en-US" sz="4000" b="1" dirty="0"/>
              <a:t>Classes of Computers</a:t>
            </a:r>
            <a:r>
              <a:rPr lang="en-US" sz="3800" b="1" u="sng" dirty="0"/>
              <a:t/>
            </a:r>
            <a:br>
              <a:rPr lang="en-US" sz="3800" b="1" u="sng" dirty="0"/>
            </a:br>
            <a:r>
              <a:rPr lang="en-US" sz="3800" b="1" u="sng" dirty="0"/>
              <a:t/>
            </a:r>
            <a:br>
              <a:rPr lang="en-US" sz="3800" b="1" u="sng" dirty="0"/>
            </a:br>
            <a:r>
              <a:rPr lang="en-US" sz="3800" b="1" u="sng" dirty="0"/>
              <a:t/>
            </a:r>
            <a:br>
              <a:rPr lang="en-US" sz="3800" b="1" u="sng" dirty="0"/>
            </a:br>
            <a:r>
              <a:rPr lang="en-US" sz="3800" b="1" u="sng" dirty="0"/>
              <a:t/>
            </a:r>
            <a:br>
              <a:rPr lang="en-US" sz="3800" b="1" u="sng" dirty="0"/>
            </a:br>
            <a:endParaRPr lang="en-US" sz="3200" b="1" dirty="0"/>
          </a:p>
        </p:txBody>
      </p:sp>
      <p:sp>
        <p:nvSpPr>
          <p:cNvPr id="19462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352550"/>
            <a:ext cx="8156575" cy="49530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Char char="q"/>
            </a:pPr>
            <a:r>
              <a:rPr lang="en-US" sz="2400" b="1" dirty="0"/>
              <a:t>Desktop Computing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i="1" dirty="0">
                <a:latin typeface="Comic Sans MS" pitchFamily="66" charset="0"/>
              </a:rPr>
              <a:t>		</a:t>
            </a:r>
            <a:r>
              <a:rPr lang="en-US" sz="2400" b="1" dirty="0">
                <a:latin typeface="Comic Sans MS" pitchFamily="66" charset="0"/>
              </a:rPr>
              <a:t>Largest market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mic Sans MS" pitchFamily="66" charset="0"/>
              </a:rPr>
              <a:t>		Optimized in price/performance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b="1" dirty="0"/>
              <a:t>More than half of desktops today are battery-operated laptop computers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b="1" dirty="0">
                <a:latin typeface="Comic Sans MS" pitchFamily="66" charset="0"/>
              </a:rPr>
              <a:t>Newest, highest performance and cost-reduced microprocessors first appear in desktop computers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b="1" dirty="0"/>
              <a:t>Well characterized in terms of applications and benchmarking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900" b="1" u="sng" dirty="0"/>
          </a:p>
          <a:p>
            <a:pPr eaLnBrk="1" hangingPunct="1">
              <a:lnSpc>
                <a:spcPct val="80000"/>
              </a:lnSpc>
              <a:buFont typeface="Wingdings" pitchFamily="2" charset="2"/>
              <a:buChar char="q"/>
            </a:pPr>
            <a:r>
              <a:rPr lang="en-US" sz="2800" b="1" dirty="0"/>
              <a:t>Servers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dirty="0"/>
              <a:t>		</a:t>
            </a:r>
            <a:r>
              <a:rPr lang="en-US" sz="2400" b="1" dirty="0">
                <a:latin typeface="Comic Sans MS" pitchFamily="66" charset="0"/>
              </a:rPr>
              <a:t>Provides larger scale and more reliable file and   	computing services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/>
              <a:t>Backbone of large-scale enterprise computing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23072" y="6277036"/>
            <a:ext cx="2250256" cy="533278"/>
          </a:xfrm>
        </p:spPr>
        <p:txBody>
          <a:bodyPr/>
          <a:lstStyle/>
          <a:p>
            <a:pPr>
              <a:defRPr/>
            </a:pPr>
            <a:r>
              <a:rPr lang="en-US" b="1" smtClean="0">
                <a:solidFill>
                  <a:schemeClr val="tx1"/>
                </a:solidFill>
              </a:rPr>
              <a:t>CA Fall 2019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88241" y="6297227"/>
            <a:ext cx="3053918" cy="511946"/>
          </a:xfrm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chemeClr val="tx1"/>
                </a:solidFill>
              </a:rPr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C026DB-09DB-4B62-B935-F0F4E71211ED}" type="slidenum">
              <a:rPr lang="en-US" b="1">
                <a:solidFill>
                  <a:schemeClr val="tx1"/>
                </a:solidFill>
              </a:rPr>
              <a:pPr>
                <a:defRPr/>
              </a:pPr>
              <a:t>3</a:t>
            </a:fld>
            <a:endParaRPr lang="en-US" b="1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b="1" smtClean="0">
                <a:solidFill>
                  <a:schemeClr val="tx1"/>
                </a:solidFill>
              </a:rPr>
              <a:t>CA Fall 2019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b="1" dirty="0">
                <a:solidFill>
                  <a:schemeClr val="tx1"/>
                </a:solidFill>
              </a:rPr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F23113-D05D-4983-AEB5-98EA45B77EEF}" type="slidenum">
              <a:rPr lang="en-US" b="1">
                <a:solidFill>
                  <a:schemeClr val="tx1"/>
                </a:solidFill>
              </a:rPr>
              <a:pPr>
                <a:defRPr/>
              </a:pPr>
              <a:t>30</a:t>
            </a:fld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34821" name="Rectangle 2"/>
          <p:cNvSpPr>
            <a:spLocks noGrp="1" noChangeArrowheads="1"/>
          </p:cNvSpPr>
          <p:nvPr>
            <p:ph type="title"/>
          </p:nvPr>
        </p:nvSpPr>
        <p:spPr>
          <a:xfrm>
            <a:off x="1370013" y="247650"/>
            <a:ext cx="7772400" cy="868363"/>
          </a:xfrm>
          <a:noFill/>
        </p:spPr>
        <p:txBody>
          <a:bodyPr/>
          <a:lstStyle/>
          <a:p>
            <a:r>
              <a:rPr lang="en-US" sz="3200" b="1"/>
              <a:t>Other Trends</a:t>
            </a:r>
          </a:p>
        </p:txBody>
      </p:sp>
      <p:sp>
        <p:nvSpPr>
          <p:cNvPr id="348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447800"/>
            <a:ext cx="8001000" cy="4800600"/>
          </a:xfrm>
          <a:noFill/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sz="2400" b="1" dirty="0"/>
              <a:t>Trends in Cost</a:t>
            </a:r>
          </a:p>
          <a:p>
            <a:pPr>
              <a:lnSpc>
                <a:spcPct val="80000"/>
              </a:lnSpc>
              <a:buFont typeface="Wingdings" pitchFamily="2" charset="2"/>
              <a:buChar char="l"/>
            </a:pPr>
            <a:r>
              <a:rPr lang="en-US" sz="2400" b="1" dirty="0"/>
              <a:t>Cost sensitive designs are significant</a:t>
            </a:r>
          </a:p>
          <a:p>
            <a:pPr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>
                <a:latin typeface="Comic Sans MS" pitchFamily="66" charset="0"/>
              </a:rPr>
              <a:t>Major theme in computer industry has been to increase performance and lower the cost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/>
              <a:t>		Maintain good cost-performance ratio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400" b="1" dirty="0"/>
          </a:p>
          <a:p>
            <a:pPr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400" b="1" dirty="0"/>
              <a:t>Major factors that influence the cost of a computer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i="1" dirty="0"/>
              <a:t>Yield:</a:t>
            </a:r>
            <a:r>
              <a:rPr lang="en-US" sz="2400" b="1" dirty="0"/>
              <a:t> </a:t>
            </a:r>
            <a:r>
              <a:rPr lang="en-US" sz="2400" b="1" dirty="0">
                <a:latin typeface="Comic Sans MS" pitchFamily="66" charset="0"/>
              </a:rPr>
              <a:t>The percentage of manufactured devices 	that survive the testing procedure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/>
              <a:t>			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2400" b="1" dirty="0"/>
          </a:p>
          <a:p>
            <a:pPr>
              <a:lnSpc>
                <a:spcPct val="80000"/>
              </a:lnSpc>
              <a:buFont typeface="Wingdings" pitchFamily="2" charset="2"/>
              <a:buChar char="v"/>
            </a:pPr>
            <a:r>
              <a:rPr lang="en-US" sz="2400" b="1" dirty="0"/>
              <a:t>Cost of an Integrated Circuit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/>
              <a:t>		Reading assignment</a:t>
            </a:r>
          </a:p>
        </p:txBody>
      </p:sp>
    </p:spTree>
    <p:extLst>
      <p:ext uri="{BB962C8B-B14F-4D97-AF65-F5344CB8AC3E}">
        <p14:creationId xmlns:p14="http://schemas.microsoft.com/office/powerpoint/2010/main" val="344666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36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65100"/>
            <a:ext cx="7772400" cy="749300"/>
          </a:xfrm>
          <a:noFill/>
        </p:spPr>
        <p:txBody>
          <a:bodyPr>
            <a:normAutofit fontScale="90000"/>
          </a:bodyPr>
          <a:lstStyle/>
          <a:p>
            <a:r>
              <a:rPr lang="en-US" sz="3800" b="1" u="sng" dirty="0"/>
              <a:t/>
            </a:r>
            <a:br>
              <a:rPr lang="en-US" sz="3800" b="1" u="sng" dirty="0"/>
            </a:br>
            <a:r>
              <a:rPr lang="en-US" sz="3800" b="1" u="sng" dirty="0"/>
              <a:t/>
            </a:r>
            <a:br>
              <a:rPr lang="en-US" sz="3800" b="1" u="sng" dirty="0"/>
            </a:br>
            <a:r>
              <a:rPr lang="en-US" sz="3800" b="1" u="sng" dirty="0"/>
              <a:t/>
            </a:r>
            <a:br>
              <a:rPr lang="en-US" sz="3800" b="1" u="sng" dirty="0"/>
            </a:br>
            <a:r>
              <a:rPr lang="en-US" sz="4000" b="1" dirty="0"/>
              <a:t>Classes of Computers</a:t>
            </a:r>
            <a:r>
              <a:rPr lang="en-US" sz="3800" b="1" u="sng" dirty="0"/>
              <a:t/>
            </a:r>
            <a:br>
              <a:rPr lang="en-US" sz="3800" b="1" u="sng" dirty="0"/>
            </a:br>
            <a:r>
              <a:rPr lang="en-US" sz="3800" b="1" u="sng" dirty="0"/>
              <a:t/>
            </a:r>
            <a:br>
              <a:rPr lang="en-US" sz="3800" b="1" u="sng" dirty="0"/>
            </a:br>
            <a:r>
              <a:rPr lang="en-US" sz="3800" b="1" u="sng" dirty="0"/>
              <a:t/>
            </a:r>
            <a:br>
              <a:rPr lang="en-US" sz="3800" b="1" u="sng" dirty="0"/>
            </a:br>
            <a:r>
              <a:rPr lang="en-US" sz="3800" b="1" u="sng" dirty="0"/>
              <a:t/>
            </a:r>
            <a:br>
              <a:rPr lang="en-US" sz="3800" b="1" u="sng" dirty="0"/>
            </a:br>
            <a:endParaRPr lang="en-US" sz="3200" b="1" dirty="0"/>
          </a:p>
        </p:txBody>
      </p:sp>
      <p:sp>
        <p:nvSpPr>
          <p:cNvPr id="20486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860425"/>
            <a:ext cx="8262274" cy="54102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400" b="1" dirty="0"/>
              <a:t>Servers are characterized by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/>
              <a:t>			</a:t>
            </a:r>
            <a:r>
              <a:rPr lang="en-US" sz="2400" b="1" i="1" dirty="0" smtClean="0"/>
              <a:t>Availability</a:t>
            </a:r>
            <a:endParaRPr lang="en-US" sz="2400" b="1" i="1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i="1" dirty="0"/>
              <a:t>			Scalability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i="1" dirty="0"/>
              <a:t>			Throughput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500" b="1" i="1" dirty="0"/>
          </a:p>
          <a:p>
            <a:pPr eaLnBrk="1" hangingPunct="1">
              <a:lnSpc>
                <a:spcPct val="80000"/>
              </a:lnSpc>
              <a:buFont typeface="Wingdings" pitchFamily="2" charset="2"/>
              <a:buChar char="q"/>
            </a:pPr>
            <a:r>
              <a:rPr lang="en-US" sz="2400" b="1" dirty="0"/>
              <a:t>Cluster/Warehouse-Scale Computers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/>
              <a:t>Clusters are collections of desktop computers or servers connected by local area networks to act as a single large computer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		</a:t>
            </a:r>
            <a:r>
              <a:rPr lang="en-US" sz="2400" b="1" dirty="0">
                <a:latin typeface="Comic Sans MS" pitchFamily="66" charset="0"/>
              </a:rPr>
              <a:t>Due to growth of </a:t>
            </a:r>
            <a:r>
              <a:rPr lang="en-US" sz="2400" b="1" dirty="0" err="1">
                <a:latin typeface="Comic Sans MS" pitchFamily="66" charset="0"/>
              </a:rPr>
              <a:t>SaaS</a:t>
            </a:r>
            <a:r>
              <a:rPr lang="en-US" sz="2000" b="1" dirty="0">
                <a:latin typeface="Comic Sans MS" pitchFamily="66" charset="0"/>
              </a:rPr>
              <a:t> </a:t>
            </a:r>
            <a:endParaRPr lang="en-US" sz="2000" b="1" dirty="0" smtClean="0">
              <a:latin typeface="Comic Sans MS" pitchFamily="66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000" b="1" dirty="0">
              <a:latin typeface="Comic Sans MS" pitchFamily="66" charset="0"/>
            </a:endParaRPr>
          </a:p>
          <a:p>
            <a:pPr>
              <a:lnSpc>
                <a:spcPct val="80000"/>
              </a:lnSpc>
            </a:pPr>
            <a:r>
              <a:rPr lang="en-US" sz="2400" b="1" dirty="0" smtClean="0">
                <a:latin typeface="Comic Sans MS" pitchFamily="66" charset="0"/>
              </a:rPr>
              <a:t>A </a:t>
            </a:r>
            <a:r>
              <a:rPr lang="en-US" sz="2400" b="1" dirty="0">
                <a:latin typeface="Comic Sans MS" pitchFamily="66" charset="0"/>
              </a:rPr>
              <a:t>large cluster is referred to as </a:t>
            </a:r>
            <a:r>
              <a:rPr lang="en-US" sz="2400" b="1" dirty="0" smtClean="0">
                <a:latin typeface="Comic Sans MS" pitchFamily="66" charset="0"/>
              </a:rPr>
              <a:t>warehouse-scale </a:t>
            </a:r>
            <a:r>
              <a:rPr lang="en-US" sz="2400" b="1" dirty="0">
                <a:latin typeface="Comic Sans MS" pitchFamily="66" charset="0"/>
              </a:rPr>
              <a:t>computer (WSC)</a:t>
            </a:r>
          </a:p>
          <a:p>
            <a:pPr eaLnBrk="1" hangingPunct="1">
              <a:lnSpc>
                <a:spcPct val="80000"/>
              </a:lnSpc>
              <a:buFont typeface="Courier New" pitchFamily="49" charset="0"/>
              <a:buChar char="o"/>
            </a:pPr>
            <a:r>
              <a:rPr lang="en-US" sz="2400" b="1" dirty="0"/>
              <a:t>Power and cooling are essential aspects</a:t>
            </a:r>
          </a:p>
          <a:p>
            <a:pPr eaLnBrk="1" hangingPunct="1">
              <a:lnSpc>
                <a:spcPct val="80000"/>
              </a:lnSpc>
              <a:buFont typeface="Courier New" pitchFamily="49" charset="0"/>
              <a:buChar char="o"/>
            </a:pPr>
            <a:r>
              <a:rPr lang="en-US" sz="2400" b="1" dirty="0">
                <a:latin typeface="Comic Sans MS" pitchFamily="66" charset="0"/>
              </a:rPr>
              <a:t>Availability is </a:t>
            </a:r>
            <a:r>
              <a:rPr lang="en-US" sz="2400" b="1" dirty="0" smtClean="0">
                <a:latin typeface="Comic Sans MS" pitchFamily="66" charset="0"/>
              </a:rPr>
              <a:t>critical</a:t>
            </a:r>
            <a:endParaRPr lang="en-US" sz="2400" b="1" dirty="0">
              <a:latin typeface="Comic Sans MS" pitchFamily="66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b="1" smtClean="0">
                <a:solidFill>
                  <a:schemeClr val="tx1"/>
                </a:solidFill>
              </a:rPr>
              <a:t>CA Fall 2019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67400" y="63246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chemeClr val="tx1"/>
                </a:solidFill>
              </a:rPr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A098CE-A3D8-4E4A-AECF-447F563B3C19}" type="slidenum">
              <a:rPr lang="en-US" b="1">
                <a:solidFill>
                  <a:schemeClr val="tx1"/>
                </a:solidFill>
              </a:rPr>
              <a:pPr>
                <a:defRPr/>
              </a:pPr>
              <a:t>4</a:t>
            </a:fld>
            <a:endParaRPr lang="en-US" b="1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65100"/>
            <a:ext cx="7772400" cy="749300"/>
          </a:xfrm>
          <a:noFill/>
        </p:spPr>
        <p:txBody>
          <a:bodyPr>
            <a:normAutofit fontScale="90000"/>
          </a:bodyPr>
          <a:lstStyle/>
          <a:p>
            <a:r>
              <a:rPr lang="en-US" sz="3800" b="1" u="sng" dirty="0"/>
              <a:t/>
            </a:r>
            <a:br>
              <a:rPr lang="en-US" sz="3800" b="1" u="sng" dirty="0"/>
            </a:br>
            <a:r>
              <a:rPr lang="en-US" sz="3800" b="1" u="sng" dirty="0"/>
              <a:t/>
            </a:r>
            <a:br>
              <a:rPr lang="en-US" sz="3800" b="1" u="sng" dirty="0"/>
            </a:br>
            <a:r>
              <a:rPr lang="en-US" sz="3800" b="1" u="sng" dirty="0"/>
              <a:t/>
            </a:r>
            <a:br>
              <a:rPr lang="en-US" sz="3800" b="1" u="sng" dirty="0"/>
            </a:br>
            <a:r>
              <a:rPr lang="en-US" sz="4000" b="1" dirty="0"/>
              <a:t>Classes of Computers</a:t>
            </a:r>
            <a:r>
              <a:rPr lang="en-US" sz="3800" b="1" u="sng" dirty="0"/>
              <a:t/>
            </a:r>
            <a:br>
              <a:rPr lang="en-US" sz="3800" b="1" u="sng" dirty="0"/>
            </a:br>
            <a:r>
              <a:rPr lang="en-US" sz="3800" b="1" u="sng" dirty="0"/>
              <a:t/>
            </a:r>
            <a:br>
              <a:rPr lang="en-US" sz="3800" b="1" u="sng" dirty="0"/>
            </a:br>
            <a:r>
              <a:rPr lang="en-US" sz="3800" b="1" u="sng" dirty="0"/>
              <a:t/>
            </a:r>
            <a:br>
              <a:rPr lang="en-US" sz="3800" b="1" u="sng" dirty="0"/>
            </a:br>
            <a:r>
              <a:rPr lang="en-US" sz="3800" b="1" u="sng" dirty="0"/>
              <a:t/>
            </a:r>
            <a:br>
              <a:rPr lang="en-US" sz="3800" b="1" u="sng" dirty="0"/>
            </a:br>
            <a:endParaRPr lang="en-US" sz="3200" b="1" dirty="0"/>
          </a:p>
        </p:txBody>
      </p:sp>
      <p:sp>
        <p:nvSpPr>
          <p:cNvPr id="20486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990600"/>
            <a:ext cx="8262274" cy="5410200"/>
          </a:xfrm>
          <a:noFill/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b="1" dirty="0" smtClean="0"/>
              <a:t>WSCs emphasize</a:t>
            </a:r>
          </a:p>
          <a:p>
            <a:pPr marL="82550" indent="0">
              <a:lnSpc>
                <a:spcPct val="80000"/>
              </a:lnSpc>
              <a:buNone/>
            </a:pPr>
            <a:r>
              <a:rPr lang="en-US" sz="2400" b="1" dirty="0"/>
              <a:t>	</a:t>
            </a:r>
            <a:r>
              <a:rPr lang="en-US" sz="2400" b="1" dirty="0" smtClean="0"/>
              <a:t>Interactive applications</a:t>
            </a:r>
          </a:p>
          <a:p>
            <a:pPr marL="82550" indent="0">
              <a:lnSpc>
                <a:spcPct val="80000"/>
              </a:lnSpc>
              <a:buNone/>
            </a:pPr>
            <a:r>
              <a:rPr lang="en-US" sz="2400" b="1" dirty="0"/>
              <a:t>	</a:t>
            </a:r>
            <a:r>
              <a:rPr lang="en-US" sz="2400" b="1" dirty="0" smtClean="0"/>
              <a:t>Large-scale storage</a:t>
            </a:r>
          </a:p>
          <a:p>
            <a:pPr marL="82550" indent="0">
              <a:lnSpc>
                <a:spcPct val="80000"/>
              </a:lnSpc>
              <a:buNone/>
            </a:pPr>
            <a:r>
              <a:rPr lang="en-US" sz="2400" b="1" dirty="0"/>
              <a:t>	</a:t>
            </a:r>
            <a:r>
              <a:rPr lang="en-US" sz="2400" b="1" dirty="0" smtClean="0"/>
              <a:t>Dependability </a:t>
            </a:r>
          </a:p>
          <a:p>
            <a:pPr marL="82550" indent="0">
              <a:lnSpc>
                <a:spcPct val="80000"/>
              </a:lnSpc>
              <a:buNone/>
            </a:pPr>
            <a:r>
              <a:rPr lang="en-US" sz="2400" b="1" dirty="0"/>
              <a:t>	</a:t>
            </a:r>
            <a:r>
              <a:rPr lang="en-US" sz="2400" b="1" dirty="0" smtClean="0"/>
              <a:t>High Internet bandwidth</a:t>
            </a:r>
            <a:endParaRPr lang="en-US" sz="2400" b="1" dirty="0"/>
          </a:p>
          <a:p>
            <a:pPr marL="82550" indent="0">
              <a:lnSpc>
                <a:spcPct val="80000"/>
              </a:lnSpc>
              <a:buNone/>
            </a:pPr>
            <a:endParaRPr lang="en-US" sz="2400" b="1" dirty="0"/>
          </a:p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sz="2400" b="1" dirty="0" smtClean="0"/>
              <a:t>Classes </a:t>
            </a:r>
            <a:r>
              <a:rPr lang="en-US" sz="2400" b="1" dirty="0"/>
              <a:t>of Parallelism and Parallel Architectures</a:t>
            </a:r>
          </a:p>
          <a:p>
            <a:pPr>
              <a:lnSpc>
                <a:spcPct val="80000"/>
              </a:lnSpc>
              <a:buNone/>
            </a:pPr>
            <a:r>
              <a:rPr lang="en-US" sz="2400" b="1" dirty="0"/>
              <a:t>		</a:t>
            </a:r>
            <a:r>
              <a:rPr lang="en-US" sz="2400" b="1" dirty="0">
                <a:latin typeface="Comic Sans MS" pitchFamily="66" charset="0"/>
              </a:rPr>
              <a:t>Parallelism is present at multiple levels </a:t>
            </a:r>
          </a:p>
          <a:p>
            <a:pPr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400" b="1" dirty="0"/>
              <a:t>Parallelism in </a:t>
            </a:r>
            <a:r>
              <a:rPr lang="en-US" sz="2400" b="1" dirty="0" smtClean="0"/>
              <a:t>applications</a:t>
            </a:r>
            <a:endParaRPr lang="en-US" sz="2400" b="1" dirty="0"/>
          </a:p>
          <a:p>
            <a:pPr>
              <a:lnSpc>
                <a:spcPct val="80000"/>
              </a:lnSpc>
              <a:buNone/>
            </a:pPr>
            <a:r>
              <a:rPr lang="en-US" sz="2400" b="1" dirty="0"/>
              <a:t>	DLP: </a:t>
            </a:r>
            <a:r>
              <a:rPr lang="en-US" sz="2400" b="1" dirty="0">
                <a:latin typeface="Comic Sans MS" pitchFamily="66" charset="0"/>
              </a:rPr>
              <a:t>Many data items can be operated on at the	  same time</a:t>
            </a:r>
          </a:p>
          <a:p>
            <a:pPr>
              <a:lnSpc>
                <a:spcPct val="80000"/>
              </a:lnSpc>
              <a:buNone/>
            </a:pPr>
            <a:r>
              <a:rPr lang="en-US" sz="2400" b="1" dirty="0"/>
              <a:t>	TLP: Tasks of work are created that can operate in   	  parallel</a:t>
            </a:r>
          </a:p>
          <a:p>
            <a:pPr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>
                <a:latin typeface="Comic Sans MS" pitchFamily="66" charset="0"/>
              </a:rPr>
              <a:t>Computer hardware can exploit these parallelism in four ways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endParaRPr lang="en-US" sz="24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b="1" smtClean="0">
                <a:solidFill>
                  <a:schemeClr val="tx1"/>
                </a:solidFill>
              </a:rPr>
              <a:t>CA Fall 2019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67400" y="63246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chemeClr val="tx1"/>
                </a:solidFill>
              </a:rPr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A098CE-A3D8-4E4A-AECF-447F563B3C19}" type="slidenum">
              <a:rPr lang="en-US" b="1">
                <a:solidFill>
                  <a:schemeClr val="tx1"/>
                </a:solidFill>
              </a:rPr>
              <a:pPr>
                <a:defRPr/>
              </a:pPr>
              <a:t>5</a:t>
            </a:fld>
            <a:endParaRPr lang="en-US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75978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46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>
          <a:xfrm>
            <a:off x="1057922" y="152400"/>
            <a:ext cx="7772400" cy="749300"/>
          </a:xfrm>
          <a:noFill/>
        </p:spPr>
        <p:txBody>
          <a:bodyPr>
            <a:normAutofit fontScale="90000"/>
          </a:bodyPr>
          <a:lstStyle/>
          <a:p>
            <a:r>
              <a:rPr lang="en-US" sz="3800" b="1" u="sng" dirty="0"/>
              <a:t/>
            </a:r>
            <a:br>
              <a:rPr lang="en-US" sz="3800" b="1" u="sng" dirty="0"/>
            </a:br>
            <a:r>
              <a:rPr lang="en-US" sz="3800" b="1" u="sng" dirty="0"/>
              <a:t/>
            </a:r>
            <a:br>
              <a:rPr lang="en-US" sz="3800" b="1" u="sng" dirty="0"/>
            </a:br>
            <a:r>
              <a:rPr lang="en-US" sz="3800" b="1" u="sng" dirty="0"/>
              <a:t/>
            </a:r>
            <a:br>
              <a:rPr lang="en-US" sz="3800" b="1" u="sng" dirty="0"/>
            </a:br>
            <a:r>
              <a:rPr lang="en-US" sz="4000" b="1" dirty="0"/>
              <a:t>Classes of Parallelism</a:t>
            </a:r>
            <a:r>
              <a:rPr lang="en-US" sz="3800" b="1" u="sng" dirty="0"/>
              <a:t/>
            </a:r>
            <a:br>
              <a:rPr lang="en-US" sz="3800" b="1" u="sng" dirty="0"/>
            </a:br>
            <a:r>
              <a:rPr lang="en-US" sz="3800" b="1" u="sng" dirty="0"/>
              <a:t/>
            </a:r>
            <a:br>
              <a:rPr lang="en-US" sz="3800" b="1" u="sng" dirty="0"/>
            </a:br>
            <a:r>
              <a:rPr lang="en-US" sz="3800" b="1" u="sng" dirty="0"/>
              <a:t/>
            </a:r>
            <a:br>
              <a:rPr lang="en-US" sz="3800" b="1" u="sng" dirty="0"/>
            </a:br>
            <a:r>
              <a:rPr lang="en-US" sz="3200" dirty="0"/>
              <a:t> </a:t>
            </a:r>
            <a:endParaRPr lang="en-US" sz="3200" b="1" u="sng" dirty="0"/>
          </a:p>
        </p:txBody>
      </p:sp>
      <p:sp>
        <p:nvSpPr>
          <p:cNvPr id="23558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143000"/>
            <a:ext cx="8086078" cy="5257800"/>
          </a:xfrm>
          <a:noFill/>
        </p:spPr>
        <p:txBody>
          <a:bodyPr/>
          <a:lstStyle/>
          <a:p>
            <a:pPr marL="457200" indent="-457200" eaLnBrk="1" hangingPunct="1">
              <a:lnSpc>
                <a:spcPct val="90000"/>
              </a:lnSpc>
              <a:buFontTx/>
              <a:buAutoNum type="arabicPeriod"/>
            </a:pPr>
            <a:r>
              <a:rPr lang="en-US" sz="2400" b="1" dirty="0"/>
              <a:t>Instruction-Level </a:t>
            </a:r>
            <a:r>
              <a:rPr lang="en-US" sz="2400" b="1" dirty="0" smtClean="0"/>
              <a:t>Parallelism through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b="1" dirty="0"/>
              <a:t>	</a:t>
            </a:r>
            <a:r>
              <a:rPr lang="en-US" sz="2400" b="1" dirty="0" smtClean="0"/>
              <a:t>	Pipelining </a:t>
            </a:r>
            <a:r>
              <a:rPr lang="en-US" sz="2400" b="1" dirty="0"/>
              <a:t>and speculative execution</a:t>
            </a:r>
          </a:p>
          <a:p>
            <a:pPr marL="457200" indent="-457200" eaLnBrk="1" hangingPunct="1">
              <a:lnSpc>
                <a:spcPct val="90000"/>
              </a:lnSpc>
              <a:buFontTx/>
              <a:buNone/>
            </a:pPr>
            <a:r>
              <a:rPr lang="en-US" sz="2400" b="1" dirty="0"/>
              <a:t>		</a:t>
            </a:r>
            <a:r>
              <a:rPr lang="en-US" sz="2400" b="1" dirty="0">
                <a:latin typeface="Comic Sans MS" pitchFamily="66" charset="0"/>
              </a:rPr>
              <a:t>Exploits </a:t>
            </a:r>
            <a:r>
              <a:rPr lang="en-US" sz="2400" b="1" dirty="0" smtClean="0">
                <a:latin typeface="Comic Sans MS" pitchFamily="66" charset="0"/>
              </a:rPr>
              <a:t>parallelism among instructions</a:t>
            </a:r>
            <a:endParaRPr lang="en-US" sz="2400" b="1" dirty="0">
              <a:latin typeface="Comic Sans MS" pitchFamily="66" charset="0"/>
            </a:endParaRPr>
          </a:p>
          <a:p>
            <a:pPr marL="457200" indent="-457200" eaLnBrk="1" hangingPunct="1">
              <a:lnSpc>
                <a:spcPct val="90000"/>
              </a:lnSpc>
              <a:buFont typeface="+mj-lt"/>
              <a:buAutoNum type="arabicPeriod" startAt="2"/>
            </a:pPr>
            <a:r>
              <a:rPr lang="en-US" sz="2400" b="1" dirty="0" smtClean="0"/>
              <a:t>Vector Architectures, Graphic </a:t>
            </a:r>
            <a:r>
              <a:rPr lang="en-US" sz="2400" b="1" dirty="0"/>
              <a:t>Processor </a:t>
            </a:r>
            <a:r>
              <a:rPr lang="en-US" sz="2400" b="1" dirty="0" smtClean="0"/>
              <a:t>Units (GPUs)and multimedia instruction sets</a:t>
            </a:r>
            <a:endParaRPr lang="en-US" sz="2400" b="1" dirty="0"/>
          </a:p>
          <a:p>
            <a:pPr marL="457200" indent="-457200" eaLnBrk="1" hangingPunct="1">
              <a:lnSpc>
                <a:spcPct val="90000"/>
              </a:lnSpc>
              <a:buFontTx/>
              <a:buNone/>
            </a:pPr>
            <a:r>
              <a:rPr lang="en-US" sz="2400" b="1" dirty="0"/>
              <a:t>		</a:t>
            </a:r>
            <a:r>
              <a:rPr lang="en-US" sz="2400" b="1" dirty="0">
                <a:latin typeface="Comic Sans MS" pitchFamily="66" charset="0"/>
              </a:rPr>
              <a:t>Exploits DLP by applying a single instruction on 	a collection of data in parallel</a:t>
            </a:r>
          </a:p>
          <a:p>
            <a:pPr marL="457200" indent="-457200" eaLnBrk="1" hangingPunct="1">
              <a:lnSpc>
                <a:spcPct val="90000"/>
              </a:lnSpc>
              <a:buFont typeface="+mj-lt"/>
              <a:buAutoNum type="arabicPeriod" startAt="3"/>
            </a:pPr>
            <a:r>
              <a:rPr lang="en-US" sz="2400" b="1" dirty="0" smtClean="0"/>
              <a:t>Thread-Level </a:t>
            </a:r>
            <a:r>
              <a:rPr lang="en-US" sz="2400" b="1" dirty="0"/>
              <a:t>Parallelism</a:t>
            </a:r>
          </a:p>
          <a:p>
            <a:pPr marL="457200" indent="-457200" eaLnBrk="1" hangingPunct="1">
              <a:lnSpc>
                <a:spcPct val="90000"/>
              </a:lnSpc>
              <a:buFontTx/>
              <a:buNone/>
            </a:pPr>
            <a:r>
              <a:rPr lang="en-US" sz="2400" b="1" dirty="0"/>
              <a:t>		</a:t>
            </a:r>
            <a:r>
              <a:rPr lang="en-US" sz="2400" b="1" dirty="0">
                <a:latin typeface="Comic Sans MS" pitchFamily="66" charset="0"/>
              </a:rPr>
              <a:t>Exploits DLP or </a:t>
            </a:r>
            <a:r>
              <a:rPr lang="en-US" sz="2400" b="1" dirty="0" smtClean="0">
                <a:latin typeface="Comic Sans MS" pitchFamily="66" charset="0"/>
              </a:rPr>
              <a:t>Task Level Parallelism </a:t>
            </a:r>
            <a:r>
              <a:rPr lang="en-US" sz="2400" b="1" dirty="0">
                <a:latin typeface="Comic Sans MS" pitchFamily="66" charset="0"/>
              </a:rPr>
              <a:t>in a </a:t>
            </a:r>
            <a:r>
              <a:rPr lang="en-US" sz="2400" b="1" dirty="0" smtClean="0">
                <a:latin typeface="Comic Sans MS" pitchFamily="66" charset="0"/>
              </a:rPr>
              <a:t>	tightly </a:t>
            </a:r>
            <a:r>
              <a:rPr lang="en-US" sz="2400" b="1" dirty="0">
                <a:latin typeface="Comic Sans MS" pitchFamily="66" charset="0"/>
              </a:rPr>
              <a:t>coupled </a:t>
            </a:r>
            <a:r>
              <a:rPr lang="en-US" sz="2400" b="1" dirty="0" smtClean="0">
                <a:latin typeface="Comic Sans MS" pitchFamily="66" charset="0"/>
              </a:rPr>
              <a:t>hardware </a:t>
            </a:r>
            <a:r>
              <a:rPr lang="en-US" sz="2400" b="1" dirty="0">
                <a:latin typeface="Comic Sans MS" pitchFamily="66" charset="0"/>
              </a:rPr>
              <a:t>model that allows </a:t>
            </a:r>
            <a:r>
              <a:rPr lang="en-US" sz="2400" b="1" dirty="0" smtClean="0">
                <a:latin typeface="Comic Sans MS" pitchFamily="66" charset="0"/>
              </a:rPr>
              <a:t>	interaction </a:t>
            </a:r>
            <a:r>
              <a:rPr lang="en-US" sz="2400" b="1" dirty="0">
                <a:latin typeface="Comic Sans MS" pitchFamily="66" charset="0"/>
              </a:rPr>
              <a:t>among 	parallel threads</a:t>
            </a:r>
          </a:p>
          <a:p>
            <a:pPr marL="457200" indent="-457200" eaLnBrk="1" hangingPunct="1">
              <a:lnSpc>
                <a:spcPct val="90000"/>
              </a:lnSpc>
              <a:buFont typeface="+mj-lt"/>
              <a:buAutoNum type="arabicPeriod" startAt="4"/>
            </a:pPr>
            <a:r>
              <a:rPr lang="en-US" sz="2400" b="1" dirty="0" smtClean="0"/>
              <a:t>Request-Level </a:t>
            </a:r>
            <a:r>
              <a:rPr lang="en-US" sz="2400" b="1" dirty="0"/>
              <a:t>Parallelism</a:t>
            </a:r>
          </a:p>
          <a:p>
            <a:pPr marL="457200" indent="-457200" eaLnBrk="1" hangingPunct="1">
              <a:lnSpc>
                <a:spcPct val="90000"/>
              </a:lnSpc>
              <a:buFontTx/>
              <a:buNone/>
            </a:pPr>
            <a:r>
              <a:rPr lang="en-US" sz="2400" b="1" dirty="0"/>
              <a:t>	</a:t>
            </a:r>
            <a:r>
              <a:rPr lang="en-US" sz="2400" b="1" dirty="0" smtClean="0"/>
              <a:t>	Exploits </a:t>
            </a:r>
            <a:r>
              <a:rPr lang="en-US" sz="2400" b="1" dirty="0"/>
              <a:t>parallelism among largely decoupled 	tasks specified by the programmer or the 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b="1" smtClean="0">
                <a:solidFill>
                  <a:schemeClr val="tx1"/>
                </a:solidFill>
              </a:rPr>
              <a:t>CA Fall 2019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3246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chemeClr val="tx1"/>
                </a:solidFill>
              </a:rPr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6A062-EDAA-4CC3-8F97-36ED694047E2}" type="slidenum">
              <a:rPr lang="en-US" b="1">
                <a:solidFill>
                  <a:schemeClr val="tx1"/>
                </a:solidFill>
              </a:rPr>
              <a:pPr>
                <a:defRPr/>
              </a:pPr>
              <a:t>6</a:t>
            </a:fld>
            <a:endParaRPr lang="en-US" b="1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57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76200"/>
            <a:ext cx="7772400" cy="776288"/>
          </a:xfrm>
          <a:noFill/>
        </p:spPr>
        <p:txBody>
          <a:bodyPr/>
          <a:lstStyle/>
          <a:p>
            <a:pPr eaLnBrk="1" hangingPunct="1"/>
            <a:r>
              <a:rPr lang="en-US" sz="3200" b="1" dirty="0"/>
              <a:t>Classes of </a:t>
            </a:r>
            <a:r>
              <a:rPr lang="en-US" sz="3200" b="1" dirty="0" smtClean="0"/>
              <a:t>Parallel Computers </a:t>
            </a:r>
            <a:endParaRPr lang="en-US" sz="3200" i="1" dirty="0"/>
          </a:p>
        </p:txBody>
      </p:sp>
      <p:sp>
        <p:nvSpPr>
          <p:cNvPr id="24582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066800"/>
            <a:ext cx="8229600" cy="54102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400" b="1" dirty="0"/>
              <a:t>Flynn’s </a:t>
            </a:r>
            <a:r>
              <a:rPr lang="en-US" sz="2400" b="1" dirty="0" smtClean="0"/>
              <a:t>classified all computers </a:t>
            </a:r>
            <a:r>
              <a:rPr lang="en-US" sz="2400" b="1" dirty="0"/>
              <a:t>into four </a:t>
            </a:r>
            <a:r>
              <a:rPr lang="en-US" sz="2400" b="1" dirty="0" smtClean="0"/>
              <a:t>categories on the basis of instruction and data streams</a:t>
            </a:r>
            <a:endParaRPr lang="en-US" sz="2400" b="1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>
                <a:sym typeface="Wingdings" pitchFamily="2" charset="2"/>
              </a:rPr>
              <a:t> </a:t>
            </a:r>
            <a:r>
              <a:rPr lang="en-US" sz="2400" b="1" dirty="0"/>
              <a:t>SISD:  </a:t>
            </a:r>
            <a:r>
              <a:rPr lang="en-US" sz="2400" b="1" i="1" dirty="0"/>
              <a:t>Single Instruction Stream, Single Data Stream</a:t>
            </a:r>
            <a:r>
              <a:rPr lang="en-US" sz="2400" b="1" dirty="0"/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		</a:t>
            </a:r>
            <a:r>
              <a:rPr lang="en-US" sz="2400" b="1" dirty="0">
                <a:latin typeface="Comic Sans MS" pitchFamily="66" charset="0"/>
              </a:rPr>
              <a:t>This is the </a:t>
            </a:r>
            <a:r>
              <a:rPr lang="en-US" sz="2400" b="1" dirty="0" smtClean="0">
                <a:latin typeface="Comic Sans MS" pitchFamily="66" charset="0"/>
              </a:rPr>
              <a:t>uniprocessor – exploits ILP</a:t>
            </a:r>
            <a:endParaRPr lang="en-US" sz="2400" b="1" dirty="0">
              <a:latin typeface="Comic Sans MS" pitchFamily="66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		</a:t>
            </a:r>
            <a:r>
              <a:rPr lang="en-US" sz="2400" b="1" dirty="0">
                <a:latin typeface="Comic Sans MS" pitchFamily="66" charset="0"/>
              </a:rPr>
              <a:t>Includes pipelined and superscalar processors</a:t>
            </a:r>
          </a:p>
          <a:p>
            <a:pPr lvl="4" eaLnBrk="1" hangingPunct="1">
              <a:lnSpc>
                <a:spcPct val="80000"/>
              </a:lnSpc>
              <a:buFontTx/>
              <a:buNone/>
            </a:pPr>
            <a:endParaRPr lang="en-US" sz="400" b="1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200" b="1" dirty="0">
                <a:sym typeface="Wingdings" pitchFamily="2" charset="2"/>
              </a:rPr>
              <a:t></a:t>
            </a:r>
            <a:r>
              <a:rPr lang="en-US" sz="2000" b="1" dirty="0">
                <a:sym typeface="Wingdings" pitchFamily="2" charset="2"/>
              </a:rPr>
              <a:t> </a:t>
            </a:r>
            <a:r>
              <a:rPr lang="en-US" sz="2400" b="1" dirty="0"/>
              <a:t>SIMD: </a:t>
            </a:r>
            <a:r>
              <a:rPr lang="en-US" sz="2400" b="1" i="1" dirty="0"/>
              <a:t>Single Instruction Stream, Multiple Data 	   	   Streams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		   </a:t>
            </a:r>
            <a:r>
              <a:rPr lang="en-US" sz="2400" b="1" dirty="0">
                <a:latin typeface="Comic Sans MS" pitchFamily="66" charset="0"/>
              </a:rPr>
              <a:t>Same instruction is executed by multiple 	  processors using different data streams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			Exploits </a:t>
            </a:r>
            <a:r>
              <a:rPr lang="en-US" sz="2400" b="1" i="1" dirty="0"/>
              <a:t>data-level parallelism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b="1" dirty="0">
                <a:latin typeface="Comic Sans MS" pitchFamily="66" charset="0"/>
              </a:rPr>
              <a:t>Each processor has its own data memory but there is single instruction memory and control processor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		Multimedia extensions, vector architectures and 	GPUs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b="1" dirty="0">
                <a:latin typeface="Comic Sans MS" pitchFamily="66" charset="0"/>
              </a:rPr>
              <a:t>These are special purpose processors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b="1" smtClean="0">
                <a:solidFill>
                  <a:schemeClr val="tx1"/>
                </a:solidFill>
              </a:rPr>
              <a:t>CA Fall 2019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0" y="6324600"/>
            <a:ext cx="2895600" cy="457200"/>
          </a:xfrm>
        </p:spPr>
        <p:txBody>
          <a:bodyPr/>
          <a:lstStyle/>
          <a:p>
            <a:pPr algn="l">
              <a:defRPr/>
            </a:pPr>
            <a:r>
              <a:rPr lang="en-US" b="1" dirty="0">
                <a:solidFill>
                  <a:schemeClr val="tx1"/>
                </a:solidFill>
              </a:rPr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6D5FD1-8F11-4D8B-B50F-3E71392F2DA1}" type="slidenum">
              <a:rPr lang="en-US" b="1">
                <a:solidFill>
                  <a:schemeClr val="tx1"/>
                </a:solidFill>
              </a:rPr>
              <a:pPr>
                <a:defRPr/>
              </a:pPr>
              <a:t>7</a:t>
            </a:fld>
            <a:endParaRPr lang="en-US" b="1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533400" y="1447800"/>
            <a:ext cx="8464550" cy="4481513"/>
          </a:xfrm>
          <a:noFill/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b="1" smtClean="0">
                <a:solidFill>
                  <a:schemeClr val="tx1"/>
                </a:solidFill>
              </a:rPr>
              <a:t>CA Fall 2019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67400" y="6324600"/>
            <a:ext cx="2895600" cy="457200"/>
          </a:xfrm>
        </p:spPr>
        <p:txBody>
          <a:bodyPr/>
          <a:lstStyle/>
          <a:p>
            <a:pPr algn="l">
              <a:defRPr/>
            </a:pPr>
            <a:r>
              <a:rPr lang="en-US" b="1" dirty="0">
                <a:solidFill>
                  <a:schemeClr val="tx1"/>
                </a:solidFill>
              </a:rPr>
              <a:t>FAST-NU Karachi Campus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ED025E-9143-4F5F-A4FB-16F0625FC06F}" type="slidenum">
              <a:rPr lang="en-US" b="1">
                <a:solidFill>
                  <a:schemeClr val="tx1"/>
                </a:solidFill>
              </a:rPr>
              <a:pPr>
                <a:defRPr/>
              </a:pPr>
              <a:t>8</a:t>
            </a:fld>
            <a:endParaRPr lang="en-US" b="1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b="1"/>
              <a:t>SIMD Architecture</a:t>
            </a:r>
          </a:p>
        </p:txBody>
      </p:sp>
      <p:pic>
        <p:nvPicPr>
          <p:cNvPr id="26630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381000" y="1751013"/>
            <a:ext cx="8637588" cy="4573587"/>
          </a:xfrm>
          <a:noFill/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b="1" smtClean="0">
                <a:solidFill>
                  <a:schemeClr val="tx1"/>
                </a:solidFill>
              </a:rPr>
              <a:t>CA Fall 2019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0" y="6324600"/>
            <a:ext cx="2895600" cy="457200"/>
          </a:xfrm>
        </p:spPr>
        <p:txBody>
          <a:bodyPr/>
          <a:lstStyle/>
          <a:p>
            <a:pPr algn="l">
              <a:defRPr/>
            </a:pPr>
            <a:r>
              <a:rPr lang="en-US" b="1">
                <a:solidFill>
                  <a:schemeClr val="tx1"/>
                </a:solidFill>
              </a:rPr>
              <a:t>FAST-NU Karachi Campus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A798FD-BC42-4D9D-9D85-948467251197}" type="slidenum">
              <a:rPr lang="en-US" b="1">
                <a:solidFill>
                  <a:schemeClr val="tx1"/>
                </a:solidFill>
              </a:rPr>
              <a:pPr>
                <a:defRPr/>
              </a:pPr>
              <a:t>9</a:t>
            </a:fld>
            <a:endParaRPr lang="en-US" b="1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Stack of books design template">
  <a:themeElements>
    <a:clrScheme name="Stack of books design 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ack of books design template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Stack of books design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ck of books design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ck of books design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ck of books design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ck of books design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ck of books design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ck of books design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ck of books design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ck of books design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ck of books design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ck of books design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ck of books design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ck of books design template 13">
        <a:dk1>
          <a:srgbClr val="000000"/>
        </a:dk1>
        <a:lt1>
          <a:srgbClr val="6666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B8B8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ck of books design template 14">
        <a:dk1>
          <a:srgbClr val="000000"/>
        </a:dk1>
        <a:lt1>
          <a:srgbClr val="00CC99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AAE2CA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ck of books design template 15">
        <a:dk1>
          <a:srgbClr val="000000"/>
        </a:dk1>
        <a:lt1>
          <a:srgbClr val="CC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E2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ck of books design template 16">
        <a:dk1>
          <a:srgbClr val="2F1311"/>
        </a:dk1>
        <a:lt1>
          <a:srgbClr val="66CCFF"/>
        </a:lt1>
        <a:dk2>
          <a:srgbClr val="F7D47D"/>
        </a:dk2>
        <a:lt2>
          <a:srgbClr val="000000"/>
        </a:lt2>
        <a:accent1>
          <a:srgbClr val="D5B781"/>
        </a:accent1>
        <a:accent2>
          <a:srgbClr val="79AF7D"/>
        </a:accent2>
        <a:accent3>
          <a:srgbClr val="B8E2FF"/>
        </a:accent3>
        <a:accent4>
          <a:srgbClr val="270E0D"/>
        </a:accent4>
        <a:accent5>
          <a:srgbClr val="E7D8C1"/>
        </a:accent5>
        <a:accent6>
          <a:srgbClr val="6D9E71"/>
        </a:accent6>
        <a:hlink>
          <a:srgbClr val="F0B854"/>
        </a:hlink>
        <a:folHlink>
          <a:srgbClr val="DC893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Stack of books design template [1]">
  <a:themeElements>
    <a:clrScheme name="Stack of books design template [1]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ack of books design template [1]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Stack of books design template [1]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ck of books design template [1]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ck of books design template [1]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ck of books design template [1]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ck of books design template [1]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ck of books design template [1]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ck of books design template [1]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ck of books design template [1]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ck of books design template [1]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ck of books design template [1]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ck of books design template [1]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ck of books design template [1]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ck of books design template [1] 13">
        <a:dk1>
          <a:srgbClr val="000000"/>
        </a:dk1>
        <a:lt1>
          <a:srgbClr val="6666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B8B8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ck of books design template [1] 14">
        <a:dk1>
          <a:srgbClr val="000000"/>
        </a:dk1>
        <a:lt1>
          <a:srgbClr val="00CC99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AAE2CA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ck of books design template [1] 15">
        <a:dk1>
          <a:srgbClr val="000000"/>
        </a:dk1>
        <a:lt1>
          <a:srgbClr val="CC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E2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ck of books design template [1] 16">
        <a:dk1>
          <a:srgbClr val="2F1311"/>
        </a:dk1>
        <a:lt1>
          <a:srgbClr val="66CCFF"/>
        </a:lt1>
        <a:dk2>
          <a:srgbClr val="F7D47D"/>
        </a:dk2>
        <a:lt2>
          <a:srgbClr val="000000"/>
        </a:lt2>
        <a:accent1>
          <a:srgbClr val="D5B781"/>
        </a:accent1>
        <a:accent2>
          <a:srgbClr val="79AF7D"/>
        </a:accent2>
        <a:accent3>
          <a:srgbClr val="B8E2FF"/>
        </a:accent3>
        <a:accent4>
          <a:srgbClr val="270E0D"/>
        </a:accent4>
        <a:accent5>
          <a:srgbClr val="E7D8C1"/>
        </a:accent5>
        <a:accent6>
          <a:srgbClr val="6D9E71"/>
        </a:accent6>
        <a:hlink>
          <a:srgbClr val="F0B854"/>
        </a:hlink>
        <a:folHlink>
          <a:srgbClr val="DC893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Stack of books design template [1]">
  <a:themeElements>
    <a:clrScheme name="1_Stack of books design template [1]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Stack of books design template [1]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1_Stack of books design template [1]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ck of books design template [1]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ck of books design template [1]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ck of books design template [1]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ck of books design template [1]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ck of books design template [1]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ck of books design template [1]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ck of books design template [1]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ck of books design template [1]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ck of books design template [1]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ck of books design template [1]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ck of books design template [1]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ck of books design template [1] 13">
        <a:dk1>
          <a:srgbClr val="AFB5D2"/>
        </a:dk1>
        <a:lt1>
          <a:srgbClr val="336699"/>
        </a:lt1>
        <a:dk2>
          <a:srgbClr val="333399"/>
        </a:dk2>
        <a:lt2>
          <a:srgbClr val="0066FF"/>
        </a:lt2>
        <a:accent1>
          <a:srgbClr val="66CCFF"/>
        </a:accent1>
        <a:accent2>
          <a:srgbClr val="99FFCC"/>
        </a:accent2>
        <a:accent3>
          <a:srgbClr val="ADADCA"/>
        </a:accent3>
        <a:accent4>
          <a:srgbClr val="2A5682"/>
        </a:accent4>
        <a:accent5>
          <a:srgbClr val="B8E2FF"/>
        </a:accent5>
        <a:accent6>
          <a:srgbClr val="8AE7B9"/>
        </a:accent6>
        <a:hlink>
          <a:srgbClr val="FF99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ck of books design template [1] 14">
        <a:dk1>
          <a:srgbClr val="336699"/>
        </a:dk1>
        <a:lt1>
          <a:srgbClr val="00CC99"/>
        </a:lt1>
        <a:dk2>
          <a:srgbClr val="0066FF"/>
        </a:dk2>
        <a:lt2>
          <a:srgbClr val="AFB5D2"/>
        </a:lt2>
        <a:accent1>
          <a:srgbClr val="66CCFF"/>
        </a:accent1>
        <a:accent2>
          <a:srgbClr val="99FFCC"/>
        </a:accent2>
        <a:accent3>
          <a:srgbClr val="AAE2CA"/>
        </a:accent3>
        <a:accent4>
          <a:srgbClr val="2A5682"/>
        </a:accent4>
        <a:accent5>
          <a:srgbClr val="B8E2FF"/>
        </a:accent5>
        <a:accent6>
          <a:srgbClr val="8AE7B9"/>
        </a:accent6>
        <a:hlink>
          <a:srgbClr val="FF99FF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ck of books design template [1] 15">
        <a:dk1>
          <a:srgbClr val="336699"/>
        </a:dk1>
        <a:lt1>
          <a:srgbClr val="00CCFF"/>
        </a:lt1>
        <a:dk2>
          <a:srgbClr val="0066FF"/>
        </a:dk2>
        <a:lt2>
          <a:srgbClr val="AFB5D2"/>
        </a:lt2>
        <a:accent1>
          <a:srgbClr val="66CCFF"/>
        </a:accent1>
        <a:accent2>
          <a:srgbClr val="99FFCC"/>
        </a:accent2>
        <a:accent3>
          <a:srgbClr val="AAE2FF"/>
        </a:accent3>
        <a:accent4>
          <a:srgbClr val="2A5682"/>
        </a:accent4>
        <a:accent5>
          <a:srgbClr val="B8E2FF"/>
        </a:accent5>
        <a:accent6>
          <a:srgbClr val="8AE7B9"/>
        </a:accent6>
        <a:hlink>
          <a:srgbClr val="FF99FF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ck of books design template [1] 16">
        <a:dk1>
          <a:srgbClr val="336699"/>
        </a:dk1>
        <a:lt1>
          <a:srgbClr val="339966"/>
        </a:lt1>
        <a:dk2>
          <a:srgbClr val="0066FF"/>
        </a:dk2>
        <a:lt2>
          <a:srgbClr val="AFB5D2"/>
        </a:lt2>
        <a:accent1>
          <a:srgbClr val="66CCFF"/>
        </a:accent1>
        <a:accent2>
          <a:srgbClr val="99FFCC"/>
        </a:accent2>
        <a:accent3>
          <a:srgbClr val="ADCAB8"/>
        </a:accent3>
        <a:accent4>
          <a:srgbClr val="2A5682"/>
        </a:accent4>
        <a:accent5>
          <a:srgbClr val="B8E2FF"/>
        </a:accent5>
        <a:accent6>
          <a:srgbClr val="8AE7B9"/>
        </a:accent6>
        <a:hlink>
          <a:srgbClr val="FF99FF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Stack of books design template">
  <a:themeElements>
    <a:clrScheme name="1_Stack of books design 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Stack of books design template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1_Stack of books design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ck of books design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ck of books design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ck of books design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ck of books design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ck of books design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ck of books design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ck of books design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ck of books design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ck of books design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ck of books design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ck of books design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ck of books design template 13">
        <a:dk1>
          <a:srgbClr val="AFB5D2"/>
        </a:dk1>
        <a:lt1>
          <a:srgbClr val="336699"/>
        </a:lt1>
        <a:dk2>
          <a:srgbClr val="333399"/>
        </a:dk2>
        <a:lt2>
          <a:srgbClr val="0066FF"/>
        </a:lt2>
        <a:accent1>
          <a:srgbClr val="66CCFF"/>
        </a:accent1>
        <a:accent2>
          <a:srgbClr val="99FFCC"/>
        </a:accent2>
        <a:accent3>
          <a:srgbClr val="ADADCA"/>
        </a:accent3>
        <a:accent4>
          <a:srgbClr val="2A5682"/>
        </a:accent4>
        <a:accent5>
          <a:srgbClr val="B8E2FF"/>
        </a:accent5>
        <a:accent6>
          <a:srgbClr val="8AE7B9"/>
        </a:accent6>
        <a:hlink>
          <a:srgbClr val="FF99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ck of books design template 14">
        <a:dk1>
          <a:srgbClr val="336699"/>
        </a:dk1>
        <a:lt1>
          <a:srgbClr val="00CC99"/>
        </a:lt1>
        <a:dk2>
          <a:srgbClr val="0066FF"/>
        </a:dk2>
        <a:lt2>
          <a:srgbClr val="AFB5D2"/>
        </a:lt2>
        <a:accent1>
          <a:srgbClr val="66CCFF"/>
        </a:accent1>
        <a:accent2>
          <a:srgbClr val="99FFCC"/>
        </a:accent2>
        <a:accent3>
          <a:srgbClr val="AAE2CA"/>
        </a:accent3>
        <a:accent4>
          <a:srgbClr val="2A5682"/>
        </a:accent4>
        <a:accent5>
          <a:srgbClr val="B8E2FF"/>
        </a:accent5>
        <a:accent6>
          <a:srgbClr val="8AE7B9"/>
        </a:accent6>
        <a:hlink>
          <a:srgbClr val="FF99FF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ck of books design template 15">
        <a:dk1>
          <a:srgbClr val="336699"/>
        </a:dk1>
        <a:lt1>
          <a:srgbClr val="00CCFF"/>
        </a:lt1>
        <a:dk2>
          <a:srgbClr val="0066FF"/>
        </a:dk2>
        <a:lt2>
          <a:srgbClr val="AFB5D2"/>
        </a:lt2>
        <a:accent1>
          <a:srgbClr val="66CCFF"/>
        </a:accent1>
        <a:accent2>
          <a:srgbClr val="99FFCC"/>
        </a:accent2>
        <a:accent3>
          <a:srgbClr val="AAE2FF"/>
        </a:accent3>
        <a:accent4>
          <a:srgbClr val="2A5682"/>
        </a:accent4>
        <a:accent5>
          <a:srgbClr val="B8E2FF"/>
        </a:accent5>
        <a:accent6>
          <a:srgbClr val="8AE7B9"/>
        </a:accent6>
        <a:hlink>
          <a:srgbClr val="FF99FF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ck of books design template 16">
        <a:dk1>
          <a:srgbClr val="336699"/>
        </a:dk1>
        <a:lt1>
          <a:srgbClr val="339966"/>
        </a:lt1>
        <a:dk2>
          <a:srgbClr val="0066FF"/>
        </a:dk2>
        <a:lt2>
          <a:srgbClr val="AFB5D2"/>
        </a:lt2>
        <a:accent1>
          <a:srgbClr val="66CCFF"/>
        </a:accent1>
        <a:accent2>
          <a:srgbClr val="99FFCC"/>
        </a:accent2>
        <a:accent3>
          <a:srgbClr val="ADCAB8"/>
        </a:accent3>
        <a:accent4>
          <a:srgbClr val="2A5682"/>
        </a:accent4>
        <a:accent5>
          <a:srgbClr val="B8E2FF"/>
        </a:accent5>
        <a:accent6>
          <a:srgbClr val="8AE7B9"/>
        </a:accent6>
        <a:hlink>
          <a:srgbClr val="FF99FF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15AF05F-FF2D-4228-9AB3-12C108D39A9A}" vid="{A23686B0-9EDB-4233-A912-BD78F6A79ED4}"/>
    </a:ext>
  </a:extLst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Stack of books design template</Template>
  <TotalTime>12772</TotalTime>
  <Words>576</Words>
  <Application>Microsoft Office PowerPoint</Application>
  <PresentationFormat>On-screen Show (4:3)</PresentationFormat>
  <Paragraphs>349</Paragraphs>
  <Slides>30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30</vt:i4>
      </vt:variant>
    </vt:vector>
  </HeadingPairs>
  <TitlesOfParts>
    <vt:vector size="45" baseType="lpstr">
      <vt:lpstr>Arial</vt:lpstr>
      <vt:lpstr>Calibri</vt:lpstr>
      <vt:lpstr>Century Gothic</vt:lpstr>
      <vt:lpstr>Comic Sans MS</vt:lpstr>
      <vt:lpstr>Courier New</vt:lpstr>
      <vt:lpstr>Gill Sans MT</vt:lpstr>
      <vt:lpstr>HGｺﾞｼｯｸE</vt:lpstr>
      <vt:lpstr>Verdana</vt:lpstr>
      <vt:lpstr>Wingdings</vt:lpstr>
      <vt:lpstr>Wingdings 2</vt:lpstr>
      <vt:lpstr>Stack of books design template</vt:lpstr>
      <vt:lpstr>Stack of books design template [1]</vt:lpstr>
      <vt:lpstr>1_Stack of books design template [1]</vt:lpstr>
      <vt:lpstr>1_Stack of books design template</vt:lpstr>
      <vt:lpstr>Theme1</vt:lpstr>
      <vt:lpstr>Introduction and Quantitative Analysis</vt:lpstr>
      <vt:lpstr>   Personal Mobile Devices (PMDs)   </vt:lpstr>
      <vt:lpstr>   Classes of Computers    </vt:lpstr>
      <vt:lpstr>   Classes of Computers    </vt:lpstr>
      <vt:lpstr>   Classes of Computers    </vt:lpstr>
      <vt:lpstr>   Classes of Parallelism    </vt:lpstr>
      <vt:lpstr>Classes of Parallel Computers </vt:lpstr>
      <vt:lpstr>PowerPoint Presentation</vt:lpstr>
      <vt:lpstr>SIMD Architecture</vt:lpstr>
      <vt:lpstr>Classes of Parallel Computers </vt:lpstr>
      <vt:lpstr>MISD Architecture</vt:lpstr>
      <vt:lpstr>MIMD Architecture</vt:lpstr>
      <vt:lpstr>Defining Computer Architecture</vt:lpstr>
      <vt:lpstr>Defining Computer Architecture</vt:lpstr>
      <vt:lpstr>Defining Computer Architecture</vt:lpstr>
      <vt:lpstr>Instruction Set  Architecture</vt:lpstr>
      <vt:lpstr>Aligned and misaligned addresses for byte addressed computers</vt:lpstr>
      <vt:lpstr>Instruction Set  Architecture</vt:lpstr>
      <vt:lpstr>PowerPoint Presentation</vt:lpstr>
      <vt:lpstr>PowerPoint Presentation</vt:lpstr>
      <vt:lpstr>Instruction Set  Architecture</vt:lpstr>
      <vt:lpstr>Instruction Set  Architecture</vt:lpstr>
      <vt:lpstr>PowerPoint Presentation</vt:lpstr>
      <vt:lpstr>Goals and Functional Requirements</vt:lpstr>
      <vt:lpstr>PowerPoint Presentation</vt:lpstr>
      <vt:lpstr>Trends in Technology</vt:lpstr>
      <vt:lpstr>Trends in Technology  </vt:lpstr>
      <vt:lpstr>Trends in Technology</vt:lpstr>
      <vt:lpstr>Other Trends </vt:lpstr>
      <vt:lpstr>Other Trends</vt:lpstr>
    </vt:vector>
  </TitlesOfParts>
  <Company>FAST-NU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hkhatoon</dc:creator>
  <cp:lastModifiedBy>Windows User</cp:lastModifiedBy>
  <cp:revision>488</cp:revision>
  <dcterms:created xsi:type="dcterms:W3CDTF">2007-04-10T07:27:13Z</dcterms:created>
  <dcterms:modified xsi:type="dcterms:W3CDTF">2019-08-29T08:44:31Z</dcterms:modified>
</cp:coreProperties>
</file>