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theme/theme10.xml" ContentType="application/vnd.openxmlformats-officedocument.theme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slideLayouts/slideLayout62.xml" ContentType="application/vnd.openxmlformats-officedocument.presentationml.slideLayout+xml"/>
  <Override PartName="/ppt/theme/theme12.xml" ContentType="application/vnd.openxmlformats-officedocument.theme+xml"/>
  <Override PartName="/ppt/slideLayouts/slideLayout63.xml" ContentType="application/vnd.openxmlformats-officedocument.presentationml.slideLayout+xml"/>
  <Override PartName="/ppt/theme/theme13.xml" ContentType="application/vnd.openxmlformats-officedocument.theme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theme/theme15.xml" ContentType="application/vnd.openxmlformats-officedocument.theme+xml"/>
  <Override PartName="/ppt/slideLayouts/slideLayout66.xml" ContentType="application/vnd.openxmlformats-officedocument.presentationml.slideLayout+xml"/>
  <Override PartName="/ppt/theme/theme16.xml" ContentType="application/vnd.openxmlformats-officedocument.theme+xml"/>
  <Override PartName="/ppt/slideLayouts/slideLayout67.xml" ContentType="application/vnd.openxmlformats-officedocument.presentationml.slideLayout+xml"/>
  <Override PartName="/ppt/theme/theme17.xml" ContentType="application/vnd.openxmlformats-officedocument.theme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slideLayouts/slideLayout69.xml" ContentType="application/vnd.openxmlformats-officedocument.presentationml.slideLayout+xml"/>
  <Override PartName="/ppt/theme/theme19.xml" ContentType="application/vnd.openxmlformats-officedocument.theme+xml"/>
  <Override PartName="/ppt/slideLayouts/slideLayout70.xml" ContentType="application/vnd.openxmlformats-officedocument.presentationml.slideLayout+xml"/>
  <Override PartName="/ppt/theme/theme20.xml" ContentType="application/vnd.openxmlformats-officedocument.theme+xml"/>
  <Override PartName="/ppt/slideLayouts/slideLayout71.xml" ContentType="application/vnd.openxmlformats-officedocument.presentationml.slideLayout+xml"/>
  <Override PartName="/ppt/theme/theme21.xml" ContentType="application/vnd.openxmlformats-officedocument.theme+xml"/>
  <Override PartName="/ppt/slideLayouts/slideLayout72.xml" ContentType="application/vnd.openxmlformats-officedocument.presentationml.slideLayout+xml"/>
  <Override PartName="/ppt/theme/theme22.xml" ContentType="application/vnd.openxmlformats-officedocument.theme+xml"/>
  <Override PartName="/ppt/slideLayouts/slideLayout73.xml" ContentType="application/vnd.openxmlformats-officedocument.presentationml.slideLayout+xml"/>
  <Override PartName="/ppt/theme/theme23.xml" ContentType="application/vnd.openxmlformats-officedocument.theme+xml"/>
  <Override PartName="/ppt/slideLayouts/slideLayout74.xml" ContentType="application/vnd.openxmlformats-officedocument.presentationml.slideLayout+xml"/>
  <Override PartName="/ppt/theme/theme24.xml" ContentType="application/vnd.openxmlformats-officedocument.theme+xml"/>
  <Override PartName="/ppt/slideLayouts/slideLayout75.xml" ContentType="application/vnd.openxmlformats-officedocument.presentationml.slideLayout+xml"/>
  <Override PartName="/ppt/theme/theme25.xml" ContentType="application/vnd.openxmlformats-officedocument.theme+xml"/>
  <Override PartName="/ppt/slideLayouts/slideLayout76.xml" ContentType="application/vnd.openxmlformats-officedocument.presentationml.slideLayout+xml"/>
  <Override PartName="/ppt/theme/theme26.xml" ContentType="application/vnd.openxmlformats-officedocument.theme+xml"/>
  <Override PartName="/ppt/slideLayouts/slideLayout77.xml" ContentType="application/vnd.openxmlformats-officedocument.presentationml.slideLayout+xml"/>
  <Override PartName="/ppt/theme/theme27.xml" ContentType="application/vnd.openxmlformats-officedocument.theme+xml"/>
  <Override PartName="/ppt/slideLayouts/slideLayout78.xml" ContentType="application/vnd.openxmlformats-officedocument.presentationml.slideLayout+xml"/>
  <Override PartName="/ppt/theme/theme28.xml" ContentType="application/vnd.openxmlformats-officedocument.theme+xml"/>
  <Override PartName="/ppt/slideLayouts/slideLayout79.xml" ContentType="application/vnd.openxmlformats-officedocument.presentationml.slideLayout+xml"/>
  <Override PartName="/ppt/theme/theme29.xml" ContentType="application/vnd.openxmlformats-officedocument.theme+xml"/>
  <Override PartName="/ppt/slideLayouts/slideLayout80.xml" ContentType="application/vnd.openxmlformats-officedocument.presentationml.slideLayout+xml"/>
  <Override PartName="/ppt/theme/theme30.xml" ContentType="application/vnd.openxmlformats-officedocument.theme+xml"/>
  <Override PartName="/ppt/slideLayouts/slideLayout81.xml" ContentType="application/vnd.openxmlformats-officedocument.presentationml.slideLayout+xml"/>
  <Override PartName="/ppt/theme/theme31.xml" ContentType="application/vnd.openxmlformats-officedocument.theme+xml"/>
  <Override PartName="/ppt/slideLayouts/slideLayout82.xml" ContentType="application/vnd.openxmlformats-officedocument.presentationml.slideLayout+xml"/>
  <Override PartName="/ppt/theme/theme32.xml" ContentType="application/vnd.openxmlformats-officedocument.theme+xml"/>
  <Override PartName="/ppt/slideLayouts/slideLayout83.xml" ContentType="application/vnd.openxmlformats-officedocument.presentationml.slideLayout+xml"/>
  <Override PartName="/ppt/theme/theme33.xml" ContentType="application/vnd.openxmlformats-officedocument.theme+xml"/>
  <Override PartName="/ppt/slideLayouts/slideLayout84.xml" ContentType="application/vnd.openxmlformats-officedocument.presentationml.slideLayout+xml"/>
  <Override PartName="/ppt/theme/theme34.xml" ContentType="application/vnd.openxmlformats-officedocument.theme+xml"/>
  <Override PartName="/ppt/slideLayouts/slideLayout85.xml" ContentType="application/vnd.openxmlformats-officedocument.presentationml.slideLayout+xml"/>
  <Override PartName="/ppt/theme/theme35.xml" ContentType="application/vnd.openxmlformats-officedocument.theme+xml"/>
  <Override PartName="/ppt/slideLayouts/slideLayout86.xml" ContentType="application/vnd.openxmlformats-officedocument.presentationml.slideLayout+xml"/>
  <Override PartName="/ppt/theme/theme36.xml" ContentType="application/vnd.openxmlformats-officedocument.theme+xml"/>
  <Override PartName="/ppt/slideLayouts/slideLayout87.xml" ContentType="application/vnd.openxmlformats-officedocument.presentationml.slideLayout+xml"/>
  <Override PartName="/ppt/theme/theme37.xml" ContentType="application/vnd.openxmlformats-officedocument.theme+xml"/>
  <Override PartName="/ppt/slideLayouts/slideLayout88.xml" ContentType="application/vnd.openxmlformats-officedocument.presentationml.slideLayout+xml"/>
  <Override PartName="/ppt/theme/theme38.xml" ContentType="application/vnd.openxmlformats-officedocument.theme+xml"/>
  <Override PartName="/ppt/theme/theme3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5482" r:id="rId5"/>
    <p:sldMasterId id="2147485494" r:id="rId6"/>
    <p:sldMasterId id="2147485496" r:id="rId7"/>
    <p:sldMasterId id="2147485498" r:id="rId8"/>
    <p:sldMasterId id="2147485500" r:id="rId9"/>
    <p:sldMasterId id="2147485502" r:id="rId10"/>
    <p:sldMasterId id="2147485504" r:id="rId11"/>
    <p:sldMasterId id="2147485506" r:id="rId12"/>
    <p:sldMasterId id="2147485508" r:id="rId13"/>
    <p:sldMasterId id="2147485510" r:id="rId14"/>
    <p:sldMasterId id="2147485512" r:id="rId15"/>
    <p:sldMasterId id="2147485514" r:id="rId16"/>
    <p:sldMasterId id="2147485516" r:id="rId17"/>
    <p:sldMasterId id="2147485518" r:id="rId18"/>
    <p:sldMasterId id="2147485520" r:id="rId19"/>
    <p:sldMasterId id="2147485522" r:id="rId20"/>
    <p:sldMasterId id="2147485524" r:id="rId21"/>
    <p:sldMasterId id="2147485526" r:id="rId22"/>
    <p:sldMasterId id="2147485528" r:id="rId23"/>
    <p:sldMasterId id="2147485530" r:id="rId24"/>
    <p:sldMasterId id="2147485532" r:id="rId25"/>
    <p:sldMasterId id="2147485534" r:id="rId26"/>
    <p:sldMasterId id="2147485536" r:id="rId27"/>
    <p:sldMasterId id="2147485538" r:id="rId28"/>
    <p:sldMasterId id="2147485540" r:id="rId29"/>
    <p:sldMasterId id="2147485542" r:id="rId30"/>
    <p:sldMasterId id="2147485544" r:id="rId31"/>
    <p:sldMasterId id="2147485546" r:id="rId32"/>
    <p:sldMasterId id="2147485548" r:id="rId33"/>
    <p:sldMasterId id="2147485550" r:id="rId34"/>
    <p:sldMasterId id="2147485552" r:id="rId35"/>
    <p:sldMasterId id="2147485554" r:id="rId36"/>
    <p:sldMasterId id="2147485556" r:id="rId37"/>
    <p:sldMasterId id="2147485558" r:id="rId38"/>
  </p:sldMasterIdLst>
  <p:notesMasterIdLst>
    <p:notesMasterId r:id="rId98"/>
  </p:notesMasterIdLst>
  <p:sldIdLst>
    <p:sldId id="356" r:id="rId39"/>
    <p:sldId id="357" r:id="rId40"/>
    <p:sldId id="358" r:id="rId41"/>
    <p:sldId id="359" r:id="rId42"/>
    <p:sldId id="360" r:id="rId43"/>
    <p:sldId id="361" r:id="rId44"/>
    <p:sldId id="362" r:id="rId45"/>
    <p:sldId id="396" r:id="rId46"/>
    <p:sldId id="364" r:id="rId47"/>
    <p:sldId id="365" r:id="rId48"/>
    <p:sldId id="366" r:id="rId49"/>
    <p:sldId id="367" r:id="rId50"/>
    <p:sldId id="398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99" r:id="rId59"/>
    <p:sldId id="400" r:id="rId60"/>
    <p:sldId id="375" r:id="rId61"/>
    <p:sldId id="401" r:id="rId62"/>
    <p:sldId id="376" r:id="rId63"/>
    <p:sldId id="377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  <p:sldId id="425" r:id="rId88"/>
    <p:sldId id="426" r:id="rId89"/>
    <p:sldId id="427" r:id="rId90"/>
    <p:sldId id="428" r:id="rId91"/>
    <p:sldId id="429" r:id="rId92"/>
    <p:sldId id="430" r:id="rId93"/>
    <p:sldId id="431" r:id="rId94"/>
    <p:sldId id="432" r:id="rId95"/>
    <p:sldId id="433" r:id="rId96"/>
    <p:sldId id="434" r:id="rId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598" autoAdjust="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4.xml"/><Relationship Id="rId47" Type="http://schemas.openxmlformats.org/officeDocument/2006/relationships/slide" Target="slides/slide9.xml"/><Relationship Id="rId63" Type="http://schemas.openxmlformats.org/officeDocument/2006/relationships/slide" Target="slides/slide25.xml"/><Relationship Id="rId68" Type="http://schemas.openxmlformats.org/officeDocument/2006/relationships/slide" Target="slides/slide30.xml"/><Relationship Id="rId84" Type="http://schemas.openxmlformats.org/officeDocument/2006/relationships/slide" Target="slides/slide46.xml"/><Relationship Id="rId89" Type="http://schemas.openxmlformats.org/officeDocument/2006/relationships/slide" Target="slides/slide5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3.xml"/><Relationship Id="rId92" Type="http://schemas.openxmlformats.org/officeDocument/2006/relationships/slide" Target="slides/slide5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2.xml"/><Relationship Id="rId45" Type="http://schemas.openxmlformats.org/officeDocument/2006/relationships/slide" Target="slides/slide7.xml"/><Relationship Id="rId53" Type="http://schemas.openxmlformats.org/officeDocument/2006/relationships/slide" Target="slides/slide15.xml"/><Relationship Id="rId58" Type="http://schemas.openxmlformats.org/officeDocument/2006/relationships/slide" Target="slides/slide20.xml"/><Relationship Id="rId66" Type="http://schemas.openxmlformats.org/officeDocument/2006/relationships/slide" Target="slides/slide28.xml"/><Relationship Id="rId74" Type="http://schemas.openxmlformats.org/officeDocument/2006/relationships/slide" Target="slides/slide36.xml"/><Relationship Id="rId79" Type="http://schemas.openxmlformats.org/officeDocument/2006/relationships/slide" Target="slides/slide41.xml"/><Relationship Id="rId87" Type="http://schemas.openxmlformats.org/officeDocument/2006/relationships/slide" Target="slides/slide49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3.xml"/><Relationship Id="rId82" Type="http://schemas.openxmlformats.org/officeDocument/2006/relationships/slide" Target="slides/slide44.xml"/><Relationship Id="rId90" Type="http://schemas.openxmlformats.org/officeDocument/2006/relationships/slide" Target="slides/slide52.xml"/><Relationship Id="rId95" Type="http://schemas.openxmlformats.org/officeDocument/2006/relationships/slide" Target="slides/slide57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5.xml"/><Relationship Id="rId48" Type="http://schemas.openxmlformats.org/officeDocument/2006/relationships/slide" Target="slides/slide10.xml"/><Relationship Id="rId56" Type="http://schemas.openxmlformats.org/officeDocument/2006/relationships/slide" Target="slides/slide18.xml"/><Relationship Id="rId64" Type="http://schemas.openxmlformats.org/officeDocument/2006/relationships/slide" Target="slides/slide26.xml"/><Relationship Id="rId69" Type="http://schemas.openxmlformats.org/officeDocument/2006/relationships/slide" Target="slides/slide31.xml"/><Relationship Id="rId77" Type="http://schemas.openxmlformats.org/officeDocument/2006/relationships/slide" Target="slides/slide39.xml"/><Relationship Id="rId100" Type="http://schemas.openxmlformats.org/officeDocument/2006/relationships/viewProps" Target="viewProps.xml"/><Relationship Id="rId105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3.xml"/><Relationship Id="rId72" Type="http://schemas.openxmlformats.org/officeDocument/2006/relationships/slide" Target="slides/slide34.xml"/><Relationship Id="rId80" Type="http://schemas.openxmlformats.org/officeDocument/2006/relationships/slide" Target="slides/slide42.xml"/><Relationship Id="rId85" Type="http://schemas.openxmlformats.org/officeDocument/2006/relationships/slide" Target="slides/slide47.xml"/><Relationship Id="rId93" Type="http://schemas.openxmlformats.org/officeDocument/2006/relationships/slide" Target="slides/slide55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8.xml"/><Relationship Id="rId59" Type="http://schemas.openxmlformats.org/officeDocument/2006/relationships/slide" Target="slides/slide21.xml"/><Relationship Id="rId67" Type="http://schemas.openxmlformats.org/officeDocument/2006/relationships/slide" Target="slides/slide2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3.xml"/><Relationship Id="rId54" Type="http://schemas.openxmlformats.org/officeDocument/2006/relationships/slide" Target="slides/slide16.xml"/><Relationship Id="rId62" Type="http://schemas.openxmlformats.org/officeDocument/2006/relationships/slide" Target="slides/slide24.xml"/><Relationship Id="rId70" Type="http://schemas.openxmlformats.org/officeDocument/2006/relationships/slide" Target="slides/slide32.xml"/><Relationship Id="rId75" Type="http://schemas.openxmlformats.org/officeDocument/2006/relationships/slide" Target="slides/slide37.xml"/><Relationship Id="rId83" Type="http://schemas.openxmlformats.org/officeDocument/2006/relationships/slide" Target="slides/slide45.xml"/><Relationship Id="rId88" Type="http://schemas.openxmlformats.org/officeDocument/2006/relationships/slide" Target="slides/slide50.xml"/><Relationship Id="rId91" Type="http://schemas.openxmlformats.org/officeDocument/2006/relationships/slide" Target="slides/slide53.xml"/><Relationship Id="rId96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1.xml"/><Relationship Id="rId57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6.xml"/><Relationship Id="rId52" Type="http://schemas.openxmlformats.org/officeDocument/2006/relationships/slide" Target="slides/slide14.xml"/><Relationship Id="rId60" Type="http://schemas.openxmlformats.org/officeDocument/2006/relationships/slide" Target="slides/slide22.xml"/><Relationship Id="rId65" Type="http://schemas.openxmlformats.org/officeDocument/2006/relationships/slide" Target="slides/slide27.xml"/><Relationship Id="rId73" Type="http://schemas.openxmlformats.org/officeDocument/2006/relationships/slide" Target="slides/slide35.xml"/><Relationship Id="rId78" Type="http://schemas.openxmlformats.org/officeDocument/2006/relationships/slide" Target="slides/slide40.xml"/><Relationship Id="rId81" Type="http://schemas.openxmlformats.org/officeDocument/2006/relationships/slide" Target="slides/slide43.xml"/><Relationship Id="rId86" Type="http://schemas.openxmlformats.org/officeDocument/2006/relationships/slide" Target="slides/slide48.xml"/><Relationship Id="rId94" Type="http://schemas.openxmlformats.org/officeDocument/2006/relationships/slide" Target="slides/slide56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2.xml"/><Relationship Id="rId55" Type="http://schemas.openxmlformats.org/officeDocument/2006/relationships/slide" Target="slides/slide17.xml"/><Relationship Id="rId76" Type="http://schemas.openxmlformats.org/officeDocument/2006/relationships/slide" Target="slides/slide38.xml"/><Relationship Id="rId97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E4D61B-DD03-49B1-9465-54A9C8228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6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33264-D0CC-4761-9D94-08F5D42F3C9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56533-C8AE-437F-BEEE-DA032EA082EC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9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5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76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8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060E6B-AC76-4535-8E9D-B19A56F773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SPEC89, SPEC92, SPEC95, SPEC2000, SPEC2006, SPEC2017</a:t>
            </a:r>
          </a:p>
          <a:p>
            <a:r>
              <a:rPr lang="en-US" dirty="0" smtClean="0"/>
              <a:t>See Figure 1.18</a:t>
            </a:r>
            <a:r>
              <a:rPr lang="en-US" baseline="0" dirty="0" smtClean="0"/>
              <a:t> for details of the programs included in the suite</a:t>
            </a:r>
          </a:p>
          <a:p>
            <a:r>
              <a:rPr lang="en-US" baseline="0" dirty="0" smtClean="0"/>
              <a:t>PARSEC benchmarks for parallel applications – Princeton application repository for shared memory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07462-FBB0-4BF6-B537-D55FBD4A54EC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03B523D-4F48-4091-9228-EADD721399AF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7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Overflow </a:t>
            </a:r>
            <a:r>
              <a:rPr lang="en-US" dirty="0" smtClean="0"/>
              <a:t>during addition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060E6B-AC76-4535-8E9D-B19A56F773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1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0FCFA-E2FF-4762-B371-5B83511C45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F5DBC-C5F9-41CD-B983-4206AF06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0BCD-2694-4F34-8473-F1FE0A193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0FD71-C863-4E32-BE64-F85307105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9C219-F602-47FD-AEFB-2D00E5731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F8BE-D86C-47A1-AD0F-286C03C4A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44A77-D3F4-4041-A13E-6812E16ED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1F6BB-2EB5-4E09-8810-B130C9F02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D3348-8071-4832-9B53-761C6BF0A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7FE8-D970-4A36-B5A1-865EB3B9E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5D65-6AB4-4B51-B7EE-E4676296F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778E1-D112-494A-9A7F-1D5EDC0EB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C377D-1732-4FA4-AE49-2616F50B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61A5-C5AE-4E8A-8540-533B7087D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1E3F-E68B-4CAF-A6D4-A8A83EFE4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08A5-7F73-4E80-92F9-8CB7FAF74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AB73E-D463-4254-988C-4E5086FC1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9857-4BE0-4660-90D3-A623CD55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02C0-B8EF-4E07-B15D-35376D70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22E54-689F-4365-8BF0-79B9E7EBE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C839-C841-4998-A734-E6601E15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0B36-FE5B-4DE9-909E-51D13B64A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4233D-2081-48DB-994D-1C530FDEA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E476C-7570-40E0-95E7-26E23669D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FA48A-8A87-4459-A84E-5558FD3C5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821C1-60DA-4943-BDC1-105B06CBF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35CB-F120-4AF7-B410-671D77AC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A52B-57F9-4F4D-9A83-897A7523E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41DA-A51A-460D-B341-F87954445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E839-028C-4E30-84E8-0977CCA11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8FFD-D08D-479B-A17E-FF46DF1DD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A8BA-1C7A-4997-8CAE-DF8F75579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7B818-B7F7-4B4C-8858-852407A52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75525-61C3-4FC0-B802-EABF0C0C4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BC92-F13D-4ACA-854E-DABA95BF8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A8F8-26AF-4613-964A-3BB7E5294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DBB3-7A5E-40FC-A006-2BDC60A6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E913-1AB6-4FEF-AF09-4BABE9A9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424E5-B5BF-47A8-A60D-198902AD2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85230-D58D-4184-B737-86E5AE0A1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982715-EBEC-4AA8-8170-D5B13A0D8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38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96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262592-E671-45F7-BA05-2507A1023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4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EDC1C-7EAD-441E-89A4-099A1320B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6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CDAC2-27E7-48CE-B827-DFAC45810C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81BF-CE34-47A9-A249-C6C7526AC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0F8D-7CC6-4A86-849B-69F1BC74A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38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B7F70-433C-4C7C-A46E-B5C0152DE6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79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E35A-4741-4E38-9D94-5E2566881B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7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E2FC12-392C-4A9E-B8F3-ABAC3C93D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24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03CA7-78C2-4CEE-8D8C-8A255B379F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16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8499-F67B-4133-9D04-1C3E8A54F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5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CC6C30-35D9-4CF2-A5BA-156B13281A7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50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0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665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1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1780-590B-412C-867C-6D9B3020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431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617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686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558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152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884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7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252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248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E07FF-3B23-449C-972F-1996BA14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512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22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811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037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734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43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736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16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946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6F38-4BC9-42A4-A76A-43EE14DA0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728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615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797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079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361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411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551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659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8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B2D06-ABC4-461B-906F-A304D75F4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6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6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6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6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6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6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6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7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7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7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7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7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7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7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7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7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7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8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8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8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8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8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8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8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8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8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3B6D45B-A121-4A42-949B-75C059BB4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7" r:id="rId1"/>
    <p:sldLayoutId id="2147485427" r:id="rId2"/>
    <p:sldLayoutId id="2147485428" r:id="rId3"/>
    <p:sldLayoutId id="2147485429" r:id="rId4"/>
    <p:sldLayoutId id="2147485430" r:id="rId5"/>
    <p:sldLayoutId id="2147485431" r:id="rId6"/>
    <p:sldLayoutId id="2147485432" r:id="rId7"/>
    <p:sldLayoutId id="2147485433" r:id="rId8"/>
    <p:sldLayoutId id="2147485434" r:id="rId9"/>
    <p:sldLayoutId id="2147485435" r:id="rId10"/>
    <p:sldLayoutId id="214748543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0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7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3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F18B392-0463-49F7-BE7F-3C394F1B9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8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  <p:sldLayoutId id="21474854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0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9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5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9F12E90-02F3-40A4-B326-79A7168D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9" r:id="rId1"/>
    <p:sldLayoutId id="2147485447" r:id="rId2"/>
    <p:sldLayoutId id="2147485448" r:id="rId3"/>
    <p:sldLayoutId id="2147485449" r:id="rId4"/>
    <p:sldLayoutId id="2147485450" r:id="rId5"/>
    <p:sldLayoutId id="2147485451" r:id="rId6"/>
    <p:sldLayoutId id="2147485452" r:id="rId7"/>
    <p:sldLayoutId id="2147485453" r:id="rId8"/>
    <p:sldLayoutId id="2147485454" r:id="rId9"/>
    <p:sldLayoutId id="2147485455" r:id="rId10"/>
    <p:sldLayoutId id="214748545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9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6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5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0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6280577A-03E8-46D7-9E4C-F8FC80FA7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0" r:id="rId1"/>
    <p:sldLayoutId id="2147485457" r:id="rId2"/>
    <p:sldLayoutId id="2147485458" r:id="rId3"/>
    <p:sldLayoutId id="2147485459" r:id="rId4"/>
    <p:sldLayoutId id="2147485460" r:id="rId5"/>
    <p:sldLayoutId id="2147485461" r:id="rId6"/>
    <p:sldLayoutId id="2147485462" r:id="rId7"/>
    <p:sldLayoutId id="2147485463" r:id="rId8"/>
    <p:sldLayoutId id="2147485464" r:id="rId9"/>
    <p:sldLayoutId id="2147485465" r:id="rId10"/>
    <p:sldLayoutId id="21474854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3B6D45B-A121-4A42-949B-75C059BB4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3" r:id="rId1"/>
    <p:sldLayoutId id="2147485484" r:id="rId2"/>
    <p:sldLayoutId id="2147485485" r:id="rId3"/>
    <p:sldLayoutId id="2147485486" r:id="rId4"/>
    <p:sldLayoutId id="2147485487" r:id="rId5"/>
    <p:sldLayoutId id="2147485488" r:id="rId6"/>
    <p:sldLayoutId id="2147485489" r:id="rId7"/>
    <p:sldLayoutId id="2147485490" r:id="rId8"/>
    <p:sldLayoutId id="2147485491" r:id="rId9"/>
    <p:sldLayoutId id="2147485492" r:id="rId10"/>
    <p:sldLayoutId id="21474854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6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4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4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5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 sz="quarter"/>
          </p:nvPr>
        </p:nvSpPr>
        <p:spPr>
          <a:xfrm>
            <a:off x="1370013" y="914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Introduction and Quantitative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143000" y="3581400"/>
            <a:ext cx="8153400" cy="2209800"/>
          </a:xfrm>
        </p:spPr>
        <p:txBody>
          <a:bodyPr anchor="t"/>
          <a:lstStyle/>
          <a:p>
            <a:pPr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Classes of Computers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Various Trends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b="1" dirty="0"/>
              <a:t>Measuring and Reporting Performance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Quantitative Principles of Computer Design </a:t>
            </a:r>
          </a:p>
          <a:p>
            <a:pPr>
              <a:buFont typeface="Wingdings" pitchFamily="2" charset="2"/>
              <a:buChar char="q"/>
              <a:defRPr/>
            </a:pPr>
            <a:endParaRPr lang="en-US" sz="2800" b="1" dirty="0"/>
          </a:p>
          <a:p>
            <a:pPr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316E0-E37E-4BC0-B31F-81C772379AAC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0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370013" y="914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Introduction and Quantitative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143000" y="3581400"/>
            <a:ext cx="8153400" cy="2209800"/>
          </a:xfrm>
        </p:spPr>
        <p:txBody>
          <a:bodyPr anchor="t"/>
          <a:lstStyle/>
          <a:p>
            <a:pPr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Classes of Computers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Various Trends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Measuring and Reporting Performance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b="1" dirty="0"/>
              <a:t>Quantitative Principles of Computer Design </a:t>
            </a:r>
          </a:p>
          <a:p>
            <a:pPr>
              <a:buFont typeface="Wingdings" pitchFamily="2" charset="2"/>
              <a:buChar char="q"/>
              <a:defRPr/>
            </a:pPr>
            <a:endParaRPr lang="en-US" sz="2800" b="1" dirty="0"/>
          </a:p>
          <a:p>
            <a:pPr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79FCA-C465-43C3-8DF1-1E6BD11D1811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2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25035-2854-4DB5-95CD-F8A375A4EEA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286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295400"/>
            <a:ext cx="8226425" cy="50101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Explore guidelines and principles that are useful in the design and analysis of computers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Take Advantage of Parallelism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One of the most important methods for improving performance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Three examples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Use of parallelism at system level</a:t>
            </a:r>
            <a:endParaRPr lang="en-US" sz="2400" b="1" i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b="1" i="1" dirty="0"/>
              <a:t>Use multiple processors and multiple disks in servers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Scalability is important for servers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Parallelism among instructions in individual processor</a:t>
            </a:r>
          </a:p>
          <a:p>
            <a:pPr>
              <a:lnSpc>
                <a:spcPct val="80000"/>
              </a:lnSpc>
            </a:pPr>
            <a:r>
              <a:rPr lang="en-US" sz="2400" b="1" i="1" dirty="0"/>
              <a:t>Pipelining: </a:t>
            </a:r>
            <a:r>
              <a:rPr lang="en-US" sz="2400" b="1" dirty="0"/>
              <a:t>Overlap instruction execution to reduce		the total time to complete a sequence of 		instructions</a:t>
            </a:r>
          </a:p>
        </p:txBody>
      </p:sp>
    </p:spTree>
    <p:extLst>
      <p:ext uri="{BB962C8B-B14F-4D97-AF65-F5344CB8AC3E}">
        <p14:creationId xmlns:p14="http://schemas.microsoft.com/office/powerpoint/2010/main" val="1401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5D44-E490-4EC7-B87C-EA28BF5C8435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229600" cy="5257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Parallelism at the level of detailed digital design</a:t>
            </a:r>
            <a:endParaRPr lang="en-US" sz="2400" b="1" i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/>
              <a:t>Set associative cache using multiple banks to facilitate search simultaneously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Parallelism in addition operation through 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	Carry lookahead adders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Principle of Locality</a:t>
            </a:r>
            <a:endParaRPr lang="en-US" sz="2400" b="1" i="1" dirty="0"/>
          </a:p>
          <a:p>
            <a:pPr>
              <a:lnSpc>
                <a:spcPct val="80000"/>
              </a:lnSpc>
            </a:pPr>
            <a:r>
              <a:rPr lang="en-US" sz="2400" b="1" dirty="0"/>
              <a:t>An important fundamental observation that </a:t>
            </a:r>
            <a:r>
              <a:rPr lang="en-US" sz="2400" b="1" dirty="0" smtClean="0"/>
              <a:t>has come from </a:t>
            </a:r>
            <a:r>
              <a:rPr lang="en-US" sz="2400" b="1" dirty="0"/>
              <a:t>the properties of programs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program tends to reuse data and instructions 	they have used recently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Rule of thumb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A </a:t>
            </a:r>
            <a:r>
              <a:rPr lang="en-US" sz="2400" b="1" dirty="0"/>
              <a:t>program spends 90% of its execution time in </a:t>
            </a:r>
            <a:r>
              <a:rPr lang="en-US" sz="2400" b="1" dirty="0" smtClean="0"/>
              <a:t>	only </a:t>
            </a:r>
            <a:r>
              <a:rPr lang="en-US" sz="2400" b="1" dirty="0"/>
              <a:t>10% of its code</a:t>
            </a:r>
          </a:p>
          <a:p>
            <a:pPr>
              <a:lnSpc>
                <a:spcPct val="80000"/>
              </a:lnSpc>
            </a:pPr>
            <a:r>
              <a:rPr lang="en-US" sz="2400" b="1" i="1" dirty="0"/>
              <a:t>Temporal</a:t>
            </a:r>
            <a:r>
              <a:rPr lang="en-US" sz="2400" b="1" dirty="0"/>
              <a:t> and </a:t>
            </a:r>
            <a:r>
              <a:rPr lang="en-US" sz="2400" b="1" i="1" dirty="0"/>
              <a:t>spatial </a:t>
            </a:r>
            <a:r>
              <a:rPr lang="en-US" sz="2400" b="1" dirty="0"/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val="30437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 2019</a:t>
            </a:r>
            <a:endParaRPr lang="en-US"/>
          </a:p>
        </p:txBody>
      </p:sp>
      <p:sp>
        <p:nvSpPr>
          <p:cNvPr id="604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EEC5A-A6ED-43A3-A152-BAF047AC0780}" type="slidenum">
              <a:rPr lang="en-US"/>
              <a:pPr/>
              <a:t>13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1600200" cy="3962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effectLst/>
              </a:rPr>
              <a:t>Local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ity 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In </a:t>
            </a:r>
            <a:r>
              <a:rPr lang="en-US" sz="2800" b="1" dirty="0" err="1" smtClean="0">
                <a:solidFill>
                  <a:schemeClr val="bg1"/>
                </a:solidFill>
                <a:effectLst/>
              </a:rPr>
              <a:t>Mem</a:t>
            </a:r>
            <a:r>
              <a:rPr lang="en-US" sz="2800" b="1" dirty="0" err="1" smtClean="0">
                <a:solidFill>
                  <a:schemeClr val="tx1"/>
                </a:solidFill>
                <a:effectLst/>
              </a:rPr>
              <a:t>ory</a:t>
            </a:r>
            <a:r>
              <a:rPr lang="en-US" sz="2800" b="1" dirty="0" err="1" smtClean="0">
                <a:solidFill>
                  <a:schemeClr val="bg1"/>
                </a:solidFill>
                <a:effectLst/>
              </a:rPr>
              <a:t>refer</a:t>
            </a:r>
            <a:r>
              <a:rPr lang="en-US" sz="2800" b="1" dirty="0" err="1" smtClean="0">
                <a:solidFill>
                  <a:schemeClr val="tx1"/>
                </a:solidFill>
                <a:effectLst/>
              </a:rPr>
              <a:t>en-</a:t>
            </a:r>
            <a:r>
              <a:rPr lang="en-US" sz="2800" b="1" dirty="0" err="1" smtClean="0">
                <a:solidFill>
                  <a:schemeClr val="bg1"/>
                </a:solidFill>
                <a:effectLst/>
              </a:rPr>
              <a:t>ce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 Patte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rn</a:t>
            </a: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0"/>
            <a:ext cx="7315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18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9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380D5-4356-40B8-8DA8-324234109791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286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305800" cy="5181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Focus on the Common Case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Favor frequent case over the infrequent case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Frequent case is often simpler and faster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Quantify the principle and determine what the frequent case is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Amdahl’s Law can be used to quantify this principle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Amdahl’s Law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 dirty="0"/>
              <a:t>		</a:t>
            </a:r>
            <a:r>
              <a:rPr lang="en-US" sz="2400" b="1" i="1" dirty="0"/>
              <a:t>The performance improvement to be gained from 	using some faster mode of execution is </a:t>
            </a:r>
            <a:r>
              <a:rPr lang="en-US" sz="2400" b="1" i="1" dirty="0" smtClean="0"/>
              <a:t>limited by </a:t>
            </a:r>
            <a:r>
              <a:rPr lang="en-US" sz="2400" b="1" i="1" dirty="0"/>
              <a:t>	the fraction of the time the faster mode can be 	used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Defines the </a:t>
            </a:r>
            <a:r>
              <a:rPr lang="en-US" sz="2400" b="1" i="1" dirty="0">
                <a:latin typeface="Comic Sans MS" pitchFamily="66" charset="0"/>
              </a:rPr>
              <a:t>speedup</a:t>
            </a:r>
            <a:r>
              <a:rPr lang="en-US" sz="2400" b="1" dirty="0">
                <a:latin typeface="Comic Sans MS" pitchFamily="66" charset="0"/>
              </a:rPr>
              <a:t> that can be gained by a particular feature</a:t>
            </a:r>
          </a:p>
        </p:txBody>
      </p:sp>
    </p:spTree>
    <p:extLst>
      <p:ext uri="{BB962C8B-B14F-4D97-AF65-F5344CB8AC3E}">
        <p14:creationId xmlns:p14="http://schemas.microsoft.com/office/powerpoint/2010/main" val="25028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35E3F-FBAD-449C-81CE-B898BA1160D8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228600"/>
            <a:ext cx="8281987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  <a:r>
              <a:rPr lang="en-US" sz="2800" b="1"/>
              <a:t>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996950"/>
            <a:ext cx="8305800" cy="525145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Speedup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i="1" u="sng" dirty="0"/>
              <a:t>   Performance for entire task using the enhancement when possible</a:t>
            </a:r>
            <a:r>
              <a:rPr lang="en-US" sz="2000" b="1" i="1" dirty="0"/>
              <a:t>               Performance for entire task w/o using the enhancement</a:t>
            </a:r>
            <a:endParaRPr lang="en-US" sz="20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Speedup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i="1" u="sng" dirty="0"/>
              <a:t>           </a:t>
            </a:r>
            <a:r>
              <a:rPr lang="en-US" sz="2000" b="1" i="1" u="sng" dirty="0"/>
              <a:t>Execution time for entire task w/o using the enhancement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i="1" dirty="0"/>
              <a:t>Execution time for entire task using the enhancement when possible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Speedup depends on two factors: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>
                <a:latin typeface="Comic Sans MS" pitchFamily="66" charset="0"/>
              </a:rPr>
              <a:t>Fraction of computation time in the original machine that can be converted to take advantage of the enhancement</a:t>
            </a:r>
            <a:endParaRPr lang="en-US" sz="2400" b="1" i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  	</a:t>
            </a:r>
            <a:r>
              <a:rPr lang="en-US" sz="2400" b="1" dirty="0"/>
              <a:t>This value is</a:t>
            </a:r>
            <a:r>
              <a:rPr lang="en-US" sz="2400" b="1" i="1" dirty="0"/>
              <a:t> </a:t>
            </a:r>
            <a:r>
              <a:rPr lang="en-US" sz="2400" b="1" i="1" dirty="0" err="1"/>
              <a:t>Fraction</a:t>
            </a:r>
            <a:r>
              <a:rPr lang="en-US" sz="2400" b="1" i="1" baseline="-25000" dirty="0" err="1"/>
              <a:t>enhanced</a:t>
            </a:r>
            <a:r>
              <a:rPr lang="en-US" sz="2400" b="1" i="1" dirty="0"/>
              <a:t> </a:t>
            </a:r>
            <a:r>
              <a:rPr lang="en-US" sz="2400" b="1" dirty="0"/>
              <a:t>that</a:t>
            </a:r>
            <a:r>
              <a:rPr lang="en-US" sz="2400" b="1" i="1" dirty="0"/>
              <a:t> </a:t>
            </a:r>
            <a:r>
              <a:rPr lang="en-US" sz="2400" b="1" dirty="0"/>
              <a:t>is always less than     	or equal to 1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>
                <a:latin typeface="Comic Sans MS" pitchFamily="66" charset="0"/>
              </a:rPr>
              <a:t>The improvement gained by </a:t>
            </a:r>
            <a:r>
              <a:rPr lang="en-US" sz="2400" b="1" dirty="0" smtClean="0">
                <a:latin typeface="Comic Sans MS" pitchFamily="66" charset="0"/>
              </a:rPr>
              <a:t>the enhanced execution </a:t>
            </a:r>
            <a:r>
              <a:rPr lang="en-US" sz="2400" b="1" dirty="0">
                <a:latin typeface="Comic Sans MS" pitchFamily="66" charset="0"/>
              </a:rPr>
              <a:t>mode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 	</a:t>
            </a:r>
            <a:r>
              <a:rPr lang="en-US" sz="2400" b="1" dirty="0"/>
              <a:t>This value is the</a:t>
            </a:r>
            <a:r>
              <a:rPr lang="en-US" sz="2400" b="1" i="1" dirty="0"/>
              <a:t> </a:t>
            </a:r>
            <a:r>
              <a:rPr lang="en-US" sz="2400" b="1" i="1" dirty="0" err="1"/>
              <a:t>Speedup</a:t>
            </a:r>
            <a:r>
              <a:rPr lang="en-US" sz="2400" b="1" i="1" baseline="-25000" dirty="0" err="1"/>
              <a:t>enhanced</a:t>
            </a:r>
            <a:r>
              <a:rPr lang="en-US" sz="2400" b="1" i="1" dirty="0"/>
              <a:t> </a:t>
            </a:r>
            <a:r>
              <a:rPr lang="en-US" sz="2400" b="1" dirty="0"/>
              <a:t>that is always 	greater than 1</a:t>
            </a:r>
          </a:p>
        </p:txBody>
      </p:sp>
    </p:spTree>
    <p:extLst>
      <p:ext uri="{BB962C8B-B14F-4D97-AF65-F5344CB8AC3E}">
        <p14:creationId xmlns:p14="http://schemas.microsoft.com/office/powerpoint/2010/main" val="10903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E5136-256D-4CE9-B315-1CA84963817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286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  <a:r>
              <a:rPr lang="en-US" sz="2800" b="1"/>
              <a:t> 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8226425" cy="4935538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300" b="1" dirty="0"/>
              <a:t>Execution time </a:t>
            </a:r>
            <a:r>
              <a:rPr lang="en-US" sz="2300" b="1" baseline="-25000" dirty="0"/>
              <a:t>new</a:t>
            </a:r>
            <a:r>
              <a:rPr lang="en-US" sz="2300" b="1" dirty="0"/>
              <a:t> = </a:t>
            </a:r>
            <a:endParaRPr lang="en-US" sz="23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i="1" dirty="0"/>
              <a:t> </a:t>
            </a:r>
            <a:r>
              <a:rPr lang="en-US" sz="2100" b="1" i="1" dirty="0"/>
              <a:t>Execution time </a:t>
            </a:r>
            <a:r>
              <a:rPr lang="en-US" sz="2100" b="1" i="1" baseline="-25000" dirty="0"/>
              <a:t>old </a:t>
            </a:r>
            <a:r>
              <a:rPr lang="en-US" sz="2100" b="1" i="1" dirty="0"/>
              <a:t>x ((1 – </a:t>
            </a:r>
            <a:r>
              <a:rPr lang="en-US" sz="2100" b="1" i="1" dirty="0" err="1"/>
              <a:t>Fraction</a:t>
            </a:r>
            <a:r>
              <a:rPr lang="en-US" sz="2100" b="1" i="1" baseline="-25000" dirty="0" err="1"/>
              <a:t>enhanced</a:t>
            </a:r>
            <a:r>
              <a:rPr lang="en-US" sz="2100" b="1" i="1" dirty="0"/>
              <a:t>) + </a:t>
            </a:r>
            <a:r>
              <a:rPr lang="en-US" sz="2100" b="1" i="1" u="sng" dirty="0"/>
              <a:t>Fraction </a:t>
            </a:r>
            <a:r>
              <a:rPr lang="en-US" sz="2100" b="1" i="1" u="sng" baseline="-25000" dirty="0"/>
              <a:t>enhanced </a:t>
            </a:r>
            <a:r>
              <a:rPr lang="en-US" sz="2100" b="1" i="1" baseline="-25000" dirty="0"/>
              <a:t> </a:t>
            </a:r>
            <a:r>
              <a:rPr lang="en-US" sz="2100" b="1" i="1" dirty="0"/>
              <a:t>)					               </a:t>
            </a:r>
            <a:r>
              <a:rPr lang="en-US" sz="2100" b="1" i="1" dirty="0" smtClean="0"/>
              <a:t>     Speedup </a:t>
            </a:r>
            <a:r>
              <a:rPr lang="en-US" sz="2100" b="1" i="1" baseline="-25000" dirty="0"/>
              <a:t>enhanced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i="1" baseline="-25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 dirty="0"/>
              <a:t>Speedup </a:t>
            </a:r>
            <a:r>
              <a:rPr lang="en-US" sz="2200" b="1" i="1" baseline="-25000" dirty="0"/>
              <a:t>overall  </a:t>
            </a:r>
            <a:r>
              <a:rPr lang="en-US" sz="2200" b="1" i="1" dirty="0"/>
              <a:t> =</a:t>
            </a:r>
            <a:r>
              <a:rPr lang="en-US" sz="2000" b="1" i="1" baseline="-25000" dirty="0"/>
              <a:t>  </a:t>
            </a:r>
            <a:r>
              <a:rPr lang="en-US" sz="1700" b="1" i="1" dirty="0"/>
              <a:t>        </a:t>
            </a:r>
            <a:r>
              <a:rPr lang="en-US" sz="2200" b="1" i="1" u="sng" dirty="0"/>
              <a:t>Execution time </a:t>
            </a:r>
            <a:r>
              <a:rPr lang="en-US" sz="2200" b="1" i="1" u="sng" baseline="-25000" dirty="0"/>
              <a:t>old   </a:t>
            </a:r>
            <a:r>
              <a:rPr lang="en-US" sz="2200" b="1" i="1" dirty="0"/>
              <a:t>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/>
              <a:t>                                 </a:t>
            </a:r>
            <a:r>
              <a:rPr lang="en-US" sz="2200" b="1" i="1" smtClean="0"/>
              <a:t>Execution </a:t>
            </a:r>
            <a:r>
              <a:rPr lang="en-US" sz="2200" b="1" i="1" dirty="0"/>
              <a:t>time </a:t>
            </a:r>
            <a:r>
              <a:rPr lang="en-US" sz="2200" b="1" i="1" baseline="-25000" dirty="0"/>
              <a:t>new</a:t>
            </a:r>
            <a:r>
              <a:rPr lang="en-US" sz="2200" b="1" i="1" dirty="0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i="1" dirty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b="1" i="1" dirty="0"/>
              <a:t>                                  </a:t>
            </a:r>
            <a:r>
              <a:rPr lang="en-US" sz="2200" b="1" i="1" dirty="0"/>
              <a:t> =  _______</a:t>
            </a:r>
            <a:r>
              <a:rPr lang="en-US" sz="2200" b="1" i="1" u="sng" dirty="0"/>
              <a:t>1_______________________</a:t>
            </a:r>
            <a:endParaRPr lang="en-US" sz="22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 dirty="0"/>
              <a:t>			        (1 – </a:t>
            </a:r>
            <a:r>
              <a:rPr lang="en-US" sz="2200" b="1" i="1" dirty="0" err="1"/>
              <a:t>Fraction</a:t>
            </a:r>
            <a:r>
              <a:rPr lang="en-US" sz="2200" b="1" i="1" baseline="-25000" dirty="0" err="1"/>
              <a:t>enhanced</a:t>
            </a:r>
            <a:r>
              <a:rPr lang="en-US" sz="2200" b="1" i="1" dirty="0"/>
              <a:t>) +  </a:t>
            </a:r>
            <a:r>
              <a:rPr lang="en-US" sz="2200" b="1" i="1" u="sng" dirty="0"/>
              <a:t>Fraction </a:t>
            </a:r>
            <a:r>
              <a:rPr lang="en-US" sz="2200" b="1" i="1" u="sng" baseline="-25000" dirty="0"/>
              <a:t>enhanced</a:t>
            </a:r>
            <a:r>
              <a:rPr lang="en-US" sz="2200" b="1" i="1" baseline="-25000" dirty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 dirty="0"/>
              <a:t>	                                                               </a:t>
            </a:r>
            <a:r>
              <a:rPr lang="en-US" sz="2200" b="1" i="1" dirty="0" smtClean="0"/>
              <a:t>Speedup </a:t>
            </a:r>
            <a:r>
              <a:rPr lang="en-US" sz="2200" b="1" i="1" baseline="-25000" dirty="0"/>
              <a:t>enhanced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baseline="-25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Amdahl’s Law expresses the law of diminishing returns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“The incremental improvement in the 	performance of just a portion of computation 	diminishes as improvements are added”</a:t>
            </a:r>
            <a:endParaRPr lang="en-US" sz="2400" b="1" dirty="0"/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864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6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2E151-EC1C-4347-BFFC-C9A4CE8C88C7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1524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 dirty="0"/>
              <a:t>Quantitative Principles of Computer Design</a:t>
            </a:r>
            <a:r>
              <a:rPr lang="en-US" sz="2800" b="1" dirty="0"/>
              <a:t>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295400"/>
            <a:ext cx="8305800" cy="49530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An important corollary:</a:t>
            </a:r>
            <a:endParaRPr lang="en-US" sz="24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/>
              <a:t>		“If an enhancement is only usable for a fraction of a 	task, we cannot speed up the task by more than the 	reciprocal of one minus that fraction”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600" b="1" i="1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Amdahl’s Law is useful in the design and evaluation of various architecture of processors and enhancements that are added from time to time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It is used to compare overall system performance of two or more alternatives</a:t>
            </a:r>
            <a:endParaRPr lang="en-US" sz="24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/>
              <a:t>		Floating Point unit design alternatives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/>
              <a:t>		Web server design alternatives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Measurements of the fraction of time for new and improved version directly is difficult</a:t>
            </a:r>
          </a:p>
        </p:txBody>
      </p:sp>
    </p:spTree>
    <p:extLst>
      <p:ext uri="{BB962C8B-B14F-4D97-AF65-F5344CB8AC3E}">
        <p14:creationId xmlns:p14="http://schemas.microsoft.com/office/powerpoint/2010/main" val="29395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4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6CFBA-D912-4974-B48A-82FFF2757C6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-762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  <a:r>
              <a:rPr lang="en-US" sz="2800" b="1"/>
              <a:t>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4" y="816769"/>
            <a:ext cx="8150225" cy="5584031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The Processor Performance Equation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dirty="0"/>
              <a:t>		</a:t>
            </a:r>
            <a:r>
              <a:rPr lang="en-US" sz="2400" b="1" dirty="0">
                <a:latin typeface="Comic Sans MS" pitchFamily="66" charset="0"/>
              </a:rPr>
              <a:t>Processors are running with clock time, clock 	periods, clocks, or clock cycles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CPU time for  =              </a:t>
            </a:r>
            <a:r>
              <a:rPr lang="en-US" sz="2400" b="1" i="1" u="sng" dirty="0"/>
              <a:t>CPU clock cycles for a program</a:t>
            </a:r>
            <a:endParaRPr lang="en-US" sz="2400" b="1" i="1" dirty="0"/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400" b="1" i="1" dirty="0"/>
              <a:t>a program		            	      clock rate</a:t>
            </a:r>
            <a:r>
              <a:rPr lang="en-US" sz="2400" b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             = </a:t>
            </a:r>
            <a:r>
              <a:rPr lang="en-US" sz="2400" b="1" i="1" dirty="0"/>
              <a:t>CPU clock cycles for a program x clock cycle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400" b="1" i="1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Count the number of instructions executed (IC)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Calculate the average number of clock cycles per instruction (CPI), 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CPI  </a:t>
            </a:r>
            <a:r>
              <a:rPr lang="en-US" sz="2400" b="1" i="1" dirty="0"/>
              <a:t>=      </a:t>
            </a:r>
            <a:r>
              <a:rPr lang="en-US" sz="2400" b="1" i="1" u="sng" dirty="0"/>
              <a:t>CPU clock cycles for a program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                        		Instruction count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This figure provides insight into different styles of instruction sets and implementations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CPU time  =  IC x Clock Cycle time x CPI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			</a:t>
            </a:r>
            <a:r>
              <a:rPr lang="en-US" sz="2400" b="1" dirty="0"/>
              <a:t>OR		CPU time  =  </a:t>
            </a:r>
            <a:r>
              <a:rPr lang="en-US" sz="2400" b="1" i="1" u="sng" dirty="0"/>
              <a:t>IC</a:t>
            </a:r>
            <a:r>
              <a:rPr lang="en-US" sz="2400" b="1" u="sng" dirty="0"/>
              <a:t>     x     </a:t>
            </a:r>
            <a:r>
              <a:rPr lang="en-US" sz="2400" b="1" i="1" u="sng" dirty="0"/>
              <a:t>CPI</a:t>
            </a:r>
            <a:r>
              <a:rPr lang="en-US" sz="2400" b="1" i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	  	       		              Clock rate</a:t>
            </a:r>
            <a:r>
              <a:rPr lang="en-US" sz="19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959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1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7932A-1E7E-436B-AFB5-91C036C9CF35}" type="slidenum">
              <a:rPr 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762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 dirty="0"/>
              <a:t>Quantitative Principles of Computer Design</a:t>
            </a:r>
            <a:r>
              <a:rPr lang="en-US" sz="2800" b="1" dirty="0"/>
              <a:t>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6800"/>
            <a:ext cx="8150225" cy="5240338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CPU performance depends on all three factors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It is difficult to change one of the factors in isolation 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Clock cycle time is dependent on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Hardware technology and organization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CPI is dependent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Organization and instruction set architecture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IC is dependent 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Instruction set architecture and compiler 	technology</a:t>
            </a:r>
            <a:r>
              <a:rPr lang="en-US" sz="2400" b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It is often possible to measure the components of the processor performance equation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It is more difficult to calculate CPI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Most new processors have counters to count the number of instructions executed and the number of clock cycles</a:t>
            </a:r>
          </a:p>
        </p:txBody>
      </p:sp>
    </p:spTree>
    <p:extLst>
      <p:ext uri="{BB962C8B-B14F-4D97-AF65-F5344CB8AC3E}">
        <p14:creationId xmlns:p14="http://schemas.microsoft.com/office/powerpoint/2010/main" val="22706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9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9E9CE-87A6-44B5-9762-D0ED9429E9B4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868363"/>
          </a:xfrm>
          <a:noFill/>
        </p:spPr>
        <p:txBody>
          <a:bodyPr>
            <a:noAutofit/>
          </a:bodyPr>
          <a:lstStyle/>
          <a:p>
            <a:r>
              <a:rPr lang="en-US" sz="2500" b="1" dirty="0"/>
              <a:t>Measuring, Reporting and Summarizing Performance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295400"/>
            <a:ext cx="8150225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i="1" dirty="0"/>
              <a:t>Response time</a:t>
            </a:r>
            <a:r>
              <a:rPr lang="en-US" sz="2400" b="1" dirty="0"/>
              <a:t> is the time between the start and completion of an event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Execution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i="1" dirty="0"/>
              <a:t>Throughput</a:t>
            </a:r>
            <a:r>
              <a:rPr lang="en-US" sz="2400" b="1" dirty="0"/>
              <a:t> is the total amount of work done in a given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Relative performance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			X is (n times) faster than Y</a:t>
            </a: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     n    =   (Execution time of Y) / (Execution time of 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	  =   (Performance of X) / (Performance of Y)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A number of metrics are used for comparing performance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b="1" i="1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Execution time is defined in a number of ways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Wall clock time, response time or elapsed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Latency to complete a task</a:t>
            </a:r>
          </a:p>
        </p:txBody>
      </p:sp>
    </p:spTree>
    <p:extLst>
      <p:ext uri="{BB962C8B-B14F-4D97-AF65-F5344CB8AC3E}">
        <p14:creationId xmlns:p14="http://schemas.microsoft.com/office/powerpoint/2010/main" val="218913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9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CC4D-35E0-4062-946E-2BCEF62E88D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Putting It All Together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572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Performance, Price and Power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Real examples that use the principles given in 	that chapter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omic Sans MS" pitchFamily="66" charset="0"/>
              </a:rPr>
              <a:t>Measures </a:t>
            </a:r>
            <a:r>
              <a:rPr lang="en-US" sz="2400" b="1" dirty="0">
                <a:latin typeface="Comic Sans MS" pitchFamily="66" charset="0"/>
              </a:rPr>
              <a:t>of performance and power-performance in small servers using </a:t>
            </a:r>
            <a:r>
              <a:rPr lang="en-US" sz="2400" b="1" dirty="0" err="1">
                <a:latin typeface="Comic Sans MS" pitchFamily="66" charset="0"/>
              </a:rPr>
              <a:t>SPECpower</a:t>
            </a:r>
            <a:r>
              <a:rPr lang="en-US" sz="2400" b="1" dirty="0">
                <a:latin typeface="Comic Sans MS" pitchFamily="66" charset="0"/>
              </a:rPr>
              <a:t> benchmark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Three multiprocessor servers are evaluated along with their prices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result is reported in the form of a table and illustrated with a graph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results, the analysis of results, reporting of results and the derived conclusions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Reading assignment</a:t>
            </a:r>
            <a:endParaRPr lang="en-US" sz="1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CC4D-35E0-4062-946E-2BCEF62E88D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r>
              <a:rPr lang="en-US" sz="3200" b="1" dirty="0" smtClean="0"/>
              <a:t>Dell PowerEdge Servers compared</a:t>
            </a:r>
            <a:endParaRPr lang="en-US" sz="3200" b="1" dirty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572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endParaRPr lang="en-US" sz="1600" b="1" dirty="0">
              <a:latin typeface="Comic Sans MS" pitchFamily="66" charset="0"/>
            </a:endParaRPr>
          </a:p>
        </p:txBody>
      </p:sp>
      <p:pic>
        <p:nvPicPr>
          <p:cNvPr id="7" name="Picture 2" descr="Z:\WOMAT\Production\Artfinal\0000000038\MKCAD\978-0-12-811905-1\0003165540\XMLLowres\f01-20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04888"/>
            <a:ext cx="9028758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3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CC4D-35E0-4062-946E-2BCEF62E88D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572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endParaRPr lang="en-US" sz="1600" b="1" dirty="0">
              <a:latin typeface="Comic Sans MS" pitchFamily="66" charset="0"/>
            </a:endParaRPr>
          </a:p>
        </p:txBody>
      </p:sp>
      <p:pic>
        <p:nvPicPr>
          <p:cNvPr id="7" name="Picture 2" descr="Z:\WOMAT\Production\Artfinal\0000000038\MKCAD\978-0-12-811905-1\0003165540\XMLLowres\f01-21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000"/>
            <a:ext cx="8640003" cy="62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850" y="0"/>
            <a:ext cx="749935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Performance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4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AB688-EB23-4E41-AC19-AE76E3C6C8D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9600" cy="5486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Commonly held misbeliefs or misconceptions that one should avoid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Fallacies refer to </a:t>
            </a:r>
            <a:r>
              <a:rPr lang="en-US" sz="2400" b="1" i="1" dirty="0"/>
              <a:t>misbeliefs</a:t>
            </a:r>
            <a:r>
              <a:rPr lang="en-US" sz="2400" b="1" dirty="0"/>
              <a:t> or </a:t>
            </a:r>
            <a:r>
              <a:rPr lang="en-US" sz="2400" b="1" i="1" dirty="0"/>
              <a:t>misconceptions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Counter examples are given to clarify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Pitfalls refer to </a:t>
            </a:r>
            <a:r>
              <a:rPr lang="en-US" sz="2400" b="1" i="1" dirty="0"/>
              <a:t>easily made mistakes</a:t>
            </a:r>
            <a:r>
              <a:rPr lang="en-US" sz="2400" b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Generalizations of principles that are true in a 	limited context only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Pitfall	</a:t>
            </a:r>
            <a:r>
              <a:rPr lang="en-US" sz="2400" b="1" i="1" dirty="0" smtClean="0"/>
              <a:t>All exponential laws must come to an end</a:t>
            </a:r>
            <a:endParaRPr lang="en-US" sz="2400" b="1" i="1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/>
              <a:t>Dennard scaling: Power density remains constant as 			transistors get smaller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anose="030F0702030302020204" pitchFamily="66" charset="0"/>
              </a:rPr>
              <a:t>C</a:t>
            </a:r>
            <a:r>
              <a:rPr lang="en-US" sz="2400" b="1" dirty="0" smtClean="0">
                <a:latin typeface="Comic Sans MS" panose="030F0702030302020204" pitchFamily="66" charset="0"/>
              </a:rPr>
              <a:t>hips used the same power although operated 	faster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/>
              <a:t>Dennard scaling ended around 2004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Static power became a significant fraction of 	the overall power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AB688-EB23-4E41-AC19-AE76E3C6C8D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9600" cy="5334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itchFamily="66" charset="0"/>
              </a:rPr>
              <a:t>There is a reduction of areal density of hard drives, thus reducing the rate of increase of capacity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Recently reduced to 5% per year from 30% 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</a:rPr>
              <a:t>Rate </a:t>
            </a:r>
            <a:r>
              <a:rPr lang="en-US" sz="2400" b="1" smtClean="0">
                <a:latin typeface="Comic Sans MS" panose="030F0702030302020204" pitchFamily="66" charset="0"/>
              </a:rPr>
              <a:t>of increase </a:t>
            </a:r>
            <a:r>
              <a:rPr lang="en-US" sz="2400" b="1" dirty="0" smtClean="0">
                <a:latin typeface="Comic Sans MS" panose="030F0702030302020204" pitchFamily="66" charset="0"/>
              </a:rPr>
              <a:t>in number of transistors according to Moore’s law is not valid anymore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Number of transistors per chip does not double 	every one to two years</a:t>
            </a:r>
            <a:endParaRPr lang="en-US" sz="20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Fallacy	</a:t>
            </a:r>
            <a:r>
              <a:rPr lang="en-US" sz="2400" b="1" i="1" dirty="0"/>
              <a:t>Multiprocessors are a silver bullet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Switch </a:t>
            </a:r>
            <a:r>
              <a:rPr lang="en-US" sz="2400" b="1" dirty="0"/>
              <a:t>to multicore processors was because there was no other option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ILP wall and power wall were the main reasons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Exploitation of this parallelism to gain performance is the programmer’s burden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They must make their programs more parallel</a:t>
            </a:r>
          </a:p>
        </p:txBody>
      </p:sp>
    </p:spTree>
    <p:extLst>
      <p:ext uri="{BB962C8B-B14F-4D97-AF65-F5344CB8AC3E}">
        <p14:creationId xmlns:p14="http://schemas.microsoft.com/office/powerpoint/2010/main" val="6085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58916-58B2-4E9B-B574-0FD09CE04C9E}" type="slidenum">
              <a:rPr 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8678" name="Text Placeholder 7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8229600" cy="5293757"/>
          </a:xfr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Pitfall	</a:t>
            </a:r>
            <a:r>
              <a:rPr lang="en-US" sz="2400" b="1" i="1" dirty="0"/>
              <a:t>Falling prey to Amdahl’s Law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Spending tremendous effort in optimizing some 	aspects of an architecture without measuring 	its usage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Pitfall	</a:t>
            </a:r>
            <a:r>
              <a:rPr lang="en-US" sz="2400" b="1" i="1" dirty="0"/>
              <a:t>A single point of failure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 fault-tolerant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Every component should </a:t>
            </a:r>
            <a:r>
              <a:rPr lang="en-US" sz="2400" b="1" dirty="0" smtClean="0">
                <a:latin typeface="Comic Sans MS" pitchFamily="66" charset="0"/>
              </a:rPr>
              <a:t>be made redundant </a:t>
            </a:r>
            <a:r>
              <a:rPr lang="en-US" sz="2400" b="1" dirty="0">
                <a:latin typeface="Comic Sans MS" pitchFamily="66" charset="0"/>
              </a:rPr>
              <a:t>so </a:t>
            </a:r>
            <a:r>
              <a:rPr lang="en-US" sz="2400" b="1" dirty="0" smtClean="0">
                <a:latin typeface="Comic Sans MS" pitchFamily="66" charset="0"/>
              </a:rPr>
              <a:t>	that no </a:t>
            </a:r>
            <a:r>
              <a:rPr lang="en-US" sz="2400" b="1" dirty="0">
                <a:latin typeface="Comic Sans MS" pitchFamily="66" charset="0"/>
              </a:rPr>
              <a:t>single component failure can bring down </a:t>
            </a:r>
            <a:r>
              <a:rPr lang="en-US" sz="2400" b="1" dirty="0" smtClean="0">
                <a:latin typeface="Comic Sans MS" pitchFamily="66" charset="0"/>
              </a:rPr>
              <a:t>	the whole </a:t>
            </a:r>
            <a:r>
              <a:rPr lang="en-US" sz="2400" b="1" dirty="0">
                <a:latin typeface="Comic Sans MS" pitchFamily="66" charset="0"/>
              </a:rPr>
              <a:t>system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Fallacy	</a:t>
            </a:r>
            <a:r>
              <a:rPr lang="en-US" sz="2400" b="1" i="1" dirty="0"/>
              <a:t>Benchmarks remain valid indefinitely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Usefulness of a benchmark depends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Its ability to resist “benchmark engineering”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Targeted optimizations are attempted to show better results from a benchmark program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181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26A95-740A-478C-B641-C164AAD67B6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8080375" cy="53022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Fallacy </a:t>
            </a:r>
            <a:r>
              <a:rPr lang="en-US" sz="2400" b="1" i="1" dirty="0"/>
              <a:t>	Peak performance tracks observed 			</a:t>
            </a:r>
            <a:r>
              <a:rPr lang="en-US" sz="2400" b="1" i="1" dirty="0" smtClean="0"/>
              <a:t>performance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Peak  performance is the performance level a computer is guaranteed not to exceed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Not useful to predict observed performance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Pitfall	</a:t>
            </a:r>
            <a:r>
              <a:rPr lang="en-US" sz="2400" b="1" i="1" dirty="0"/>
              <a:t>Fault detection can lower availability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Sometimes detection of faults does not require to halt the system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Some faults allow to continue with degraded 	performance but correct operations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Others require to correct the fault to gain from 	the scheme</a:t>
            </a:r>
            <a:endParaRPr lang="en-US" sz="24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Concluding Remarks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Reading assignment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066800"/>
            <a:ext cx="6553200" cy="12890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Instruction Set Principles 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600" b="1" dirty="0"/>
              <a:t>Appendix A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10000"/>
            <a:ext cx="64008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/>
              <a:t>  </a:t>
            </a:r>
            <a:r>
              <a:rPr lang="en-US" sz="2400" b="1" dirty="0"/>
              <a:t>Classifying 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 Design alternatives available to the                        	instruction set architect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Role of Compiler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The </a:t>
            </a:r>
            <a:r>
              <a:rPr lang="en-US" sz="2400" b="1" dirty="0" smtClean="0"/>
              <a:t>RISC-V </a:t>
            </a:r>
            <a:r>
              <a:rPr lang="en-US" sz="2400" b="1" dirty="0"/>
              <a:t>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FCAD7-3D61-4BA1-A17B-C6FC029DA00B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b="1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168275"/>
            <a:ext cx="7770812" cy="746125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 Set Principles and Examples</a:t>
            </a:r>
            <a:r>
              <a:rPr lang="en-US" sz="3200"/>
              <a:t> </a:t>
            </a:r>
            <a:endParaRPr lang="en-US" sz="3200" b="1"/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90599" y="1143000"/>
            <a:ext cx="8153401" cy="519271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600" b="1" dirty="0"/>
              <a:t>Introduction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200" b="1" dirty="0"/>
              <a:t>	</a:t>
            </a:r>
            <a:r>
              <a:rPr lang="en-US" sz="2400" b="1" dirty="0"/>
              <a:t>Focus on various ISA alternatives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/>
              <a:t>	 	</a:t>
            </a:r>
            <a:r>
              <a:rPr lang="en-US" sz="2400" b="1" i="1" dirty="0"/>
              <a:t>Portion of the computer visible to the programmer 	or the compiler writer</a:t>
            </a:r>
            <a:endParaRPr lang="en-US" sz="2400" b="1" dirty="0"/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  <a:cs typeface="Calibri" pitchFamily="34" charset="0"/>
              </a:rPr>
              <a:t>Taxonomy of Instruction Set alternatives and qualitative assessment of the advantages and disadvantages of various approaches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Analysis of some instruction set measurements that are independent of a specific instruction set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Issues of language and compilers and their effect on ISA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Ideas “Put together” and reflected in the form of </a:t>
            </a:r>
            <a:r>
              <a:rPr lang="en-US" sz="2400" b="1" dirty="0" smtClean="0"/>
              <a:t>RISC-V </a:t>
            </a:r>
            <a:r>
              <a:rPr lang="en-US" sz="2400" b="1" dirty="0"/>
              <a:t>instruction set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Fallacies and pitfalls of instruction set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81750"/>
            <a:ext cx="457200" cy="476250"/>
          </a:xfrm>
        </p:spPr>
        <p:txBody>
          <a:bodyPr/>
          <a:lstStyle/>
          <a:p>
            <a:pPr>
              <a:defRPr/>
            </a:pPr>
            <a:fld id="{4223CB8E-A6F8-466A-BD55-EB6B18BA0076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2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61913"/>
            <a:ext cx="7772400" cy="776287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36663"/>
            <a:ext cx="8080375" cy="51641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All architectural measurements are dynamic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Program size is not important in Desktop computing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Floating point performance is less important in servers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Cost and energy is valued in personal mobile devices and embedded applications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Code size is important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Some instruction classes may be omitted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Comic Sans MS" pitchFamily="66" charset="0"/>
              </a:rPr>
              <a:t>RISC-V is </a:t>
            </a:r>
            <a:r>
              <a:rPr lang="en-US" sz="2400" b="1" dirty="0">
                <a:latin typeface="Comic Sans MS" pitchFamily="66" charset="0"/>
              </a:rPr>
              <a:t>used to illustrate the RISC advantages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80x86 – A successful architecture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Uses RISC instruction set internally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Supports 80x86 instruction set externally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«"/>
            </a:pPr>
            <a:r>
              <a:rPr lang="en-US" sz="2400" b="1" dirty="0"/>
              <a:t>How instruction set architectures can be classified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7563D-86DD-45F6-A184-D984419C7018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2047C-DAE0-4346-A5E6-2893A13DDBC5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8080374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 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95400"/>
            <a:ext cx="8169275" cy="5181600"/>
          </a:xfrm>
          <a:noFill/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b="1" i="1" dirty="0"/>
              <a:t>CPU time</a:t>
            </a:r>
            <a:r>
              <a:rPr lang="en-US" sz="2400" b="1" dirty="0"/>
              <a:t> is the time when the CPU is computing that does not include the time waiting for I/O and other such activities 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Response time seen by the user is the elapsed 	time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Computer users who routinely use the same programs are the best candidate for evaluating the performance of a new computer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Compare the execution time of their </a:t>
            </a:r>
            <a:r>
              <a:rPr lang="en-US" sz="2400" b="1" i="1" dirty="0">
                <a:latin typeface="Comic Sans MS" pitchFamily="66" charset="0"/>
              </a:rPr>
              <a:t>workloads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		The mixture of programs and operating system 	commands that users run on a computer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Not all users may have this option and must rely on others</a:t>
            </a:r>
          </a:p>
        </p:txBody>
      </p:sp>
    </p:spTree>
    <p:extLst>
      <p:ext uri="{BB962C8B-B14F-4D97-AF65-F5344CB8AC3E}">
        <p14:creationId xmlns:p14="http://schemas.microsoft.com/office/powerpoint/2010/main" val="3664767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1069975" y="1160463"/>
            <a:ext cx="845502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Classifying Instruction Set Architectures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		</a:t>
            </a:r>
            <a:r>
              <a:rPr lang="en-US" sz="2400" b="1" i="1" dirty="0"/>
              <a:t>Type of internal storage in a processor is the main 	differentiating factor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Major choices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Stack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   Operands are implicitly on the top of the stack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Accumulator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   One operand is implicitly the accumulator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General purpose register architecture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   Only explicit operands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   Registers or memory locations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 		</a:t>
            </a:r>
            <a:r>
              <a:rPr lang="en-US" sz="2400" b="1" dirty="0">
                <a:latin typeface="Comic Sans MS" pitchFamily="66" charset="0"/>
              </a:rPr>
              <a:t>Registers are faster than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Easier for a compiler to use</a:t>
            </a:r>
            <a:r>
              <a:rPr lang="en-US" sz="2400" dirty="0">
                <a:latin typeface="Comic Sans MS" pitchFamily="66" charset="0"/>
              </a:rPr>
              <a:t> 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49"/>
            <a:ext cx="457200" cy="513261"/>
          </a:xfrm>
        </p:spPr>
        <p:txBody>
          <a:bodyPr/>
          <a:lstStyle/>
          <a:p>
            <a:pPr>
              <a:defRPr/>
            </a:pPr>
            <a:fld id="{8641A23C-1703-4D77-BCA6-8358E1CB18E8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Operand locations for four ISA classes</a:t>
            </a:r>
          </a:p>
        </p:txBody>
      </p:sp>
      <p:pic>
        <p:nvPicPr>
          <p:cNvPr id="3482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295400"/>
            <a:ext cx="8839200" cy="493712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7F3CC-88E8-4512-A8DE-35282225C0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8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000" b="1"/>
              <a:t>Classifying Instruction Set Architectures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156575" cy="52403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Classes of GPR Machines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b="1" dirty="0"/>
              <a:t>		</a:t>
            </a:r>
            <a:r>
              <a:rPr lang="en-US" sz="2400" b="1" dirty="0">
                <a:latin typeface="Comic Sans MS" pitchFamily="66" charset="0"/>
              </a:rPr>
              <a:t>Register – Register  (load/store)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Register –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Memory – Memory</a:t>
            </a:r>
            <a:r>
              <a:rPr lang="en-US" sz="2400" b="1" dirty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Factors that affect the classification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How many registers are sufficient?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Depends on the effectiveness of the compiler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       Compilers use registers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Expression evaluation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Parameter passing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Allocated to hold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Register counts have increased in recent 	architectures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latin typeface="Comic Sans MS" pitchFamily="66" charset="0"/>
              </a:rPr>
              <a:t>GPR architecture with load/store version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2BE6F728-0915-4C6A-A28F-041DE7345F9E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20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96043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Advantages and disadvantages of the three most common types of GPR computers</a:t>
            </a:r>
          </a:p>
        </p:txBody>
      </p:sp>
      <p:pic>
        <p:nvPicPr>
          <p:cNvPr id="9222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14288" y="1371600"/>
            <a:ext cx="9144001" cy="4937125"/>
          </a:xfrm>
          <a:solidFill>
            <a:srgbClr val="CCFFCC"/>
          </a:solidFill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A1CCD-70E3-4D0D-942F-5006F1CB575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2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3183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001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/>
              <a:t>Memory Addressing</a:t>
            </a:r>
            <a:endParaRPr lang="en-US" sz="2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i="1" dirty="0"/>
              <a:t>	</a:t>
            </a:r>
            <a:r>
              <a:rPr lang="en-US" sz="2400" b="1" i="1" dirty="0"/>
              <a:t>How memory addresses are interpreted and how are these specified?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Interpreting memory addresses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Byte Addressing is used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Access is for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		Bytes, Halfword(HW), Word (W) and 				Doubleword (DW)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Ordering of bytes within a word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Little Endian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Puts the byte with address x..x000 at the least 	significant position in the double word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</a:t>
            </a:r>
            <a:r>
              <a:rPr lang="en-US" sz="2400" b="1" dirty="0"/>
              <a:t>DEC VAX, RISC, Intel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Address of the data is the address of the LSB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6EC8B-7E3C-41E9-8789-1645FFF0324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24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Memory Addressing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41376" y="1219200"/>
            <a:ext cx="8229600" cy="50879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Big 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Puts the byte with address x..x000 at the most</a:t>
            </a:r>
            <a:r>
              <a:rPr lang="en-US" sz="2400" b="1" dirty="0"/>
              <a:t> 	</a:t>
            </a:r>
            <a:r>
              <a:rPr lang="en-US" sz="2400" b="1" i="1" dirty="0"/>
              <a:t>significant position in the double word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IBM 360, Motorola 680x0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Address of data is the address of the MSB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Aligned and misaligned accesses to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Why is alignment necessary?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Addressing Modes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How architectures specify the address of the 	objects they access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A constant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A register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A location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FBD9A-0829-4C2E-9A52-EA948A91D90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72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/>
              <a:t>Aligned and misaligned addresses for byte addressed computers</a:t>
            </a:r>
          </a:p>
        </p:txBody>
      </p:sp>
      <p:pic>
        <p:nvPicPr>
          <p:cNvPr id="122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143000"/>
            <a:ext cx="8742363" cy="5303838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37CB8-6BF3-4D3E-BB52-2245B3F7431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3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Memory Addressing</a:t>
            </a:r>
            <a:r>
              <a:rPr lang="en-US" sz="2800" b="1"/>
              <a:t> 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1"/>
            <a:ext cx="8080375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Effective address</a:t>
            </a:r>
            <a:r>
              <a:rPr lang="en-US" sz="2400" b="1" dirty="0"/>
              <a:t> is the address of a location in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List of addressing modes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Addressing modes reduce Instruction Counts (IC)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They add to the complexity of the computer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Increases average Clock-cycles Per Instruction (CPI)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Usage of addressing modes in VAX 	architecture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Displacement Addressing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Major question is the range of displacements used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Widely distributed values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 Large number of smaller displacements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 A fair number of larger displacements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Most displacements are positive</a:t>
            </a:r>
          </a:p>
          <a:p>
            <a:pPr eaLnBrk="1" hangingPunct="1">
              <a:lnSpc>
                <a:spcPct val="80000"/>
              </a:lnSpc>
            </a:pPr>
            <a:endParaRPr 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EB7CE-D64D-41FF-87D3-FEB98D39004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87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Selection of addressing modes</a:t>
            </a:r>
          </a:p>
        </p:txBody>
      </p:sp>
      <p:pic>
        <p:nvPicPr>
          <p:cNvPr id="1434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838200"/>
            <a:ext cx="8918575" cy="5761038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0A9C6-3ACE-4B19-AE95-D2C176E5BCB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Summary of the use of memory addressing modes</a:t>
            </a:r>
          </a:p>
        </p:txBody>
      </p:sp>
      <p:pic>
        <p:nvPicPr>
          <p:cNvPr id="1536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066800"/>
            <a:ext cx="9144000" cy="5486400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56610-9B29-41B2-BDC2-F30E82C4990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6C2C3-1344-4D98-8244-2F046C8AF1C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77200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1004888"/>
            <a:ext cx="7997825" cy="5378449"/>
          </a:xfr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Benchmarks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/>
              <a:t>		The best choice of benchmarks to measure 	performance are </a:t>
            </a:r>
            <a:r>
              <a:rPr lang="en-US" sz="2400" b="1" i="1" dirty="0"/>
              <a:t>real applications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Other choices have proved to be less accurate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Kernels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>
                <a:latin typeface="Comic Sans MS" pitchFamily="66" charset="0"/>
              </a:rPr>
              <a:t>Small, key pieces of real applications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Toy programs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i="1" dirty="0"/>
              <a:t>    		</a:t>
            </a:r>
            <a:r>
              <a:rPr lang="en-US" sz="2400" b="1" dirty="0"/>
              <a:t>About 100 lines of code from the beginning 	programming assignments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Synthetic Benchmarks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Programs written to try to match the profile 	and behavior of real applications</a:t>
            </a:r>
          </a:p>
          <a:p>
            <a:pPr marL="609600" indent="-609600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 smtClean="0"/>
              <a:t>All three are not </a:t>
            </a:r>
            <a:r>
              <a:rPr lang="en-US" sz="2400" b="1" dirty="0"/>
              <a:t>credited because these can be engineered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520114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Widely Distributed Displacement Values</a:t>
            </a:r>
            <a:r>
              <a:rPr lang="en-US" sz="4000"/>
              <a:t> </a:t>
            </a:r>
          </a:p>
        </p:txBody>
      </p:sp>
      <p:pic>
        <p:nvPicPr>
          <p:cNvPr id="16390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143000"/>
            <a:ext cx="9144000" cy="5303838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CCF57-E4CC-4910-A9C8-7E127FDD75D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Memory Addressing</a:t>
            </a:r>
            <a:r>
              <a:rPr lang="en-US" sz="2800" b="1"/>
              <a:t>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226425" cy="493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Majority of largest displacements are negative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Benchmarks give an insight about the size of the 	displacement field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Immediate or Literal Addressing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Immediate operands are used 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Arithmetic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Comparison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Moves with constants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25% of ALU and data transfer operations use immediate operand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>
                <a:latin typeface="Comic Sans MS" pitchFamily="66" charset="0"/>
              </a:rPr>
              <a:t>Size of immediate value affects the instruction 	length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Small values are used more frequently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F1FA3-4030-45BD-BA96-83969FAD9AC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The Distribution of Immediate Values</a:t>
            </a:r>
          </a:p>
        </p:txBody>
      </p:sp>
      <p:pic>
        <p:nvPicPr>
          <p:cNvPr id="1843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4138" y="1219200"/>
            <a:ext cx="9059862" cy="5211763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CC73E-F61F-4014-9684-0A8DB7F1F58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Memory Addressing</a:t>
            </a:r>
            <a:r>
              <a:rPr lang="en-US" sz="2800" b="1"/>
              <a:t>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1295400"/>
            <a:ext cx="8226425" cy="5029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b="1" dirty="0"/>
              <a:t>Summary: Memory Addressing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A new architecture should at least support the following addressing modes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/>
              <a:t>Register, Displacement, Immediate and Register Indirect Modes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Represent 75% to 99% addressing modes used</a:t>
            </a:r>
            <a:endParaRPr lang="en-US" sz="24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Size of the displacement field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/>
              <a:t>At least 12 to 16 bits</a:t>
            </a:r>
          </a:p>
          <a:p>
            <a:pPr eaLnBrk="1" hangingPunct="1">
              <a:buFontTx/>
              <a:buNone/>
            </a:pPr>
            <a:r>
              <a:rPr lang="en-US" sz="2400" b="1" i="1" dirty="0"/>
              <a:t>		Captures 75% to 99% of the displacements </a:t>
            </a:r>
            <a:endParaRPr lang="en-US" sz="24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Size of immediate field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At least 8 to 16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32800-B041-442F-AE17-FFEA42E7F83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60462"/>
            <a:ext cx="8156575" cy="51450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Type and Size of operands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How is the type specified in instructions? Two options: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Encoding the type of operand in the op-code is the most used method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Tags can be attached to data that can be interpreted by the hardware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Tagged data computers are obsolete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Common operand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Byte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Half-word (HW)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Word (W)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Single Precision Floating-Point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Double Precision Floating-Point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Distribution of data accesses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70154-DD27-4491-975D-B50235E299E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6043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Distribution of data accesses by size for the benchmark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EC759-6F31-4460-8201-7683EF6E5BF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2151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>
            <a:off x="1752600" y="2362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6133306" y="21717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752600" y="3429000"/>
            <a:ext cx="2133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3694905" y="32385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752600" y="4114800"/>
            <a:ext cx="457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52600" y="5105400"/>
            <a:ext cx="9144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90600"/>
            <a:ext cx="8004175" cy="53927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Signed Integers use 2’s complement notation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Characters use 8-bit ASCII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16-bit Unicode is also becoming popular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Packed BCD may be supported for business applications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Operations in the Instruction Set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All operations are categorized into groups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Most widely used operations are simple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	SPECint92 results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Instructions for Control Flow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i="1" dirty="0"/>
              <a:t>		</a:t>
            </a:r>
            <a:r>
              <a:rPr lang="en-US" sz="2400" b="1" i="1" dirty="0"/>
              <a:t>Measurements for branch and jump behavior are 	independent of other measurements and 	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C6402-0885-4B34-AE2C-C837E6FC8CA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Categories of Instruction operators</a:t>
            </a:r>
          </a:p>
        </p:txBody>
      </p:sp>
      <p:pic>
        <p:nvPicPr>
          <p:cNvPr id="23558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08125"/>
            <a:ext cx="9132888" cy="46640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4B354-0A36-40C7-90E1-4CB5D925B5D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The top 10 instructions for 80x86</a:t>
            </a:r>
          </a:p>
        </p:txBody>
      </p:sp>
      <p:pic>
        <p:nvPicPr>
          <p:cNvPr id="2458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914400"/>
            <a:ext cx="9012238" cy="55784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E635-100B-4B8C-9D51-75974850D68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Instructions for Control Flow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Unconditional jump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Jump instruction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Conditional jump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Branch instruction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Four different types of control flow instructions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Conditional branches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Jumps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Procedure Calls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Procedure Returns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Relative Frequency of each of the above events 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Conditional branches dominate with the highest frequency of occurrence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76264-F647-4205-9843-05D50E725CE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7DB2E-7F9D-4AB2-92D5-8F608FCF0BD9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1"/>
            <a:ext cx="8075613" cy="6096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57252"/>
            <a:ext cx="8080375" cy="5619748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Issues with real applications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   </a:t>
            </a:r>
            <a:r>
              <a:rPr lang="en-US" sz="2400" b="1" dirty="0" smtClean="0">
                <a:latin typeface="Comic Sans MS" pitchFamily="66" charset="0"/>
              </a:rPr>
              <a:t>Conditions </a:t>
            </a:r>
            <a:r>
              <a:rPr lang="en-US" sz="2400" b="1" dirty="0">
                <a:latin typeface="Comic Sans MS" pitchFamily="66" charset="0"/>
              </a:rPr>
              <a:t>under which the benchmarks are run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Whether source code modifications are allowed</a:t>
            </a:r>
          </a:p>
          <a:p>
            <a:pPr marL="609600" indent="-609600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There are three approaches to address this issue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>
                <a:latin typeface="Comic Sans MS" pitchFamily="66" charset="0"/>
              </a:rPr>
              <a:t>No source code modifications are allowed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Source code modifications are allowed, but are essentially impossible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>
                <a:latin typeface="Comic Sans MS" pitchFamily="66" charset="0"/>
              </a:rPr>
              <a:t>Source code modifications are allowed, as long as the modified version produces the same output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Benchmark suites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Collections of benchmark applications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Weakness of any one benchmark is lessened by the presence of other benchmarks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Characterizes the relative performance of computers </a:t>
            </a:r>
          </a:p>
        </p:txBody>
      </p:sp>
    </p:spTree>
    <p:extLst>
      <p:ext uri="{BB962C8B-B14F-4D97-AF65-F5344CB8AC3E}">
        <p14:creationId xmlns:p14="http://schemas.microsoft.com/office/powerpoint/2010/main" val="5160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10509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Breakdown of control flow instructions into three classes</a:t>
            </a:r>
          </a:p>
        </p:txBody>
      </p:sp>
      <p:pic>
        <p:nvPicPr>
          <p:cNvPr id="2663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371600"/>
            <a:ext cx="8937625" cy="493712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60B82-C67E-49FA-848F-C82DE314EEF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7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542213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Instructions for Control Flow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93776" y="990600"/>
            <a:ext cx="8077200" cy="52403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Addressing Modes for Control Flow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Specifying the destination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PC-relative method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   	Provides position independence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For targets not known at compile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	</a:t>
            </a:r>
            <a:r>
              <a:rPr lang="en-US" sz="2400" b="1" i="1" dirty="0"/>
              <a:t>Use  register indirect addressing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Also useful for four other features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Case</a:t>
            </a:r>
            <a:r>
              <a:rPr lang="en-US" sz="2400" b="1" dirty="0"/>
              <a:t> or </a:t>
            </a:r>
            <a:r>
              <a:rPr lang="en-US" sz="2400" b="1" i="1" dirty="0"/>
              <a:t>switch</a:t>
            </a:r>
            <a:r>
              <a:rPr lang="en-US" sz="2400" b="1" dirty="0"/>
              <a:t> statements of programming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Virtual functions</a:t>
            </a:r>
            <a:r>
              <a:rPr lang="en-US" sz="2400" b="1" dirty="0"/>
              <a:t> or </a:t>
            </a:r>
            <a:r>
              <a:rPr lang="en-US" sz="2400" b="1" i="1" dirty="0"/>
              <a:t>methods </a:t>
            </a:r>
            <a:r>
              <a:rPr lang="en-US" sz="2400" b="1" dirty="0"/>
              <a:t>in object-oriented               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High-order functions</a:t>
            </a:r>
            <a:r>
              <a:rPr lang="en-US" sz="2400" b="1" dirty="0"/>
              <a:t> or </a:t>
            </a:r>
            <a:r>
              <a:rPr lang="en-US" sz="2400" b="1" i="1" dirty="0"/>
              <a:t>function pointers</a:t>
            </a:r>
            <a:r>
              <a:rPr lang="en-US" sz="2400" b="1" dirty="0"/>
              <a:t> in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Dynamically shared libraries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PC-relative target address:   </a:t>
            </a:r>
            <a:r>
              <a:rPr lang="en-US" sz="2400" b="1" i="1" dirty="0"/>
              <a:t>4 to 8 bits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75% of all branch are in forward direction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B33AA-27E9-4E67-B5A7-D6D7FDC8E74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3213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Instructions for Control Flow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6425" cy="493553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b="1" dirty="0"/>
              <a:t>Conditional Branch Options</a:t>
            </a:r>
            <a:endParaRPr lang="en-US" sz="2400" b="1" i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i="1" dirty="0"/>
              <a:t>How to specify branch conditions?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		Three techniques are used to specify branch 	condition</a:t>
            </a:r>
          </a:p>
          <a:p>
            <a:pPr lvl="1" eaLnBrk="1" hangingPunct="1">
              <a:buFontTx/>
              <a:buNone/>
            </a:pPr>
            <a:endParaRPr lang="en-US" sz="8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Properties of branch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A large number of comparisons are simple tests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A large number of comparisons are with zero</a:t>
            </a:r>
          </a:p>
          <a:p>
            <a:pPr lvl="2" eaLnBrk="1" hangingPunct="1">
              <a:buFontTx/>
              <a:buNone/>
            </a:pPr>
            <a:endParaRPr lang="en-US" b="1" i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i="1" dirty="0"/>
              <a:t>Frequency of different comparisons for conditional branch 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F284-2C41-4B76-9BF1-B23306F6E72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10509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The major methods for evaluating branch conditions</a:t>
            </a:r>
          </a:p>
        </p:txBody>
      </p:sp>
      <p:pic>
        <p:nvPicPr>
          <p:cNvPr id="29702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76400"/>
            <a:ext cx="9144000" cy="4572000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E971A-658A-4E0D-ADC2-741B353C602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10509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Frequency of different types of compares in conditional branches</a:t>
            </a:r>
          </a:p>
        </p:txBody>
      </p:sp>
      <p:pic>
        <p:nvPicPr>
          <p:cNvPr id="30726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371600"/>
            <a:ext cx="9051925" cy="51212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A079E-F673-487F-A766-B5571B7A476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Instructions for Control Flow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1"/>
            <a:ext cx="8156575" cy="5486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Procedure Invocation Options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Return Address?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Save in a special link register or save in a GPR or 	on runtime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Saving of other registers?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Caller saving or </a:t>
            </a:r>
            <a:r>
              <a:rPr lang="en-US" sz="2400" b="1" dirty="0" err="1"/>
              <a:t>callee</a:t>
            </a:r>
            <a:r>
              <a:rPr lang="en-US" sz="2400" b="1" dirty="0"/>
              <a:t> saving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              Caller saving is required in case of shared global 	    variables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  Some programs will be more optimal with 	        caller saving and some with </a:t>
            </a:r>
            <a:r>
              <a:rPr lang="en-US" sz="2400" b="1" dirty="0" err="1"/>
              <a:t>callee</a:t>
            </a:r>
            <a:r>
              <a:rPr lang="en-US" sz="2400" b="1" dirty="0"/>
              <a:t> saving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Summary: Instructions for Control Flow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One of the most frequently used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Addressing modes added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Register indirect and PC-relative addressing 	mode 	with 8-bits displacement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45F2B-F4CE-418C-A4F3-CC7C7C4E19C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89062"/>
            <a:ext cx="8226425" cy="493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Encoding an Instructions Set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Representation will affect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The size of a compiled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Implementation of the processor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Large number of addressing modes require separate address specifier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For small number of addressing modes op-code 	can be used to encode the mode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Number of addressing modes and the number of registers have a significant impact 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</a:t>
            </a:r>
            <a:r>
              <a:rPr lang="en-US" sz="2400" b="1" dirty="0"/>
              <a:t>Instruction length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Encoding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An architect must balance between several competing forces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A3976-DD4B-4C4A-A591-8CB8B62EC7E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Encoding an Instruction Set 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762000"/>
            <a:ext cx="8080375" cy="56388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Competing Forces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dirty="0"/>
              <a:t>The desire to have as many registers and addressing modes as possible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dirty="0"/>
              <a:t>The impact of (1) on the average instruction size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dirty="0"/>
              <a:t> Instruction length should be easy to implement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Easily decodable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Encoded in multiples of bytes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1000" b="1" i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Three popular choices for encoding of instruction sets</a:t>
            </a:r>
            <a:r>
              <a:rPr lang="en-US" sz="2400" b="1" dirty="0"/>
              <a:t>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Variable length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Fixed length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Hybrid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Reduced Code Size in RISCs for embedded systems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Include both 16 and 32-bit instruction lengths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IBM uses compression techniques for storage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816A1-B208-47DD-93CB-28947FB3EB4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b="1"/>
              <a:t>Three basic variations in instruction encoding</a:t>
            </a:r>
          </a:p>
        </p:txBody>
      </p:sp>
      <p:pic>
        <p:nvPicPr>
          <p:cNvPr id="34822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914400"/>
            <a:ext cx="9051925" cy="55784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F3B64-D57D-4333-BCF5-AF58ED1E6DF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993775" y="1219200"/>
            <a:ext cx="8150225" cy="49355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Summary: Encoding an Instruction Set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If code size is more important than performance, variable length encoding is preferable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If performance is more important than code size, fixed length instruction encoding is preferable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Cross-cutting Issues: The Role of Compilers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ISA is essentially a compiler target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What factors considered for ISA eases the job of 	a compiler writer?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The Structure of Recent Compilers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Optimizing compilers keep on optimizing the code 	as it goes through various passes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09FDE-6415-489B-909D-0F932833986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F7E34-6F38-47C7-BEB6-2BDE30534E7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 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5848"/>
            <a:ext cx="8077200" cy="5163502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b="1" dirty="0"/>
              <a:t>An example benchmark suite is the Electronic Design News Embedded Microprocessor Benchmark Consortium (EEMBC)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/>
              <a:t>		</a:t>
            </a:r>
            <a:r>
              <a:rPr lang="en-US" sz="2400" b="1" dirty="0">
                <a:latin typeface="Comic Sans MS" pitchFamily="66" charset="0"/>
              </a:rPr>
              <a:t>Set of 41 kernels used to predict the 	performance of different embedded 	applications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  Automotive/Industrial	        Consumer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  Networking		        Office Automation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  Telecommunications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Not considered to be a good predictor of performance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SPEC (</a:t>
            </a:r>
            <a:r>
              <a:rPr lang="en-US" sz="2400" b="1" i="1" dirty="0"/>
              <a:t>Standard Performance Evaluation Corporation) </a:t>
            </a:r>
            <a:r>
              <a:rPr lang="en-US" sz="2400" b="1" dirty="0"/>
              <a:t>is one of the most successful attempts to create standardized benchmark application suites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Evolved for workstations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33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81750"/>
            <a:ext cx="457200" cy="476250"/>
          </a:xfrm>
        </p:spPr>
        <p:txBody>
          <a:bodyPr/>
          <a:lstStyle/>
          <a:p>
            <a:pPr>
              <a:defRPr/>
            </a:pPr>
            <a:fld id="{425EBA00-365A-4DC0-8454-F457B0CC9678}" type="slidenum">
              <a:rPr lang="en-US" b="1"/>
              <a:pPr>
                <a:defRPr/>
              </a:pPr>
              <a:t>7</a:t>
            </a:fld>
            <a:endParaRPr lang="en-US" b="1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8255000" cy="776287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 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066800"/>
            <a:ext cx="8305800" cy="53149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Desktop Benchmarks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 </a:t>
            </a:r>
            <a:r>
              <a:rPr lang="en-US" sz="2400" b="1" dirty="0">
                <a:latin typeface="Comic Sans MS" pitchFamily="66" charset="0"/>
              </a:rPr>
              <a:t>Processor-intensive and graphics-intensive </a:t>
            </a:r>
            <a:r>
              <a:rPr lang="en-US" sz="2400" b="1" dirty="0" smtClean="0">
                <a:latin typeface="Comic Sans MS" pitchFamily="66" charset="0"/>
              </a:rPr>
              <a:t>benchmarks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 CPU 2017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 smtClean="0">
                <a:latin typeface="Comic Sans MS" pitchFamily="66" charset="0"/>
              </a:rPr>
              <a:t>	Set </a:t>
            </a:r>
            <a:r>
              <a:rPr lang="en-US" sz="2400" b="1" smtClean="0">
                <a:latin typeface="Comic Sans MS" pitchFamily="66" charset="0"/>
              </a:rPr>
              <a:t>of10 integer (CINT 2017) </a:t>
            </a:r>
            <a:r>
              <a:rPr lang="en-US" sz="2400" b="1" dirty="0" smtClean="0">
                <a:latin typeface="Comic Sans MS" pitchFamily="66" charset="0"/>
              </a:rPr>
              <a:t>and </a:t>
            </a:r>
            <a:r>
              <a:rPr lang="en-US" sz="2400" b="1" smtClean="0">
                <a:latin typeface="Comic Sans MS" pitchFamily="66" charset="0"/>
              </a:rPr>
              <a:t>17 floating-	point (CFP 2017) benchmarks </a:t>
            </a:r>
            <a:endParaRPr lang="en-US" sz="2400" b="1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modified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portability and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minimize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effect of I/O on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Designed to measure processor performance </a:t>
            </a:r>
            <a:endParaRPr lang="en-US" sz="24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Server Benchmarks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Multiple types of benchmarks depending on the 	</a:t>
            </a:r>
            <a:r>
              <a:rPr lang="en-US" sz="2400" b="1" dirty="0" smtClean="0"/>
              <a:t>functions performed by the server</a:t>
            </a:r>
            <a:endParaRPr lang="en-US" sz="2400" b="1" dirty="0"/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Processor throughput-oriented benchmark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/>
              <a:t>SPEC rate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</a:t>
            </a:r>
            <a:r>
              <a:rPr lang="en-US" sz="2400" b="1" dirty="0" smtClean="0"/>
              <a:t>Measures </a:t>
            </a:r>
            <a:r>
              <a:rPr lang="en-US" sz="2400" b="1" dirty="0"/>
              <a:t>the processing rate of a multiprocessor </a:t>
            </a:r>
            <a:r>
              <a:rPr lang="en-US" sz="2400" b="1" dirty="0" smtClean="0"/>
              <a:t>	by </a:t>
            </a:r>
            <a:r>
              <a:rPr lang="en-US" sz="2400" b="1" dirty="0"/>
              <a:t>running multiple copies of SPEC </a:t>
            </a:r>
            <a:r>
              <a:rPr lang="en-US" sz="2400" b="1" dirty="0" smtClean="0"/>
              <a:t>benchmark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58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8F2F5-21EB-4A1E-87CD-048B5908DC85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2" descr="Z:\WOMAT\Production\Artfinal\0000000038\MKCAD\978-0-12-811905-1\0003165540\XMLLowres\f01-17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9910" cy="64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6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A3ACD-4285-49FC-9236-244257238414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075613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305800" cy="5334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SPECFS (</a:t>
            </a:r>
            <a:r>
              <a:rPr lang="en-US" sz="2400" b="1" i="1" dirty="0"/>
              <a:t>File-server benchmark) </a:t>
            </a:r>
            <a:r>
              <a:rPr lang="en-US" sz="2400" b="1" dirty="0"/>
              <a:t>and </a:t>
            </a:r>
            <a:r>
              <a:rPr lang="en-US" sz="2400" b="1" dirty="0" err="1"/>
              <a:t>SPECWeb</a:t>
            </a:r>
            <a:r>
              <a:rPr lang="en-US" sz="2400" b="1" dirty="0"/>
              <a:t> (</a:t>
            </a:r>
            <a:r>
              <a:rPr lang="en-US" sz="2400" b="1" i="1" dirty="0"/>
              <a:t>Web-server benchmark) </a:t>
            </a:r>
            <a:r>
              <a:rPr lang="en-US" sz="2400" b="1" dirty="0"/>
              <a:t>are the application benchmarks for benchmarking I/O activities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TP (</a:t>
            </a:r>
            <a:r>
              <a:rPr lang="en-US" sz="2400" b="1" i="1" dirty="0"/>
              <a:t>Transaction processing) </a:t>
            </a:r>
            <a:r>
              <a:rPr lang="en-US" sz="2400" b="1" dirty="0">
                <a:latin typeface="Comic Sans MS" pitchFamily="66" charset="0"/>
              </a:rPr>
              <a:t>benchmarks measures the ability of a system to handle transactions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TPC (Transaction Processing Council) create benchmarks for TP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Reporting Performance Results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Guiding principle should be</a:t>
            </a:r>
            <a:r>
              <a:rPr lang="en-US" sz="2400" b="1" i="1" dirty="0">
                <a:latin typeface="Comic Sans MS" pitchFamily="66" charset="0"/>
              </a:rPr>
              <a:t> reproducibility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List everything another experimenter would need to </a:t>
            </a:r>
            <a:r>
              <a:rPr lang="en-US" sz="2400" b="1" dirty="0" smtClean="0"/>
              <a:t>replicate </a:t>
            </a:r>
            <a:r>
              <a:rPr lang="en-US" sz="2400" b="1" dirty="0"/>
              <a:t>the results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This should include Hardware, Software, Tuning 	parameters, etc.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Summarizing Performance Results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	Reading assignment </a:t>
            </a:r>
          </a:p>
        </p:txBody>
      </p:sp>
    </p:spTree>
    <p:extLst>
      <p:ext uri="{BB962C8B-B14F-4D97-AF65-F5344CB8AC3E}">
        <p14:creationId xmlns:p14="http://schemas.microsoft.com/office/powerpoint/2010/main" val="10147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9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1.xml><?xml version="1.0" encoding="utf-8"?>
<a:theme xmlns:a="http://schemas.openxmlformats.org/drawingml/2006/main" name="1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2.xml><?xml version="1.0" encoding="utf-8"?>
<a:theme xmlns:a="http://schemas.openxmlformats.org/drawingml/2006/main" name="1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3.xml><?xml version="1.0" encoding="utf-8"?>
<a:theme xmlns:a="http://schemas.openxmlformats.org/drawingml/2006/main" name="1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4.xml><?xml version="1.0" encoding="utf-8"?>
<a:theme xmlns:a="http://schemas.openxmlformats.org/drawingml/2006/main" name="1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5.xml><?xml version="1.0" encoding="utf-8"?>
<a:theme xmlns:a="http://schemas.openxmlformats.org/drawingml/2006/main" name="2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6.xml><?xml version="1.0" encoding="utf-8"?>
<a:theme xmlns:a="http://schemas.openxmlformats.org/drawingml/2006/main" name="2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7.xml><?xml version="1.0" encoding="utf-8"?>
<a:theme xmlns:a="http://schemas.openxmlformats.org/drawingml/2006/main" name="2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8.xml><?xml version="1.0" encoding="utf-8"?>
<a:theme xmlns:a="http://schemas.openxmlformats.org/drawingml/2006/main" name="2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9.xml><?xml version="1.0" encoding="utf-8"?>
<a:theme xmlns:a="http://schemas.openxmlformats.org/drawingml/2006/main" name="2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1.xml><?xml version="1.0" encoding="utf-8"?>
<a:theme xmlns:a="http://schemas.openxmlformats.org/drawingml/2006/main" name="2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2.xml><?xml version="1.0" encoding="utf-8"?>
<a:theme xmlns:a="http://schemas.openxmlformats.org/drawingml/2006/main" name="2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3.xml><?xml version="1.0" encoding="utf-8"?>
<a:theme xmlns:a="http://schemas.openxmlformats.org/drawingml/2006/main" name="2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4.xml><?xml version="1.0" encoding="utf-8"?>
<a:theme xmlns:a="http://schemas.openxmlformats.org/drawingml/2006/main" name="2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5.xml><?xml version="1.0" encoding="utf-8"?>
<a:theme xmlns:a="http://schemas.openxmlformats.org/drawingml/2006/main" name="3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6.xml><?xml version="1.0" encoding="utf-8"?>
<a:theme xmlns:a="http://schemas.openxmlformats.org/drawingml/2006/main" name="3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7.xml><?xml version="1.0" encoding="utf-8"?>
<a:theme xmlns:a="http://schemas.openxmlformats.org/drawingml/2006/main" name="3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8.xml><?xml version="1.0" encoding="utf-8"?>
<a:theme xmlns:a="http://schemas.openxmlformats.org/drawingml/2006/main" name="3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13632</TotalTime>
  <Words>1387</Words>
  <Application>Microsoft Office PowerPoint</Application>
  <PresentationFormat>On-screen Show (4:3)</PresentationFormat>
  <Paragraphs>693</Paragraphs>
  <Slides>59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38</vt:i4>
      </vt:variant>
      <vt:variant>
        <vt:lpstr>Slide Titles</vt:lpstr>
      </vt:variant>
      <vt:variant>
        <vt:i4>59</vt:i4>
      </vt:variant>
    </vt:vector>
  </HeadingPairs>
  <TitlesOfParts>
    <vt:vector size="108" baseType="lpstr">
      <vt:lpstr>ＭＳ Ｐゴシック</vt:lpstr>
      <vt:lpstr>Arial</vt:lpstr>
      <vt:lpstr>Calibri</vt:lpstr>
      <vt:lpstr>Century Gothic</vt:lpstr>
      <vt:lpstr>Comic Sans MS</vt:lpstr>
      <vt:lpstr>Courier New</vt:lpstr>
      <vt:lpstr>Gill Sans MT</vt:lpstr>
      <vt:lpstr>Times New Roman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1_Theme1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16_Theme1</vt:lpstr>
      <vt:lpstr>17_Theme1</vt:lpstr>
      <vt:lpstr>18_Theme1</vt:lpstr>
      <vt:lpstr>19_Theme1</vt:lpstr>
      <vt:lpstr>20_Theme1</vt:lpstr>
      <vt:lpstr>21_Theme1</vt:lpstr>
      <vt:lpstr>22_Theme1</vt:lpstr>
      <vt:lpstr>23_Theme1</vt:lpstr>
      <vt:lpstr>24_Theme1</vt:lpstr>
      <vt:lpstr>25_Theme1</vt:lpstr>
      <vt:lpstr>26_Theme1</vt:lpstr>
      <vt:lpstr>27_Theme1</vt:lpstr>
      <vt:lpstr>28_Theme1</vt:lpstr>
      <vt:lpstr>29_Theme1</vt:lpstr>
      <vt:lpstr>30_Theme1</vt:lpstr>
      <vt:lpstr>31_Theme1</vt:lpstr>
      <vt:lpstr>32_Theme1</vt:lpstr>
      <vt:lpstr>33_Theme1</vt:lpstr>
      <vt:lpstr>Introduction and Quantitative Analysis</vt:lpstr>
      <vt:lpstr>Measuring, Reporting and Summarizing Performance</vt:lpstr>
      <vt:lpstr>Measuring, Reporting and Summarizing Performance </vt:lpstr>
      <vt:lpstr>Measuring, Reporting and Summarizing Performance </vt:lpstr>
      <vt:lpstr>Measuring, Reporting and Summarizing Performance</vt:lpstr>
      <vt:lpstr>Measuring, Reporting and Summarizing Performance </vt:lpstr>
      <vt:lpstr>Measuring, Reporting and Summarizing Performance </vt:lpstr>
      <vt:lpstr>PowerPoint Presentation</vt:lpstr>
      <vt:lpstr>Measuring, Reporting and Summarizing Performance</vt:lpstr>
      <vt:lpstr>Introduction and Quantitative Analysis</vt:lpstr>
      <vt:lpstr>Quantitative Principles of Computer Design</vt:lpstr>
      <vt:lpstr>Quantitative Principles of Computer Design</vt:lpstr>
      <vt:lpstr>Locality In Memoryreferen-ce Pattern</vt:lpstr>
      <vt:lpstr>Quantitative Principles of Computer Design</vt:lpstr>
      <vt:lpstr>Quantitative Principles of Computer Design </vt:lpstr>
      <vt:lpstr>Quantitative Principles of Computer Design </vt:lpstr>
      <vt:lpstr>Quantitative Principles of Computer Design </vt:lpstr>
      <vt:lpstr>Quantitative Principles of Computer Design </vt:lpstr>
      <vt:lpstr>Quantitative Principles of Computer Design </vt:lpstr>
      <vt:lpstr>Putting It All Together</vt:lpstr>
      <vt:lpstr>Dell PowerEdge Servers compared</vt:lpstr>
      <vt:lpstr>Power Performance</vt:lpstr>
      <vt:lpstr>Fallacies and Pitfalls</vt:lpstr>
      <vt:lpstr>Fallacies and Pitfalls</vt:lpstr>
      <vt:lpstr>Fallacies and Pitfalls</vt:lpstr>
      <vt:lpstr>Fallacies and Pitfalls</vt:lpstr>
      <vt:lpstr>Instruction Set Principles     Appendix A</vt:lpstr>
      <vt:lpstr>Instruction Set Principles and Examples </vt:lpstr>
      <vt:lpstr>Introduction</vt:lpstr>
      <vt:lpstr>Instruction Set Principles and Examples</vt:lpstr>
      <vt:lpstr>Operand locations for four ISA classes</vt:lpstr>
      <vt:lpstr>Classifying Instruction Set Architectures</vt:lpstr>
      <vt:lpstr>Advantages and disadvantages of the three most common types of GPR computers</vt:lpstr>
      <vt:lpstr>Instruction Set Principles and Examples</vt:lpstr>
      <vt:lpstr>Memory Addressing</vt:lpstr>
      <vt:lpstr>Aligned and misaligned addresses for byte addressed computers</vt:lpstr>
      <vt:lpstr>Memory Addressing </vt:lpstr>
      <vt:lpstr>Selection of addressing modes</vt:lpstr>
      <vt:lpstr>Summary of the use of memory addressing modes</vt:lpstr>
      <vt:lpstr>Widely Distributed Displacement Values </vt:lpstr>
      <vt:lpstr>Memory Addressing </vt:lpstr>
      <vt:lpstr>The Distribution of Immediate Values</vt:lpstr>
      <vt:lpstr>Memory Addressing </vt:lpstr>
      <vt:lpstr>Instruction Set Principles and Examples</vt:lpstr>
      <vt:lpstr>Distribution of data accesses by size for the benchmark programs</vt:lpstr>
      <vt:lpstr>Instruction Set Principles and Examples</vt:lpstr>
      <vt:lpstr>Categories of Instruction operators</vt:lpstr>
      <vt:lpstr>The top 10 instructions for 80x86</vt:lpstr>
      <vt:lpstr>Instructions for Control Flow</vt:lpstr>
      <vt:lpstr>Breakdown of control flow instructions into three classes</vt:lpstr>
      <vt:lpstr>Instructions for Control Flow</vt:lpstr>
      <vt:lpstr>Instructions for Control Flow</vt:lpstr>
      <vt:lpstr>The major methods for evaluating branch conditions</vt:lpstr>
      <vt:lpstr>Frequency of different types of compares in conditional branches</vt:lpstr>
      <vt:lpstr>Instructions for Control Flow</vt:lpstr>
      <vt:lpstr>Instruction Set Principles and Examples</vt:lpstr>
      <vt:lpstr>Encoding an Instruction Set </vt:lpstr>
      <vt:lpstr>Three basic variations in instruction encoding</vt:lpstr>
      <vt:lpstr>Instruction Set Principles and Examples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506</cp:revision>
  <dcterms:created xsi:type="dcterms:W3CDTF">2007-04-10T07:27:13Z</dcterms:created>
  <dcterms:modified xsi:type="dcterms:W3CDTF">2019-09-06T10:35:48Z</dcterms:modified>
</cp:coreProperties>
</file>