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6622" r:id="rId5"/>
  </p:sldMasterIdLst>
  <p:notesMasterIdLst>
    <p:notesMasterId r:id="rId26"/>
  </p:notesMasterIdLst>
  <p:sldIdLst>
    <p:sldId id="395" r:id="rId6"/>
    <p:sldId id="429" r:id="rId7"/>
    <p:sldId id="430" r:id="rId8"/>
    <p:sldId id="434" r:id="rId9"/>
    <p:sldId id="432" r:id="rId10"/>
    <p:sldId id="436" r:id="rId11"/>
    <p:sldId id="437" r:id="rId12"/>
    <p:sldId id="439" r:id="rId13"/>
    <p:sldId id="440" r:id="rId14"/>
    <p:sldId id="454" r:id="rId15"/>
    <p:sldId id="441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67" d="100"/>
          <a:sy n="67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AC8EFB-244E-4BAF-AC67-01349A30A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63E8-C04A-4733-8DE8-46C2080E9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39F11-F883-461A-B6CC-F90ED786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92F8-0D74-4E94-A778-C9D48478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9663-AC2C-470A-AD4B-A5474993E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8021-03C3-4202-B6CD-F857FC9A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5D7F4-E6E4-413C-A1D4-DA960CA52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F5827-BCF1-4D49-BA86-C0219AF32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3FD4-8DCB-412E-A8D1-B4F6708D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D348-6C27-435B-BD83-72DDB32BF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92CB-E261-410A-9D3B-B4B7CA7B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E312-CF26-4B03-838B-E34E16834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3FE1-A0A7-41FB-B825-5A228090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B24F-5E3C-4016-991D-A8F0B539B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FCAB-181C-4F81-8BC6-9A930095D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7FC1-5326-494C-BA38-49AAFF840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0D80-8628-4FAA-85D1-F2079FA5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916F-3A99-4FD0-99CA-A3888868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41D9-E835-40AE-9155-5D6115680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4AA73-CA2E-43EE-B9CF-527D240B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CDA0-9291-4863-AE18-66BDAE65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E0A-EBAE-4931-B14B-A7BBAE45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C279-09F8-40D0-95FB-FADF46DB7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5C8F-5CA0-4710-B34B-5E4679262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0B6D-3429-4825-B890-EA5EF9FA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D2BC2-E197-4EA3-B59F-913664D59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A071-07AF-4E4C-AE4C-C64744091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0E6C-24CC-4030-8E31-BDB56D6AC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9304-400A-4F60-8005-9FB4A9B4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4727-49B3-4016-A882-713A69318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4494-F337-4AEE-9894-B2BE36D68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03F0-0C87-4E76-9E19-50C14FBF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2996-E956-4BCC-B8F6-29091D2E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67A4E-EE79-4870-A218-915487BF4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45B5-3E33-4C5D-96D0-B837EB7F3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059A-CED2-42DD-9496-9E26637E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78422-F38C-4841-9978-D8F1A9EF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909E-B3CD-4597-95CB-24324353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1F99-15E0-4BE6-9B89-109EA178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3325-4211-4FE3-9A52-DBE248AD0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87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FE6F-441B-4E1A-B5CD-EDC95B0EE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6D412-B406-4F8F-824D-151A28A5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3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B325-DA9A-493F-9537-24AFA5709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5C7A-DCC0-49D0-A16F-CD36D559F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F48-C248-456A-9EB1-D93D1771E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2D1990-AAF3-4E1C-B7C0-D246B776A2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3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5EB36-FEC9-498C-A7C6-A16AA27C27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65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A6D46A-B594-4654-B8B9-C4F2F8128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1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8934-4162-44BE-B510-B9D948C7F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2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1A2E-386F-4465-A8D9-728ABD509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818B-2741-4E15-ABE8-98EBC1BE3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ED2A-88D9-4FA2-A879-261099EC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6FFB-7BCF-43EA-9AFA-5559F7B3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5B53-B28C-44AB-8700-0FE4B9D3E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35E8B153-54A5-4036-933D-DFA94EA8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7" r:id="rId1"/>
    <p:sldLayoutId id="2147486567" r:id="rId2"/>
    <p:sldLayoutId id="2147486568" r:id="rId3"/>
    <p:sldLayoutId id="2147486569" r:id="rId4"/>
    <p:sldLayoutId id="2147486570" r:id="rId5"/>
    <p:sldLayoutId id="2147486571" r:id="rId6"/>
    <p:sldLayoutId id="2147486572" r:id="rId7"/>
    <p:sldLayoutId id="2147486573" r:id="rId8"/>
    <p:sldLayoutId id="2147486574" r:id="rId9"/>
    <p:sldLayoutId id="2147486575" r:id="rId10"/>
    <p:sldLayoutId id="21474865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0A0B0E8A-7DAA-4913-80C0-319BB7344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8" r:id="rId1"/>
    <p:sldLayoutId id="2147486577" r:id="rId2"/>
    <p:sldLayoutId id="2147486578" r:id="rId3"/>
    <p:sldLayoutId id="2147486579" r:id="rId4"/>
    <p:sldLayoutId id="2147486580" r:id="rId5"/>
    <p:sldLayoutId id="2147486581" r:id="rId6"/>
    <p:sldLayoutId id="2147486582" r:id="rId7"/>
    <p:sldLayoutId id="2147486583" r:id="rId8"/>
    <p:sldLayoutId id="2147486584" r:id="rId9"/>
    <p:sldLayoutId id="2147486585" r:id="rId10"/>
    <p:sldLayoutId id="21474865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2072B9DB-FF97-40E1-89C0-E1838B1F5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9" r:id="rId1"/>
    <p:sldLayoutId id="2147486587" r:id="rId2"/>
    <p:sldLayoutId id="2147486588" r:id="rId3"/>
    <p:sldLayoutId id="2147486589" r:id="rId4"/>
    <p:sldLayoutId id="2147486590" r:id="rId5"/>
    <p:sldLayoutId id="2147486591" r:id="rId6"/>
    <p:sldLayoutId id="2147486592" r:id="rId7"/>
    <p:sldLayoutId id="2147486593" r:id="rId8"/>
    <p:sldLayoutId id="2147486594" r:id="rId9"/>
    <p:sldLayoutId id="2147486595" r:id="rId10"/>
    <p:sldLayoutId id="21474865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5E517F5-A35B-4DDB-A5DC-BCF56258E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0" r:id="rId1"/>
    <p:sldLayoutId id="2147486597" r:id="rId2"/>
    <p:sldLayoutId id="2147486598" r:id="rId3"/>
    <p:sldLayoutId id="2147486599" r:id="rId4"/>
    <p:sldLayoutId id="2147486600" r:id="rId5"/>
    <p:sldLayoutId id="2147486601" r:id="rId6"/>
    <p:sldLayoutId id="2147486602" r:id="rId7"/>
    <p:sldLayoutId id="2147486603" r:id="rId8"/>
    <p:sldLayoutId id="2147486604" r:id="rId9"/>
    <p:sldLayoutId id="2147486605" r:id="rId10"/>
    <p:sldLayoutId id="21474866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3" r:id="rId1"/>
    <p:sldLayoutId id="2147486624" r:id="rId2"/>
    <p:sldLayoutId id="2147486625" r:id="rId3"/>
    <p:sldLayoutId id="2147486626" r:id="rId4"/>
    <p:sldLayoutId id="2147486627" r:id="rId5"/>
    <p:sldLayoutId id="2147486628" r:id="rId6"/>
    <p:sldLayoutId id="2147486629" r:id="rId7"/>
    <p:sldLayoutId id="2147486630" r:id="rId8"/>
    <p:sldLayoutId id="2147486631" r:id="rId9"/>
    <p:sldLayoutId id="2147486632" r:id="rId10"/>
    <p:sldLayoutId id="21474866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The </a:t>
            </a:r>
            <a:r>
              <a:rPr lang="en-US" sz="2400" b="1" dirty="0" smtClean="0"/>
              <a:t>RISC-V </a:t>
            </a:r>
            <a:r>
              <a:rPr lang="en-US" sz="2400" b="1" dirty="0"/>
              <a:t>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CEA38-2980-4E37-87EC-607F89BEE38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8013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/>
              <a:t>RISC-V Base Instruction Sets and possible Extensions</a:t>
            </a:r>
            <a:endParaRPr lang="en-US" sz="2800" b="1" dirty="0"/>
          </a:p>
        </p:txBody>
      </p:sp>
      <p:pic>
        <p:nvPicPr>
          <p:cNvPr id="7" name="Picture 5" descr="Z:\Production\Prodenv\0000000038\0000155678\0000000029\XmlLowres\0003170709\bm22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399" cy="6096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8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B173A-44CC-4ADF-A8E1-CB1FD992220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066800"/>
            <a:ext cx="8077200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Registers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Thirty two 64-bit Registers – </a:t>
            </a:r>
            <a:r>
              <a:rPr lang="en-US" sz="2400" b="1" i="1" dirty="0"/>
              <a:t>integer registers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</a:t>
            </a:r>
            <a:r>
              <a:rPr lang="en-US" sz="2400" b="1" dirty="0" smtClean="0"/>
              <a:t>x0</a:t>
            </a:r>
            <a:r>
              <a:rPr lang="en-US" sz="2400" b="1" dirty="0"/>
              <a:t>, </a:t>
            </a:r>
            <a:r>
              <a:rPr lang="en-US" sz="2400" b="1" dirty="0" smtClean="0"/>
              <a:t>x1</a:t>
            </a:r>
            <a:r>
              <a:rPr lang="en-US" sz="2400" b="1" dirty="0"/>
              <a:t>, …, </a:t>
            </a:r>
            <a:r>
              <a:rPr lang="en-US" sz="2400" b="1" dirty="0" smtClean="0"/>
              <a:t>x31       </a:t>
            </a:r>
            <a:r>
              <a:rPr lang="en-US" sz="2400" b="1" dirty="0"/>
              <a:t>Content of </a:t>
            </a:r>
            <a:r>
              <a:rPr lang="en-US" sz="2400" b="1" dirty="0" smtClean="0"/>
              <a:t>x0 is always </a:t>
            </a:r>
            <a:r>
              <a:rPr lang="en-US" sz="2400" b="1" dirty="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Thirty two Floating-Point Registers: </a:t>
            </a:r>
            <a:r>
              <a:rPr lang="en-US" sz="2400" b="1" dirty="0" smtClean="0">
                <a:latin typeface="Comic Sans MS" pitchFamily="66" charset="0"/>
              </a:rPr>
              <a:t>f0</a:t>
            </a:r>
            <a:r>
              <a:rPr lang="en-US" sz="2400" b="1" dirty="0">
                <a:latin typeface="Comic Sans MS" pitchFamily="66" charset="0"/>
              </a:rPr>
              <a:t>, </a:t>
            </a:r>
            <a:r>
              <a:rPr lang="en-US" sz="2400" b="1" dirty="0" smtClean="0">
                <a:latin typeface="Comic Sans MS" pitchFamily="66" charset="0"/>
              </a:rPr>
              <a:t>f1</a:t>
            </a:r>
            <a:r>
              <a:rPr lang="en-US" sz="2400" b="1" dirty="0">
                <a:latin typeface="Comic Sans MS" pitchFamily="66" charset="0"/>
              </a:rPr>
              <a:t>, .., </a:t>
            </a:r>
            <a:r>
              <a:rPr lang="en-US" sz="2400" b="1" dirty="0" smtClean="0">
                <a:latin typeface="Comic Sans MS" pitchFamily="66" charset="0"/>
              </a:rPr>
              <a:t>f31</a:t>
            </a:r>
            <a:endParaRPr lang="en-US" sz="2400" b="1" dirty="0">
              <a:latin typeface="Comic Sans MS" pitchFamily="66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	Can </a:t>
            </a:r>
            <a:r>
              <a:rPr lang="en-US" sz="2400" b="1" dirty="0"/>
              <a:t>be used both as single precision and double </a:t>
            </a:r>
            <a:r>
              <a:rPr lang="en-US" sz="2400" b="1" dirty="0" smtClean="0"/>
              <a:t>	precision </a:t>
            </a:r>
            <a:r>
              <a:rPr lang="en-US" sz="2400" b="1" dirty="0"/>
              <a:t>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Special </a:t>
            </a:r>
            <a:r>
              <a:rPr lang="en-US" sz="2400" b="1" dirty="0" smtClean="0"/>
              <a:t>registers: e.g. floating-point status register</a:t>
            </a: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 smtClean="0"/>
              <a:t>Instructions are available that can </a:t>
            </a:r>
            <a:r>
              <a:rPr lang="en-US" sz="2400" b="1" dirty="0"/>
              <a:t>transfer to and from </a:t>
            </a:r>
            <a:r>
              <a:rPr lang="en-US" sz="2400" b="1" dirty="0" smtClean="0"/>
              <a:t>GPR and FPR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Types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8, 16, 32 and 64-bit integers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32 and 64-bit IEEE Floating-Point format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All operands for ALU operations </a:t>
            </a:r>
            <a:r>
              <a:rPr lang="en-US" sz="2400" b="1" dirty="0" smtClean="0"/>
              <a:t>are 64-bit integers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942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CA789-CCE1-499E-A908-7AEAF271038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6425" cy="5334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Any other size operands are either sign or zero-extend</a:t>
            </a:r>
            <a:r>
              <a:rPr lang="en-US" sz="2400" b="1" dirty="0"/>
              <a:t>ed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 for </a:t>
            </a:r>
            <a:r>
              <a:rPr lang="en-US" sz="2400" b="1" dirty="0" smtClean="0"/>
              <a:t>RISC-V </a:t>
            </a:r>
            <a:r>
              <a:rPr lang="en-US" sz="2400" b="1" dirty="0"/>
              <a:t>Data Transfers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Immediate and displacement modes with </a:t>
            </a:r>
            <a:r>
              <a:rPr lang="en-US" sz="2400" b="1" dirty="0" smtClean="0"/>
              <a:t>12-bit </a:t>
            </a:r>
            <a:r>
              <a:rPr lang="en-US" sz="2400" b="1" dirty="0"/>
              <a:t>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Register Indirect mode and Direct mode of addressing can be obtained by use of various 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Byte addressable memory with 64-bit </a:t>
            </a:r>
            <a:r>
              <a:rPr lang="en-US" sz="2400" b="1" dirty="0" smtClean="0"/>
              <a:t>address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Uses </a:t>
            </a:r>
            <a:r>
              <a:rPr lang="en-US" sz="2400" b="1" i="1" dirty="0"/>
              <a:t>Little </a:t>
            </a:r>
            <a:r>
              <a:rPr lang="en-US" sz="2400" b="1" i="1" dirty="0" smtClean="0"/>
              <a:t>Endian byte numbering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Memory </a:t>
            </a:r>
            <a:r>
              <a:rPr lang="en-US" sz="2400" b="1" dirty="0"/>
              <a:t>accesses </a:t>
            </a:r>
            <a:r>
              <a:rPr lang="en-US" sz="2400" b="1" dirty="0" smtClean="0"/>
              <a:t>need not be aligned but aligned accesses are faster</a:t>
            </a:r>
            <a:endParaRPr lang="en-US" sz="2400" b="1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Instruction Format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900" b="1" dirty="0"/>
              <a:t>	</a:t>
            </a:r>
            <a:r>
              <a:rPr lang="en-US" sz="2400" b="1" dirty="0"/>
              <a:t>All instructions are 32 bit fixed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Primary op-code is </a:t>
            </a:r>
            <a:r>
              <a:rPr lang="en-US" sz="2400" b="1" dirty="0" smtClean="0">
                <a:latin typeface="Comic Sans MS" pitchFamily="66" charset="0"/>
              </a:rPr>
              <a:t>7-bits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  Addressing mode is encoded in the op-code</a:t>
            </a:r>
          </a:p>
        </p:txBody>
      </p:sp>
    </p:spTree>
    <p:extLst>
      <p:ext uri="{BB962C8B-B14F-4D97-AF65-F5344CB8AC3E}">
        <p14:creationId xmlns:p14="http://schemas.microsoft.com/office/powerpoint/2010/main" val="2104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pic>
        <p:nvPicPr>
          <p:cNvPr id="8" name="Picture 5" descr="Z:\Production\Prodenv\0000000038\0000155678\0000000029\XmlLowres\0003170709\bm23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000"/>
            <a:ext cx="8964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4876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Four major types of instructions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405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Fields of each instruction type</a:t>
            </a:r>
            <a:endParaRPr lang="en-US" sz="2400" b="1" dirty="0">
              <a:solidFill>
                <a:prstClr val="black"/>
              </a:solidFill>
            </a:endParaRPr>
          </a:p>
        </p:txBody>
      </p:sp>
      <p:pic>
        <p:nvPicPr>
          <p:cNvPr id="9" name="Picture 5" descr="Z:\Production\Prodenv\0000000038\0000155678\0000000029\XmlLowres\0003170709\bm24-978012811905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" y="1357313"/>
            <a:ext cx="907200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544E3-7DDB-46D7-A05F-6F35D647421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2488"/>
            <a:ext cx="8531225" cy="54721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Operations in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Supports Simple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Four classes of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ALU Operations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Branches and Jumps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Loads and Stores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Floating-point Operations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Description language is used to describe operations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Control Flow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branches are conditional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</a:t>
            </a:r>
            <a:r>
              <a:rPr lang="en-US" sz="2400" b="1" dirty="0" smtClean="0"/>
              <a:t>	Condition is specified by the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Jump-and-link and Jump-and-Link register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Comic Sans MS" pitchFamily="66" charset="0"/>
              </a:rPr>
              <a:t>		</a:t>
            </a:r>
            <a:r>
              <a:rPr lang="en-US" sz="2400" b="1" i="1" dirty="0" smtClean="0">
                <a:latin typeface="Comic Sans MS" pitchFamily="66" charset="0"/>
              </a:rPr>
              <a:t>Return address is saved in register specified by 	</a:t>
            </a:r>
            <a:r>
              <a:rPr lang="en-US" sz="2400" b="1" i="1" dirty="0" err="1" smtClean="0">
                <a:latin typeface="Comic Sans MS" pitchFamily="66" charset="0"/>
              </a:rPr>
              <a:t>rd</a:t>
            </a:r>
            <a:r>
              <a:rPr lang="en-US" sz="2400" b="1" i="1" dirty="0" smtClean="0">
                <a:latin typeface="Comic Sans MS" pitchFamily="66" charset="0"/>
              </a:rPr>
              <a:t> field of the instruction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709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83C59-A635-4813-A7BB-06F321AB722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00" y="152400"/>
            <a:ext cx="533400" cy="61722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/>
              <a:t> RISC-V</a:t>
            </a:r>
            <a:br>
              <a:rPr lang="en-US" sz="3200" b="1" dirty="0" smtClean="0"/>
            </a:br>
            <a:r>
              <a:rPr lang="en-US" sz="3200" b="1" dirty="0"/>
              <a:t>	</a:t>
            </a:r>
            <a:r>
              <a:rPr lang="en-US" sz="3200" b="1" dirty="0" smtClean="0"/>
              <a:t>INSTR</a:t>
            </a:r>
            <a:endParaRPr lang="en-US" sz="3200" b="1" dirty="0"/>
          </a:p>
        </p:txBody>
      </p:sp>
      <p:pic>
        <p:nvPicPr>
          <p:cNvPr id="7" name="Picture 5" descr="Z:\Production\Prodenv\0000000038\0000155678\0000000029\XmlLowres\0003170709\bm28-978012811905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7812000" cy="68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5814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57FE-A7D7-41B3-841B-0AC57FD81E9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RISC-V </a:t>
            </a:r>
            <a:r>
              <a:rPr lang="en-US" sz="3200" b="1" dirty="0"/>
              <a:t>ALU Instructions</a:t>
            </a:r>
          </a:p>
        </p:txBody>
      </p:sp>
      <p:pic>
        <p:nvPicPr>
          <p:cNvPr id="7" name="Picture 5" descr="Z:\Production\Prodenv\0000000038\0000155678\0000000029\XmlLowres\0003170709\bm26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71600"/>
            <a:ext cx="891857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3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E101F-5B29-489C-81A7-19FB0EE0AD1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7013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RISC-V </a:t>
            </a:r>
            <a:r>
              <a:rPr lang="en-US" sz="3200" b="1" dirty="0"/>
              <a:t>Load/Store Instructions</a:t>
            </a:r>
          </a:p>
        </p:txBody>
      </p:sp>
      <p:pic>
        <p:nvPicPr>
          <p:cNvPr id="7" name="Picture 5" descr="Z:\Production\Prodenv\0000000038\0000155678\0000000029\XmlLowres\0003170709\bm25-9780128119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9020278" cy="60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E101F-5B29-489C-81A7-19FB0EE0AD1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7013" cy="7762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RISC-V </a:t>
            </a:r>
            <a:r>
              <a:rPr lang="en-US" sz="3200" b="1" dirty="0"/>
              <a:t>Control Flow Instructions</a:t>
            </a:r>
          </a:p>
        </p:txBody>
      </p:sp>
      <p:pic>
        <p:nvPicPr>
          <p:cNvPr id="8" name="Picture 5" descr="Z:\Production\Prodenv\0000000038\0000155678\0000000029\XmlLowres\0003170709\bm27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5998"/>
            <a:ext cx="9064476" cy="289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9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080375" cy="5391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Goals of a compiler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Correctness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Speed of compiled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Fast compilation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Debugging support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Interoperability among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 smtClean="0"/>
              <a:t>Passes </a:t>
            </a:r>
            <a:r>
              <a:rPr lang="en-US" sz="2400" b="1" i="1" dirty="0"/>
              <a:t>reduce complexity but enforces ordering of some transformations over others	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Phase ordering problem</a:t>
            </a:r>
            <a:r>
              <a:rPr lang="en-US" sz="2400" b="1" dirty="0"/>
              <a:t> is </a:t>
            </a:r>
            <a:r>
              <a:rPr lang="en-US" sz="2400" b="1" dirty="0" smtClean="0"/>
              <a:t>encountered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Procedure </a:t>
            </a:r>
            <a:r>
              <a:rPr lang="en-US" sz="2400" b="1" dirty="0" err="1" smtClean="0"/>
              <a:t>inlining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itchFamily="66" charset="0"/>
              </a:rPr>
              <a:t>Global </a:t>
            </a:r>
            <a:r>
              <a:rPr lang="en-US" sz="2400" b="1" dirty="0">
                <a:latin typeface="Comic Sans MS" pitchFamily="66" charset="0"/>
              </a:rPr>
              <a:t>common sub-expression elimination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400" b="1" dirty="0" smtClean="0"/>
              <a:t>	For </a:t>
            </a:r>
            <a:r>
              <a:rPr lang="en-US" sz="2400" b="1" dirty="0"/>
              <a:t>optimized performance, register allocation </a:t>
            </a:r>
            <a:r>
              <a:rPr lang="en-US" sz="2400" b="1" dirty="0" smtClean="0"/>
              <a:t>	should be done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Classification </a:t>
            </a:r>
            <a:r>
              <a:rPr lang="en-US" sz="2400" b="1" dirty="0"/>
              <a:t>of Optimizations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        ISA has a greater impact on optimizations</a:t>
            </a:r>
            <a:r>
              <a:rPr lang="en-US" sz="2200" b="1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3DA1B-5E08-4D7D-AA67-23E31397647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78636-D07C-4730-B756-B5FA6FEB4EF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MIPS Architecture 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066800"/>
            <a:ext cx="8150225" cy="50879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instructions manipulate floating-point registers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Floating point </a:t>
            </a:r>
            <a:r>
              <a:rPr lang="en-US" sz="2400" b="1" dirty="0" smtClean="0"/>
              <a:t>instructions begin with letter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Suffix d is for double and s for single precision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Conversions from integer to floating-point and vice </a:t>
            </a:r>
            <a:r>
              <a:rPr lang="en-US" sz="2400" b="1" dirty="0" smtClean="0"/>
              <a:t>versa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 smtClean="0"/>
              <a:t>Floating-point compares set an integer register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Floating-point status registers record the status of various floating-point operations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Instruction Set </a:t>
            </a:r>
            <a:r>
              <a:rPr lang="en-US" sz="2400" b="1" dirty="0" smtClean="0"/>
              <a:t>Usage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12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Passes of compilers</a:t>
            </a:r>
          </a:p>
        </p:txBody>
      </p:sp>
      <p:pic>
        <p:nvPicPr>
          <p:cNvPr id="37894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666000"/>
            <a:ext cx="9051925" cy="61920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6F580-2748-4CFB-B478-795E93DE720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7B52A-35AC-41F0-B53B-89ECA69948F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Major types of compiler optimizations</a:t>
            </a:r>
          </a:p>
        </p:txBody>
      </p:sp>
      <p:pic>
        <p:nvPicPr>
          <p:cNvPr id="38918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838200"/>
            <a:ext cx="8869363" cy="5943600"/>
          </a:xfrm>
          <a:noFill/>
        </p:spPr>
      </p:pic>
    </p:spTree>
    <p:extLst>
      <p:ext uri="{BB962C8B-B14F-4D97-AF65-F5344CB8AC3E}">
        <p14:creationId xmlns:p14="http://schemas.microsoft.com/office/powerpoint/2010/main" val="2401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156575" cy="52403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Register Allocation: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How many registers are sufficient?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 </a:t>
            </a:r>
            <a:r>
              <a:rPr lang="en-US" sz="2400" b="1" dirty="0" smtClean="0"/>
              <a:t>     Allocation </a:t>
            </a:r>
            <a:r>
              <a:rPr lang="en-US" sz="2400" b="1" dirty="0"/>
              <a:t>uses </a:t>
            </a:r>
            <a:r>
              <a:rPr lang="en-US" sz="2400" b="1" i="1" dirty="0"/>
              <a:t>graph coloring </a:t>
            </a:r>
            <a:r>
              <a:rPr lang="en-US" sz="2400" b="1" i="1" dirty="0" smtClean="0"/>
              <a:t>technique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400" b="1" dirty="0"/>
              <a:t>			Works well only when the number of 			</a:t>
            </a:r>
            <a:r>
              <a:rPr lang="en-US" sz="2400" b="1" dirty="0" smtClean="0"/>
              <a:t>registers </a:t>
            </a:r>
            <a:r>
              <a:rPr lang="en-US" sz="2400" b="1" dirty="0"/>
              <a:t>is greater than 16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 smtClean="0"/>
              <a:t>Optimized </a:t>
            </a:r>
            <a:r>
              <a:rPr lang="en-US" sz="2400" b="1" dirty="0"/>
              <a:t>code gives better and accurate analysis of frequency of occurrence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How can the Architect help the Compiler Writer</a:t>
            </a:r>
            <a:r>
              <a:rPr lang="en-US" sz="2400" b="1" dirty="0" smtClean="0"/>
              <a:t>?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400" b="1" dirty="0" smtClean="0"/>
              <a:t>Use basic principle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/>
              <a:t>		Make the frequent case fast and make the rare 	case </a:t>
            </a:r>
            <a:r>
              <a:rPr lang="en-US" sz="2400" b="1" i="1" dirty="0" smtClean="0"/>
              <a:t>	correct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Instruction set properties that make it easier for a compiler to generate efficient and correct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315D3-291D-4BE6-8AD1-59A5C00B76D0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B9C23-AEC3-4971-9448-EC64469B604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90488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80375" cy="5164137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b="1" dirty="0"/>
              <a:t>D</a:t>
            </a:r>
            <a:r>
              <a:rPr lang="en-US" sz="2400" b="1" dirty="0" smtClean="0"/>
              <a:t>esired </a:t>
            </a:r>
            <a:r>
              <a:rPr lang="en-US" sz="2400" b="1" dirty="0"/>
              <a:t>Instruction Set properties that help the compiler writer:</a:t>
            </a:r>
            <a:endParaRPr lang="en-US" sz="2400" b="1" i="1" dirty="0"/>
          </a:p>
          <a:p>
            <a:pPr marL="609600" indent="-609600" eaLnBrk="1" hangingPunct="1">
              <a:lnSpc>
                <a:spcPct val="80000"/>
              </a:lnSpc>
              <a:buClrTx/>
              <a:buFont typeface="Wingdings" pitchFamily="2" charset="2"/>
              <a:buAutoNum type="arabicPeriod"/>
            </a:pPr>
            <a:r>
              <a:rPr lang="en-US" sz="2400" b="1" i="1" dirty="0"/>
              <a:t>Provide Regularity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Primary components of an instruction set should 	be </a:t>
            </a:r>
            <a:r>
              <a:rPr lang="en-US" sz="2400" b="1" i="1" dirty="0"/>
              <a:t>orthogonal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	</a:t>
            </a:r>
            <a:r>
              <a:rPr lang="en-US" sz="2400" b="1" dirty="0">
                <a:latin typeface="Comic Sans MS" pitchFamily="66" charset="0"/>
              </a:rPr>
              <a:t>Helps simplify code generation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i="1" dirty="0"/>
              <a:t>2. 	</a:t>
            </a:r>
            <a:r>
              <a:rPr lang="en-US" sz="2400" b="1" i="1" dirty="0"/>
              <a:t>Provide primitives, not solutions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Special features that “match” a particular 	semantics are rarely used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i="1" dirty="0"/>
              <a:t>3.	</a:t>
            </a:r>
            <a:r>
              <a:rPr lang="en-US" sz="2400" b="1" i="1" dirty="0"/>
              <a:t>Simplify tradeoffs among alternatives</a:t>
            </a:r>
            <a:endParaRPr lang="en-US" sz="2400" b="1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Cache and pipelining have made the problem 	more complex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i="1" dirty="0"/>
              <a:t>4.	</a:t>
            </a:r>
            <a:r>
              <a:rPr lang="en-US" sz="2400" b="1" i="1" dirty="0"/>
              <a:t>Provide instructions that bind the quantities known at compile time as constants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18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36A42-64CC-4698-B7EE-C6044B2EC16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The Role of Compilers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8225" y="1447800"/>
            <a:ext cx="7953375" cy="45704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Compiler Support (or Lack of) for Multimedia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SIMD instructions are rarely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SIMD instructions tend to be solutions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These are not primitive operations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Vector architecture have vector registers and their own compilers to support SIMD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Gather/Scatter</a:t>
            </a:r>
            <a:r>
              <a:rPr lang="en-US" sz="2400" b="1" dirty="0"/>
              <a:t> operations add to the overhead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SIMD instructions may be found in hand-coded libraries rather than in compiled code</a:t>
            </a:r>
          </a:p>
        </p:txBody>
      </p:sp>
    </p:spTree>
    <p:extLst>
      <p:ext uri="{BB962C8B-B14F-4D97-AF65-F5344CB8AC3E}">
        <p14:creationId xmlns:p14="http://schemas.microsoft.com/office/powerpoint/2010/main" val="25273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CEA38-2980-4E37-87EC-607F89BEE38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61912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Instruction Set Principles and Examples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066800"/>
            <a:ext cx="8305799" cy="5257800"/>
          </a:xfrm>
          <a:noFill/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b="1" dirty="0"/>
              <a:t>Putting It All Together: </a:t>
            </a:r>
            <a:r>
              <a:rPr lang="en-US" sz="2400" b="1" dirty="0" smtClean="0"/>
              <a:t>The RISC V </a:t>
            </a:r>
            <a:r>
              <a:rPr lang="en-US" sz="2400" b="1" dirty="0"/>
              <a:t>Architecture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 smtClean="0"/>
              <a:t>Recommendations /observations </a:t>
            </a:r>
            <a:r>
              <a:rPr lang="en-US" sz="2400" b="1" dirty="0"/>
              <a:t>of all the previous </a:t>
            </a:r>
            <a:r>
              <a:rPr lang="en-US" sz="2400" b="1" dirty="0" smtClean="0"/>
              <a:t>discussions </a:t>
            </a:r>
            <a:r>
              <a:rPr lang="en-US" sz="2400" b="1" dirty="0"/>
              <a:t>are considered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i="1" dirty="0"/>
              <a:t>	   	</a:t>
            </a:r>
            <a:r>
              <a:rPr lang="en-US" sz="2400" b="1" i="1" dirty="0" smtClean="0"/>
              <a:t>Both 32-bit and 64-bit instruction sets are provided </a:t>
            </a:r>
            <a:endParaRPr lang="en-US" sz="2400" b="1" i="1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i="1" dirty="0" smtClean="0"/>
              <a:t>		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RV64 provides 64-bit instruction set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           </a:t>
            </a:r>
            <a:r>
              <a:rPr lang="en-US" sz="2400" b="1" dirty="0" smtClean="0">
                <a:latin typeface="Comic Sans MS" panose="030F0702030302020204" pitchFamily="66" charset="0"/>
              </a:rPr>
              <a:t>RV32 provides the 32-bit instruction set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i="1" dirty="0" smtClean="0"/>
              <a:t>A number of extensions are available for a variety of features e.g. floating point 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  of popular RISC architecture features</a:t>
            </a:r>
          </a:p>
          <a:p>
            <a:pPr eaLnBrk="1" hangingPunct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GPR and load/store architecture with 32 registers</a:t>
            </a:r>
          </a:p>
          <a:p>
            <a:pPr eaLnBrk="1" hangingPunct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/>
              <a:t>Displacement, immediate and register indirect addressing modes; fixed length instruction encoding</a:t>
            </a:r>
          </a:p>
          <a:p>
            <a:pPr eaLnBrk="1" hangingPunct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Implements simple, most frequently used instructions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1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CEA38-2980-4E37-87EC-607F89BEE38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61912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Instruction Set Principles and Examples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066800"/>
            <a:ext cx="8077199" cy="5410200"/>
          </a:xfrm>
          <a:noFill/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RISC </a:t>
            </a:r>
            <a:r>
              <a:rPr lang="en-US" sz="2400" b="1" dirty="0"/>
              <a:t>V emphasizes the basic principles of RISC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Comic Sans MS" pitchFamily="66" charset="0"/>
              </a:rPr>
              <a:t>		A </a:t>
            </a:r>
            <a:r>
              <a:rPr lang="en-US" sz="2400" b="1" dirty="0">
                <a:latin typeface="Comic Sans MS" pitchFamily="66" charset="0"/>
              </a:rPr>
              <a:t>simple load/store instruction set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dirty="0" smtClean="0">
                <a:latin typeface="Comic Sans MS" pitchFamily="66" charset="0"/>
              </a:rPr>
              <a:t>		Design </a:t>
            </a:r>
            <a:r>
              <a:rPr lang="en-US" sz="2400" b="1" dirty="0">
                <a:latin typeface="Comic Sans MS" pitchFamily="66" charset="0"/>
              </a:rPr>
              <a:t>for pipelining </a:t>
            </a:r>
            <a:r>
              <a:rPr lang="en-US" sz="2400" b="1" dirty="0" smtClean="0">
                <a:latin typeface="Comic Sans MS" pitchFamily="66" charset="0"/>
              </a:rPr>
              <a:t>efficiency with fixed 	length instruction set encoding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Efficiency as a compiler </a:t>
            </a:r>
            <a:r>
              <a:rPr lang="en-US" sz="2400" b="1" dirty="0" smtClean="0">
                <a:latin typeface="Comic Sans MS" pitchFamily="66" charset="0"/>
              </a:rPr>
              <a:t>target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b="1" dirty="0"/>
              <a:t>Easy to understand architecture </a:t>
            </a:r>
            <a:endParaRPr lang="en-US" sz="2400" b="1" dirty="0" smtClean="0"/>
          </a:p>
          <a:p>
            <a:pPr marL="82550" indent="0" eaLnBrk="1" hangingPunct="1">
              <a:spcBef>
                <a:spcPts val="0"/>
              </a:spcBef>
              <a:buNone/>
            </a:pPr>
            <a:endParaRPr lang="en-US" sz="24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1" dirty="0" smtClean="0"/>
              <a:t>RISC-V instruction set organization</a:t>
            </a:r>
          </a:p>
          <a:p>
            <a:pPr marL="82550" indent="0" eaLnBrk="1" hangingPunct="1">
              <a:spcBef>
                <a:spcPts val="0"/>
              </a:spcBef>
              <a:buNone/>
            </a:pPr>
            <a:r>
              <a:rPr lang="en-US" sz="2400" b="1" dirty="0" smtClean="0"/>
              <a:t> 	Organized as three base instruction sets</a:t>
            </a:r>
          </a:p>
          <a:p>
            <a:pPr marL="82550" indent="0" eaLnBrk="1" hangingPunct="1">
              <a:spcBef>
                <a:spcPts val="0"/>
              </a:spcBef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latin typeface="Comic Sans MS" panose="030F0702030302020204" pitchFamily="66" charset="0"/>
              </a:rPr>
              <a:t>32- or 64-bit integers and a variety of 		optional extensions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/>
              <a:t>RISC-V base and all extensions</a:t>
            </a:r>
          </a:p>
          <a:p>
            <a:pPr marL="82550" indent="0" eaLnBrk="1" hangingPunct="1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RV64IMAFD, also called RV64G shall be used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1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7569</TotalTime>
  <Words>376</Words>
  <Application>Microsoft Office PowerPoint</Application>
  <PresentationFormat>On-screen Show (4:3)</PresentationFormat>
  <Paragraphs>207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Century Gothic</vt:lpstr>
      <vt:lpstr>Comic Sans MS</vt:lpstr>
      <vt:lpstr>Courier New</vt:lpstr>
      <vt:lpstr>Gill Sans MT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Instruction Set Principles     Appendix A</vt:lpstr>
      <vt:lpstr>The Role of Compilers</vt:lpstr>
      <vt:lpstr>Passes of compilers</vt:lpstr>
      <vt:lpstr>Major types of compiler optimizations</vt:lpstr>
      <vt:lpstr>The Role of Compilers</vt:lpstr>
      <vt:lpstr>The Role of Compilers</vt:lpstr>
      <vt:lpstr>The Role of Compilers</vt:lpstr>
      <vt:lpstr>Instruction Set Principles and Examples</vt:lpstr>
      <vt:lpstr>Instruction Set Principles and Examples</vt:lpstr>
      <vt:lpstr>RISC-V Base Instruction Sets and possible Extensions</vt:lpstr>
      <vt:lpstr>The RISC-V Architecture</vt:lpstr>
      <vt:lpstr>The RISC-V Architecture</vt:lpstr>
      <vt:lpstr>Instruction layout for RISC-V</vt:lpstr>
      <vt:lpstr>Instruction layout for RISC-V</vt:lpstr>
      <vt:lpstr>The RISC-V Architecture </vt:lpstr>
      <vt:lpstr> RISC-V  INSTR</vt:lpstr>
      <vt:lpstr>RISC-V ALU Instructions</vt:lpstr>
      <vt:lpstr>RISC-V Load/Store Instructions</vt:lpstr>
      <vt:lpstr>RISC-V Control Flow Instructions</vt:lpstr>
      <vt:lpstr>The MIPS Architecture 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445</cp:revision>
  <dcterms:created xsi:type="dcterms:W3CDTF">2007-04-10T07:27:13Z</dcterms:created>
  <dcterms:modified xsi:type="dcterms:W3CDTF">2019-09-13T10:13:50Z</dcterms:modified>
</cp:coreProperties>
</file>