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theme/theme10.xml" ContentType="application/vnd.openxmlformats-officedocument.theme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slideLayouts/slideLayout62.xml" ContentType="application/vnd.openxmlformats-officedocument.presentationml.slideLayout+xml"/>
  <Override PartName="/ppt/theme/theme12.xml" ContentType="application/vnd.openxmlformats-officedocument.theme+xml"/>
  <Override PartName="/ppt/slideLayouts/slideLayout63.xml" ContentType="application/vnd.openxmlformats-officedocument.presentationml.slideLayout+xml"/>
  <Override PartName="/ppt/theme/theme13.xml" ContentType="application/vnd.openxmlformats-officedocument.theme+xml"/>
  <Override PartName="/ppt/slideLayouts/slideLayout64.xml" ContentType="application/vnd.openxmlformats-officedocument.presentationml.slideLayout+xml"/>
  <Override PartName="/ppt/theme/theme14.xml" ContentType="application/vnd.openxmlformats-officedocument.theme+xml"/>
  <Override PartName="/ppt/slideLayouts/slideLayout65.xml" ContentType="application/vnd.openxmlformats-officedocument.presentationml.slideLayout+xml"/>
  <Override PartName="/ppt/theme/theme15.xml" ContentType="application/vnd.openxmlformats-officedocument.theme+xml"/>
  <Override PartName="/ppt/slideLayouts/slideLayout66.xml" ContentType="application/vnd.openxmlformats-officedocument.presentationml.slideLayout+xml"/>
  <Override PartName="/ppt/theme/theme16.xml" ContentType="application/vnd.openxmlformats-officedocument.theme+xml"/>
  <Override PartName="/ppt/slideLayouts/slideLayout67.xml" ContentType="application/vnd.openxmlformats-officedocument.presentationml.slideLayout+xml"/>
  <Override PartName="/ppt/theme/theme17.xml" ContentType="application/vnd.openxmlformats-officedocument.theme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slideLayouts/slideLayout69.xml" ContentType="application/vnd.openxmlformats-officedocument.presentationml.slideLayout+xml"/>
  <Override PartName="/ppt/theme/theme19.xml" ContentType="application/vnd.openxmlformats-officedocument.theme+xml"/>
  <Override PartName="/ppt/slideLayouts/slideLayout70.xml" ContentType="application/vnd.openxmlformats-officedocument.presentationml.slideLayout+xml"/>
  <Override PartName="/ppt/theme/theme20.xml" ContentType="application/vnd.openxmlformats-officedocument.theme+xml"/>
  <Override PartName="/ppt/slideLayouts/slideLayout71.xml" ContentType="application/vnd.openxmlformats-officedocument.presentationml.slideLayout+xml"/>
  <Override PartName="/ppt/theme/theme21.xml" ContentType="application/vnd.openxmlformats-officedocument.theme+xml"/>
  <Override PartName="/ppt/slideLayouts/slideLayout72.xml" ContentType="application/vnd.openxmlformats-officedocument.presentationml.slideLayout+xml"/>
  <Override PartName="/ppt/theme/theme22.xml" ContentType="application/vnd.openxmlformats-officedocument.theme+xml"/>
  <Override PartName="/ppt/slideLayouts/slideLayout73.xml" ContentType="application/vnd.openxmlformats-officedocument.presentationml.slideLayout+xml"/>
  <Override PartName="/ppt/theme/theme23.xml" ContentType="application/vnd.openxmlformats-officedocument.theme+xml"/>
  <Override PartName="/ppt/slideLayouts/slideLayout74.xml" ContentType="application/vnd.openxmlformats-officedocument.presentationml.slideLayout+xml"/>
  <Override PartName="/ppt/theme/theme24.xml" ContentType="application/vnd.openxmlformats-officedocument.theme+xml"/>
  <Override PartName="/ppt/slideLayouts/slideLayout75.xml" ContentType="application/vnd.openxmlformats-officedocument.presentationml.slideLayout+xml"/>
  <Override PartName="/ppt/theme/theme25.xml" ContentType="application/vnd.openxmlformats-officedocument.theme+xml"/>
  <Override PartName="/ppt/slideLayouts/slideLayout76.xml" ContentType="application/vnd.openxmlformats-officedocument.presentationml.slideLayout+xml"/>
  <Override PartName="/ppt/theme/theme26.xml" ContentType="application/vnd.openxmlformats-officedocument.theme+xml"/>
  <Override PartName="/ppt/slideLayouts/slideLayout77.xml" ContentType="application/vnd.openxmlformats-officedocument.presentationml.slideLayout+xml"/>
  <Override PartName="/ppt/theme/theme27.xml" ContentType="application/vnd.openxmlformats-officedocument.theme+xml"/>
  <Override PartName="/ppt/slideLayouts/slideLayout78.xml" ContentType="application/vnd.openxmlformats-officedocument.presentationml.slideLayout+xml"/>
  <Override PartName="/ppt/theme/theme28.xml" ContentType="application/vnd.openxmlformats-officedocument.theme+xml"/>
  <Override PartName="/ppt/slideLayouts/slideLayout79.xml" ContentType="application/vnd.openxmlformats-officedocument.presentationml.slideLayout+xml"/>
  <Override PartName="/ppt/theme/theme29.xml" ContentType="application/vnd.openxmlformats-officedocument.theme+xml"/>
  <Override PartName="/ppt/slideLayouts/slideLayout80.xml" ContentType="application/vnd.openxmlformats-officedocument.presentationml.slideLayout+xml"/>
  <Override PartName="/ppt/theme/theme30.xml" ContentType="application/vnd.openxmlformats-officedocument.theme+xml"/>
  <Override PartName="/ppt/slideLayouts/slideLayout81.xml" ContentType="application/vnd.openxmlformats-officedocument.presentationml.slideLayout+xml"/>
  <Override PartName="/ppt/theme/theme31.xml" ContentType="application/vnd.openxmlformats-officedocument.theme+xml"/>
  <Override PartName="/ppt/slideLayouts/slideLayout82.xml" ContentType="application/vnd.openxmlformats-officedocument.presentationml.slideLayout+xml"/>
  <Override PartName="/ppt/theme/theme32.xml" ContentType="application/vnd.openxmlformats-officedocument.theme+xml"/>
  <Override PartName="/ppt/slideLayouts/slideLayout83.xml" ContentType="application/vnd.openxmlformats-officedocument.presentationml.slideLayout+xml"/>
  <Override PartName="/ppt/theme/theme33.xml" ContentType="application/vnd.openxmlformats-officedocument.theme+xml"/>
  <Override PartName="/ppt/slideLayouts/slideLayout84.xml" ContentType="application/vnd.openxmlformats-officedocument.presentationml.slideLayout+xml"/>
  <Override PartName="/ppt/theme/theme34.xml" ContentType="application/vnd.openxmlformats-officedocument.theme+xml"/>
  <Override PartName="/ppt/slideLayouts/slideLayout85.xml" ContentType="application/vnd.openxmlformats-officedocument.presentationml.slideLayout+xml"/>
  <Override PartName="/ppt/theme/theme35.xml" ContentType="application/vnd.openxmlformats-officedocument.theme+xml"/>
  <Override PartName="/ppt/slideLayouts/slideLayout86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6622" r:id="rId5"/>
    <p:sldMasterId id="2147486634" r:id="rId6"/>
    <p:sldMasterId id="2147486636" r:id="rId7"/>
    <p:sldMasterId id="2147486638" r:id="rId8"/>
    <p:sldMasterId id="2147486640" r:id="rId9"/>
    <p:sldMasterId id="2147486642" r:id="rId10"/>
    <p:sldMasterId id="2147486644" r:id="rId11"/>
    <p:sldMasterId id="2147486646" r:id="rId12"/>
    <p:sldMasterId id="2147486648" r:id="rId13"/>
    <p:sldMasterId id="2147486650" r:id="rId14"/>
    <p:sldMasterId id="2147486652" r:id="rId15"/>
    <p:sldMasterId id="2147486654" r:id="rId16"/>
    <p:sldMasterId id="2147486656" r:id="rId17"/>
    <p:sldMasterId id="2147486658" r:id="rId18"/>
    <p:sldMasterId id="2147486660" r:id="rId19"/>
    <p:sldMasterId id="2147486662" r:id="rId20"/>
    <p:sldMasterId id="2147486670" r:id="rId21"/>
    <p:sldMasterId id="2147486672" r:id="rId22"/>
    <p:sldMasterId id="2147486674" r:id="rId23"/>
    <p:sldMasterId id="2147486676" r:id="rId24"/>
    <p:sldMasterId id="2147486678" r:id="rId25"/>
    <p:sldMasterId id="2147486680" r:id="rId26"/>
    <p:sldMasterId id="2147486682" r:id="rId27"/>
    <p:sldMasterId id="2147486684" r:id="rId28"/>
    <p:sldMasterId id="2147486686" r:id="rId29"/>
    <p:sldMasterId id="2147486688" r:id="rId30"/>
    <p:sldMasterId id="2147486690" r:id="rId31"/>
    <p:sldMasterId id="2147486692" r:id="rId32"/>
    <p:sldMasterId id="2147486694" r:id="rId33"/>
    <p:sldMasterId id="2147486696" r:id="rId34"/>
    <p:sldMasterId id="2147486698" r:id="rId35"/>
    <p:sldMasterId id="2147486700" r:id="rId36"/>
  </p:sldMasterIdLst>
  <p:notesMasterIdLst>
    <p:notesMasterId r:id="rId73"/>
  </p:notesMasterIdLst>
  <p:sldIdLst>
    <p:sldId id="395" r:id="rId37"/>
    <p:sldId id="446" r:id="rId38"/>
    <p:sldId id="447" r:id="rId39"/>
    <p:sldId id="449" r:id="rId40"/>
    <p:sldId id="450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463" r:id="rId51"/>
    <p:sldId id="464" r:id="rId52"/>
    <p:sldId id="465" r:id="rId53"/>
    <p:sldId id="466" r:id="rId54"/>
    <p:sldId id="467" r:id="rId55"/>
    <p:sldId id="468" r:id="rId56"/>
    <p:sldId id="472" r:id="rId57"/>
    <p:sldId id="473" r:id="rId58"/>
    <p:sldId id="474" r:id="rId59"/>
    <p:sldId id="475" r:id="rId60"/>
    <p:sldId id="476" r:id="rId61"/>
    <p:sldId id="477" r:id="rId62"/>
    <p:sldId id="478" r:id="rId63"/>
    <p:sldId id="479" r:id="rId64"/>
    <p:sldId id="480" r:id="rId65"/>
    <p:sldId id="481" r:id="rId66"/>
    <p:sldId id="482" r:id="rId67"/>
    <p:sldId id="483" r:id="rId68"/>
    <p:sldId id="484" r:id="rId69"/>
    <p:sldId id="485" r:id="rId70"/>
    <p:sldId id="486" r:id="rId71"/>
    <p:sldId id="487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0021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>
      <p:cViewPr varScale="1">
        <p:scale>
          <a:sx n="67" d="100"/>
          <a:sy n="67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slide" Target="slides/slide27.xml"/><Relationship Id="rId68" Type="http://schemas.openxmlformats.org/officeDocument/2006/relationships/slide" Target="slides/slide32.xml"/><Relationship Id="rId76" Type="http://schemas.openxmlformats.org/officeDocument/2006/relationships/theme" Target="theme/theme1.xml"/><Relationship Id="rId97" Type="http://schemas.microsoft.com/office/2015/10/relationships/revisionInfo" Target="revisionInfo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slide" Target="slides/slide30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slide" Target="slides/slide29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slide" Target="slides/slide28.xml"/><Relationship Id="rId69" Type="http://schemas.openxmlformats.org/officeDocument/2006/relationships/slide" Target="slides/slide33.xml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5.xml"/><Relationship Id="rId72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Relationship Id="rId67" Type="http://schemas.openxmlformats.org/officeDocument/2006/relationships/slide" Target="slides/slide3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slide" Target="slides/slide26.xml"/><Relationship Id="rId70" Type="http://schemas.openxmlformats.org/officeDocument/2006/relationships/slide" Target="slides/slide34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AC8EFB-244E-4BAF-AC67-01349A30A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0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56533-C8AE-437F-BEEE-DA032EA082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5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7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41158-3D56-412E-A8EF-1F78DBCA47DC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4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7EE9F-F6D0-4F36-9F1B-D15DD7E7AAAA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0461" tIns="44436" rIns="90461" bIns="44436"/>
          <a:lstStyle/>
          <a:p>
            <a:pPr eaLnBrk="1" hangingPunct="1"/>
            <a:endParaRPr lang="en-US" dirty="0"/>
          </a:p>
        </p:txBody>
      </p:sp>
      <p:sp>
        <p:nvSpPr>
          <p:cNvPr id="1126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79301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FE63D-0B37-494B-B61F-1E810E7A679F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0461" tIns="44436" rIns="90461" bIns="44436"/>
          <a:lstStyle/>
          <a:p>
            <a:pPr eaLnBrk="1" hangingPunct="1"/>
            <a:endParaRPr lang="en-US" dirty="0"/>
          </a:p>
        </p:txBody>
      </p:sp>
      <p:sp>
        <p:nvSpPr>
          <p:cNvPr id="1136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22139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A2694-3654-4B29-A715-49A45E11CEE0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0461" tIns="44436" rIns="90461" bIns="44436"/>
          <a:lstStyle/>
          <a:p>
            <a:pPr eaLnBrk="1" hangingPunct="1"/>
            <a:endParaRPr lang="en-US" dirty="0"/>
          </a:p>
        </p:txBody>
      </p:sp>
      <p:sp>
        <p:nvSpPr>
          <p:cNvPr id="1146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7146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3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7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C39B3-3DC2-4082-AF40-FA4380A87A95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9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75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1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05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E6FC8-5835-4F1D-A308-8BA888CCD459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163E8-C04A-4733-8DE8-46C2080E9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39F11-F883-461A-B6CC-F90ED786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792F8-0D74-4E94-A778-C9D484781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69663-AC2C-470A-AD4B-A5474993E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68021-03C3-4202-B6CD-F857FC9A8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5D7F4-E6E4-413C-A1D4-DA960CA52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F5827-BCF1-4D49-BA86-C0219AF32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33FD4-8DCB-412E-A8D1-B4F6708DF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8D348-6C27-435B-BD83-72DDB32BF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F92CB-E261-410A-9D3B-B4B7CA7BD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4E312-CF26-4B03-838B-E34E16834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F3FE1-A0A7-41FB-B825-5A2280904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8B24F-5E3C-4016-991D-A8F0B539B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FCAB-181C-4F81-8BC6-9A930095D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7FC1-5326-494C-BA38-49AAFF840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80D80-8628-4FAA-85D1-F2079FA55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A916F-3A99-4FD0-99CA-A3888868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D41D9-E835-40AE-9155-5D6115680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4AA73-CA2E-43EE-B9CF-527D240BE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7CDA0-9291-4863-AE18-66BDAE658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33E0A-EBAE-4931-B14B-A7BBAE455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2C279-09F8-40D0-95FB-FADF46DB7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A5C8F-5CA0-4710-B34B-5E4679262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20B6D-3429-4825-B890-EA5EF9FA4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D2BC2-E197-4EA3-B59F-913664D59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4A071-07AF-4E4C-AE4C-C64744091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10E6C-24CC-4030-8E31-BDB56D6AC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9304-400A-4F60-8005-9FB4A9B49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D4727-49B3-4016-A882-713A69318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4494-F337-4AEE-9894-B2BE36D68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E03F0-0C87-4E76-9E19-50C14FBF4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2996-E956-4BCC-B8F6-29091D2E3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67A4E-EE79-4870-A218-915487BF4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945B5-3E33-4C5D-96D0-B837EB7F3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059A-CED2-42DD-9496-9E26637E3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78422-F38C-4841-9978-D8F1A9EF5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D909E-B3CD-4597-95CB-24324353C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D1F99-15E0-4BE6-9B89-109EA1784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C3325-4211-4FE3-9A52-DBE248AD0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CC6C30-35D9-4CF2-A5BA-156B13281A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87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DFFE6F-441B-4E1A-B5CD-EDC95B0EEF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4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6D412-B406-4F8F-824D-151A28A5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37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B325-DA9A-493F-9537-24AFA5709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E5C7A-DCC0-49D0-A16F-CD36D559F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6DF48-C248-456A-9EB1-D93D1771E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1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2D1990-AAF3-4E1C-B7C0-D246B776A2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37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5EB36-FEC9-498C-A7C6-A16AA27C27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65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A6D46A-B594-4654-B8B9-C4F2F8128C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18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8934-4162-44BE-B510-B9D948C7FD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29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D1A2E-386F-4465-A8D9-728ABD5094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21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1F5F52-3B48-4D7A-9B39-62A0790BEBA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90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579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209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9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F818B-2741-4E15-ABE8-98EBC1BE3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224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76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104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100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070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320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23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798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148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5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ED2A-88D9-4FA2-A879-261099ECA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7905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340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442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179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687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06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01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318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0770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5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E6FFB-7BCF-43EA-9AFA-5559F7B38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50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7750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661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273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434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737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2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15B53-B28C-44AB-8700-0FE4B9D3E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6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6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6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6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6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6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6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6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6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7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7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7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7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7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7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7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7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7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7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8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8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8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8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8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8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8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35E8B153-54A5-4036-933D-DFA94EA8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7" r:id="rId1"/>
    <p:sldLayoutId id="2147486567" r:id="rId2"/>
    <p:sldLayoutId id="2147486568" r:id="rId3"/>
    <p:sldLayoutId id="2147486569" r:id="rId4"/>
    <p:sldLayoutId id="2147486570" r:id="rId5"/>
    <p:sldLayoutId id="2147486571" r:id="rId6"/>
    <p:sldLayoutId id="2147486572" r:id="rId7"/>
    <p:sldLayoutId id="2147486573" r:id="rId8"/>
    <p:sldLayoutId id="2147486574" r:id="rId9"/>
    <p:sldLayoutId id="2147486575" r:id="rId10"/>
    <p:sldLayoutId id="21474865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7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0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4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0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3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8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5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6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0A0B0E8A-7DAA-4913-80C0-319BB7344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8" r:id="rId1"/>
    <p:sldLayoutId id="2147486577" r:id="rId2"/>
    <p:sldLayoutId id="2147486578" r:id="rId3"/>
    <p:sldLayoutId id="2147486579" r:id="rId4"/>
    <p:sldLayoutId id="2147486580" r:id="rId5"/>
    <p:sldLayoutId id="2147486581" r:id="rId6"/>
    <p:sldLayoutId id="2147486582" r:id="rId7"/>
    <p:sldLayoutId id="2147486583" r:id="rId8"/>
    <p:sldLayoutId id="2147486584" r:id="rId9"/>
    <p:sldLayoutId id="2147486585" r:id="rId10"/>
    <p:sldLayoutId id="21474865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6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2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2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2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4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8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2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8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4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8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4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8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2072B9DB-FF97-40E1-89C0-E1838B1F5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9" r:id="rId1"/>
    <p:sldLayoutId id="2147486587" r:id="rId2"/>
    <p:sldLayoutId id="2147486588" r:id="rId3"/>
    <p:sldLayoutId id="2147486589" r:id="rId4"/>
    <p:sldLayoutId id="2147486590" r:id="rId5"/>
    <p:sldLayoutId id="2147486591" r:id="rId6"/>
    <p:sldLayoutId id="2147486592" r:id="rId7"/>
    <p:sldLayoutId id="2147486593" r:id="rId8"/>
    <p:sldLayoutId id="2147486594" r:id="rId9"/>
    <p:sldLayoutId id="2147486595" r:id="rId10"/>
    <p:sldLayoutId id="21474865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8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9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9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9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7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9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9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2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9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3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0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95E517F5-A35B-4DDB-A5DC-BCF56258E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20" r:id="rId1"/>
    <p:sldLayoutId id="2147486597" r:id="rId2"/>
    <p:sldLayoutId id="2147486598" r:id="rId3"/>
    <p:sldLayoutId id="2147486599" r:id="rId4"/>
    <p:sldLayoutId id="2147486600" r:id="rId5"/>
    <p:sldLayoutId id="2147486601" r:id="rId6"/>
    <p:sldLayoutId id="2147486602" r:id="rId7"/>
    <p:sldLayoutId id="2147486603" r:id="rId8"/>
    <p:sldLayoutId id="2147486604" r:id="rId9"/>
    <p:sldLayoutId id="2147486605" r:id="rId10"/>
    <p:sldLayoutId id="214748660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23" r:id="rId1"/>
    <p:sldLayoutId id="2147486624" r:id="rId2"/>
    <p:sldLayoutId id="2147486625" r:id="rId3"/>
    <p:sldLayoutId id="2147486626" r:id="rId4"/>
    <p:sldLayoutId id="2147486627" r:id="rId5"/>
    <p:sldLayoutId id="2147486628" r:id="rId6"/>
    <p:sldLayoutId id="2147486629" r:id="rId7"/>
    <p:sldLayoutId id="2147486630" r:id="rId8"/>
    <p:sldLayoutId id="2147486631" r:id="rId9"/>
    <p:sldLayoutId id="2147486632" r:id="rId10"/>
    <p:sldLayoutId id="214748663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3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2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3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0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3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1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066800"/>
            <a:ext cx="6553200" cy="128905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Instruction Set Principles </a:t>
            </a:r>
            <a:br>
              <a:rPr lang="en-US" sz="4000" b="1" dirty="0"/>
            </a:br>
            <a:r>
              <a:rPr lang="en-US" sz="4000" b="1" dirty="0"/>
              <a:t>			</a:t>
            </a:r>
            <a:r>
              <a:rPr lang="en-US" sz="3600" b="1" dirty="0"/>
              <a:t>Appendix A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810000"/>
            <a:ext cx="64008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/>
              <a:t>  </a:t>
            </a:r>
            <a:r>
              <a:rPr lang="en-US" sz="2400" b="1" dirty="0"/>
              <a:t>Classifying ISA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 Design alternatives available to the                        	instruction set architect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Role of Compiler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</a:t>
            </a:r>
            <a:r>
              <a:rPr lang="en-US" sz="2400" b="1"/>
              <a:t>The </a:t>
            </a:r>
            <a:r>
              <a:rPr lang="en-US" sz="2400" b="1" smtClean="0"/>
              <a:t>RISC-V ISA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FCAD7-3D61-4BA1-A17B-C6FC029DA00B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E64589-455D-4F39-A6A0-0704B374B1D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226425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IF (Instruction Fetch Cycle)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Send contents of PC to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Fetch current instruction from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Update PC by adding 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ID (Instruction Decode/ Register Fetch Cycle)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Decode operation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Fetch registers given by the source </a:t>
            </a:r>
            <a:r>
              <a:rPr lang="en-US" sz="2400" b="1" dirty="0" err="1">
                <a:latin typeface="Comic Sans MS" pitchFamily="66" charset="0"/>
              </a:rPr>
              <a:t>specifiers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Do equality test </a:t>
            </a:r>
            <a:r>
              <a:rPr lang="en-US" sz="2400" b="1" dirty="0" smtClean="0"/>
              <a:t>on registers for </a:t>
            </a:r>
            <a:r>
              <a:rPr lang="en-US" sz="2400" b="1" dirty="0"/>
              <a:t>a possible branch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Sign-extend the immediate field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Compute (possible) branch target address </a:t>
            </a:r>
            <a:endParaRPr lang="en-US" sz="24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i="1" dirty="0"/>
          </a:p>
          <a:p>
            <a:pPr>
              <a:lnSpc>
                <a:spcPct val="80000"/>
              </a:lnSpc>
            </a:pPr>
            <a:r>
              <a:rPr lang="en-US" sz="2400" b="1" i="1" dirty="0" smtClean="0"/>
              <a:t>Fixed </a:t>
            </a:r>
            <a:r>
              <a:rPr lang="en-US" sz="2400" b="1" i="1" dirty="0"/>
              <a:t>field decoding allows all the above operations to be performed in parallel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 smtClean="0"/>
              <a:t>	Some of the operations may not be required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40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E9ADA-1A01-445C-AF79-D1A55F5C7D2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Instruction layout for </a:t>
            </a:r>
            <a:r>
              <a:rPr lang="en-US" sz="3200" b="1" dirty="0" smtClean="0"/>
              <a:t>RISC-V</a:t>
            </a:r>
            <a:endParaRPr lang="en-US" sz="3200" b="1" dirty="0"/>
          </a:p>
        </p:txBody>
      </p:sp>
      <p:pic>
        <p:nvPicPr>
          <p:cNvPr id="8" name="Picture 5" descr="Z:\Production\Prodenv\0000000038\0000155678\0000000029\XmlLowres\0003170709\bm23-978012811905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2000"/>
            <a:ext cx="8964000" cy="374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58629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Four major types of instructions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43EACF-9086-4EB8-B2EC-27B8EB4F0BE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1084263"/>
            <a:ext cx="8229600" cy="5316537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EX (Execution/Effective Address Cycle)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ALU operates on operands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Any one of the following operations is performed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Memory reference instruction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Effective address is calculated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/>
              <a:t>Register-Register ALU instruction	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Performs ALU operation on operands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/>
              <a:t>Register-immediate ALU instruction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Performs operations on operand and sign-		</a:t>
            </a:r>
            <a:r>
              <a:rPr lang="en-US" sz="2400" b="1" i="1" dirty="0" smtClean="0"/>
              <a:t>extended </a:t>
            </a:r>
            <a:r>
              <a:rPr lang="en-US" sz="2400" b="1" i="1" dirty="0"/>
              <a:t>immediate </a:t>
            </a:r>
            <a:r>
              <a:rPr lang="en-US" sz="2400" b="1" i="1" dirty="0" smtClean="0"/>
              <a:t>data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</a:t>
            </a:r>
            <a:r>
              <a:rPr lang="en-US" sz="2400" b="1" dirty="0" smtClean="0"/>
              <a:t>Conditional branch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i="1" dirty="0" smtClean="0"/>
              <a:t>Determine whether the condition is true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400" b="1" i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MEM (Memory Access Cycle)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Active only for load/store </a:t>
            </a:r>
            <a:r>
              <a:rPr lang="en-US" sz="2400" b="1" dirty="0" smtClean="0">
                <a:latin typeface="Comic Sans MS" pitchFamily="66" charset="0"/>
              </a:rPr>
              <a:t>instructions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51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C8C3C-2A9F-4579-864D-D302D6CC6117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6425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219200"/>
            <a:ext cx="8077200" cy="4953000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Load</a:t>
            </a:r>
            <a:r>
              <a:rPr lang="en-US" sz="2400" b="1" dirty="0"/>
              <a:t>:	</a:t>
            </a:r>
            <a:r>
              <a:rPr lang="en-US" sz="2400" b="1" dirty="0" smtClean="0"/>
              <a:t>Read </a:t>
            </a:r>
            <a:r>
              <a:rPr lang="en-US" sz="2400" b="1" dirty="0"/>
              <a:t>operand from memory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Store</a:t>
            </a:r>
            <a:r>
              <a:rPr lang="en-US" sz="2400" b="1" dirty="0"/>
              <a:t>:	</a:t>
            </a:r>
            <a:r>
              <a:rPr lang="en-US" sz="2400" b="1" dirty="0" smtClean="0"/>
              <a:t>Store </a:t>
            </a:r>
            <a:r>
              <a:rPr lang="en-US" sz="2400" b="1" dirty="0"/>
              <a:t>a register content into </a:t>
            </a:r>
            <a:r>
              <a:rPr lang="en-US" sz="2400" b="1" dirty="0" smtClean="0"/>
              <a:t>memory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sz="4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/>
              <a:t>WB </a:t>
            </a:r>
            <a:r>
              <a:rPr lang="en-US" sz="2400" b="1" dirty="0"/>
              <a:t>(Write Back Cycle)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Register-Register ALU instructions or Load instructions are the only active instructions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Writes the result from ALU </a:t>
            </a:r>
            <a:r>
              <a:rPr lang="en-US" sz="2400" b="1" dirty="0" smtClean="0"/>
              <a:t>or from memory </a:t>
            </a:r>
            <a:endParaRPr lang="en-US" sz="24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Overall execution cycles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Branch Instructions:		</a:t>
            </a:r>
            <a:r>
              <a:rPr lang="en-US" sz="2400" b="1" dirty="0" smtClean="0"/>
              <a:t>3 </a:t>
            </a:r>
            <a:r>
              <a:rPr lang="en-US" sz="2400" b="1" dirty="0"/>
              <a:t>cycles    (12%)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Store Instructions:		4 cycles    (10%)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All other Instructions:	5 cycles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i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Average CPI is </a:t>
            </a:r>
            <a:r>
              <a:rPr lang="en-US" sz="2400" b="1" i="1" dirty="0" smtClean="0"/>
              <a:t>4.66 </a:t>
            </a:r>
            <a:r>
              <a:rPr lang="en-US" sz="2400" b="1" i="1" dirty="0"/>
              <a:t>clock cycles (approx.)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</a:t>
            </a:r>
            <a:r>
              <a:rPr lang="en-US" sz="2400" b="1" i="1" dirty="0">
                <a:latin typeface="Comic Sans MS" pitchFamily="66" charset="0"/>
              </a:rPr>
              <a:t>      </a:t>
            </a:r>
            <a:r>
              <a:rPr lang="en-US" sz="2400" b="1" dirty="0">
                <a:latin typeface="Comic Sans MS" pitchFamily="66" charset="0"/>
              </a:rPr>
              <a:t>Not an optimal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61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6EEBA-D884-4F0C-8709-39B87AFF2396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229600" cy="53165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The Classic 5-stage Pipeline for a RISC Processor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/>
              <a:t>Start a new instruction every clock cycle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>
                <a:latin typeface="Comic Sans MS" pitchFamily="66" charset="0"/>
              </a:rPr>
              <a:t>Instructions overlap should not conflict with use of resources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Data path pipeline shows no conflicts due to three features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"/>
            </a:pPr>
            <a:r>
              <a:rPr lang="en-US" sz="2400" b="1" i="1" dirty="0"/>
              <a:t>Separate instruction and data caches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Memory bandwidth is 5-times the bandwidth 	required in a non-pipelined machine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"/>
            </a:pPr>
            <a:r>
              <a:rPr lang="en-US" sz="2400" b="1" i="1" dirty="0"/>
              <a:t>Register File is accessed in two stages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Two reads and one write in every cycle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Write is performed in first half and read is 	performed in the second half of the cycle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"/>
            </a:pPr>
            <a:r>
              <a:rPr lang="en-US" sz="2400" b="1" i="1" dirty="0"/>
              <a:t>PC is incremented in every cycle to start a new instruction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1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0FFBB-745E-4715-AE4D-04F09AA7B53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Simple RISC Pipeline</a:t>
            </a:r>
          </a:p>
        </p:txBody>
      </p:sp>
      <p:pic>
        <p:nvPicPr>
          <p:cNvPr id="12294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1" y="1447800"/>
            <a:ext cx="7772399" cy="3932238"/>
          </a:xfrm>
          <a:noFill/>
        </p:spPr>
      </p:pic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457200" y="2138362"/>
            <a:ext cx="1143000" cy="2551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00" b="1" i="1" dirty="0">
                <a:solidFill>
                  <a:prstClr val="black"/>
                </a:solidFill>
              </a:rPr>
              <a:t>I1(</a:t>
            </a:r>
            <a:r>
              <a:rPr lang="en-US" sz="2300" b="1" i="1" dirty="0" err="1">
                <a:solidFill>
                  <a:prstClr val="black"/>
                </a:solidFill>
              </a:rPr>
              <a:t>i</a:t>
            </a:r>
            <a:r>
              <a:rPr lang="en-US" sz="2300" b="1" i="1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300" b="1" i="1" dirty="0">
                <a:solidFill>
                  <a:prstClr val="black"/>
                </a:solidFill>
              </a:rPr>
              <a:t>I2(i+1)</a:t>
            </a:r>
          </a:p>
          <a:p>
            <a:pPr>
              <a:spcBef>
                <a:spcPct val="50000"/>
              </a:spcBef>
            </a:pPr>
            <a:r>
              <a:rPr lang="en-US" sz="2300" b="1" i="1" dirty="0">
                <a:solidFill>
                  <a:prstClr val="black"/>
                </a:solidFill>
              </a:rPr>
              <a:t>I3(i+2)</a:t>
            </a:r>
          </a:p>
          <a:p>
            <a:pPr>
              <a:spcBef>
                <a:spcPct val="50000"/>
              </a:spcBef>
            </a:pPr>
            <a:r>
              <a:rPr lang="en-US" sz="2300" b="1" i="1" dirty="0">
                <a:solidFill>
                  <a:prstClr val="black"/>
                </a:solidFill>
              </a:rPr>
              <a:t>I4(i+3)</a:t>
            </a:r>
          </a:p>
          <a:p>
            <a:pPr>
              <a:spcBef>
                <a:spcPct val="50000"/>
              </a:spcBef>
            </a:pPr>
            <a:r>
              <a:rPr lang="en-US" sz="2300" b="1" i="1" dirty="0">
                <a:solidFill>
                  <a:prstClr val="black"/>
                </a:solidFill>
              </a:rPr>
              <a:t>I5(i+4)</a:t>
            </a:r>
          </a:p>
        </p:txBody>
      </p:sp>
    </p:spTree>
    <p:extLst>
      <p:ext uri="{BB962C8B-B14F-4D97-AF65-F5344CB8AC3E}">
        <p14:creationId xmlns:p14="http://schemas.microsoft.com/office/powerpoint/2010/main" val="23070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88A98-5A97-42F5-ADD6-6FA6416668C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776288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/>
              <a:t>Visualizing Pipelining – </a:t>
            </a:r>
            <a:br>
              <a:rPr lang="en-US" sz="3200" b="1"/>
            </a:br>
            <a:r>
              <a:rPr lang="en-US" sz="3200" b="1"/>
              <a:t>     Series of data paths shifted in time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1211263" y="2224087"/>
            <a:ext cx="388937" cy="3109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I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s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t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r.</a:t>
            </a:r>
          </a:p>
          <a:p>
            <a:pPr algn="ctr" eaLnBrk="0" hangingPunct="0"/>
            <a:endParaRPr lang="en-US" b="1" i="1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r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d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e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1066800" y="2286000"/>
            <a:ext cx="0" cy="302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3414713" y="1279525"/>
            <a:ext cx="2374900" cy="3635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1257300" y="1314450"/>
            <a:ext cx="1447800" cy="285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1371600" y="1295400"/>
            <a:ext cx="7537450" cy="5029200"/>
            <a:chOff x="816" y="1056"/>
            <a:chExt cx="4316" cy="2880"/>
          </a:xfrm>
        </p:grpSpPr>
        <p:sp>
          <p:nvSpPr>
            <p:cNvPr id="13323" name="Line 8"/>
            <p:cNvSpPr>
              <a:spLocks noChangeShapeType="1"/>
            </p:cNvSpPr>
            <p:nvPr/>
          </p:nvSpPr>
          <p:spPr bwMode="auto">
            <a:xfrm>
              <a:off x="816" y="1056"/>
              <a:ext cx="4144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094" y="1440"/>
              <a:ext cx="2444" cy="441"/>
              <a:chOff x="1962" y="1200"/>
              <a:chExt cx="1910" cy="441"/>
            </a:xfrm>
          </p:grpSpPr>
          <p:grpSp>
            <p:nvGrpSpPr>
              <p:cNvPr id="4" name="Group 10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" name="Group 1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473" name="Rectangle 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474" name="Rectangle 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472" name="Text Box 1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13443" name="Line 15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44" name="Line 16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" name="Group 17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3467" name="AutoShape 18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68" name="AutoShape 19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69" name="Freeform 20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70" name="Text Box 21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13446" name="Line 22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47" name="Line 23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Group 24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3465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66" name="Text Box 2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13449" name="Freeform 27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50" name="Line 28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51" name="Line 29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30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3463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64" name="Text Box 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3459" name="Rectangle 34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60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61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62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" name="Group 38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1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457" name="Rectangle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458" name="Rectangle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456" name="Text Box 4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1632" y="2016"/>
              <a:ext cx="2444" cy="441"/>
              <a:chOff x="1962" y="1200"/>
              <a:chExt cx="1910" cy="441"/>
            </a:xfrm>
          </p:grpSpPr>
          <p:grpSp>
            <p:nvGrpSpPr>
              <p:cNvPr id="13" name="Group 44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4" name="Group 4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440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441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439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13410" name="Line 49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11" name="Line 50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Group 51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3434" name="AutoShape 5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35" name="AutoShape 5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36" name="Freeform 54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37" name="Text Box 55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13413" name="Line 56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14" name="Line 57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58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3432" name="Rectangle 5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33" name="Text Box 6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13416" name="Freeform 61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17" name="Line 62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18" name="Line 63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64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3430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31" name="Text Box 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8" name="Group 67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3426" name="Rectangl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27" name="Rectangle 6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28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29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" name="Group 72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0" name="Group 7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424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425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423" name="Text Box 7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1" name="Group 77"/>
            <p:cNvGrpSpPr>
              <a:grpSpLocks/>
            </p:cNvGrpSpPr>
            <p:nvPr/>
          </p:nvGrpSpPr>
          <p:grpSpPr bwMode="auto">
            <a:xfrm>
              <a:off x="2160" y="2544"/>
              <a:ext cx="2444" cy="441"/>
              <a:chOff x="1962" y="1200"/>
              <a:chExt cx="1910" cy="441"/>
            </a:xfrm>
          </p:grpSpPr>
          <p:grpSp>
            <p:nvGrpSpPr>
              <p:cNvPr id="22" name="Group 78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3" name="Group 7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407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408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406" name="Text Box 8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13377" name="Line 83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8" name="Line 84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85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3401" name="AutoShape 8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02" name="AutoShape 8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03" name="Freeform 88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04" name="Text Box 89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13380" name="Line 90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1" name="Line 91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" name="Group 92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3399" name="Rectangle 9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00" name="Text Box 9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13383" name="Freeform 95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4" name="Line 96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5" name="Line 97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8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3397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398" name="Text Box 10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7" name="Group 101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3393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94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95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96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8" name="Group 106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9" name="Group 10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391" name="Rectangle 1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392" name="Rectangle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390" name="Text Box 1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0" name="Group 111"/>
            <p:cNvGrpSpPr>
              <a:grpSpLocks/>
            </p:cNvGrpSpPr>
            <p:nvPr/>
          </p:nvGrpSpPr>
          <p:grpSpPr bwMode="auto">
            <a:xfrm>
              <a:off x="2688" y="3072"/>
              <a:ext cx="2444" cy="441"/>
              <a:chOff x="1962" y="1200"/>
              <a:chExt cx="1910" cy="441"/>
            </a:xfrm>
          </p:grpSpPr>
          <p:grpSp>
            <p:nvGrpSpPr>
              <p:cNvPr id="31" name="Group 11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3442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374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375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373" name="Text Box 1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13344" name="Line 11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5" name="Line 11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45" name="Group 11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3368" name="AutoShape 12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369" name="AutoShape 12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70" name="Freeform 12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71" name="Text Box 12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13347" name="Line 12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8" name="Line 12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48" name="Group 126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3366" name="Rectangle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367" name="Text Box 1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13350" name="Freeform 12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1" name="Line 13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2" name="Line 13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52" name="Group 132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3364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365" name="Text Box 1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3453" name="Group 13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3360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61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62" name="Rectangle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63" name="Rectangle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454" name="Group 140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3455" name="Group 14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358" name="Rectangle 1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359" name="Rectangle 1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357" name="Text Box 14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13328" name="Line 145"/>
            <p:cNvSpPr>
              <a:spLocks noChangeShapeType="1"/>
            </p:cNvSpPr>
            <p:nvPr/>
          </p:nvSpPr>
          <p:spPr bwMode="auto">
            <a:xfrm>
              <a:off x="153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29" name="Line 146"/>
            <p:cNvSpPr>
              <a:spLocks noChangeShapeType="1"/>
            </p:cNvSpPr>
            <p:nvPr/>
          </p:nvSpPr>
          <p:spPr bwMode="auto">
            <a:xfrm>
              <a:off x="206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0" name="Line 147"/>
            <p:cNvSpPr>
              <a:spLocks noChangeShapeType="1"/>
            </p:cNvSpPr>
            <p:nvPr/>
          </p:nvSpPr>
          <p:spPr bwMode="auto">
            <a:xfrm>
              <a:off x="259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1" name="Line 148"/>
            <p:cNvSpPr>
              <a:spLocks noChangeShapeType="1"/>
            </p:cNvSpPr>
            <p:nvPr/>
          </p:nvSpPr>
          <p:spPr bwMode="auto">
            <a:xfrm>
              <a:off x="369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2" name="Line 149"/>
            <p:cNvSpPr>
              <a:spLocks noChangeShapeType="1"/>
            </p:cNvSpPr>
            <p:nvPr/>
          </p:nvSpPr>
          <p:spPr bwMode="auto">
            <a:xfrm>
              <a:off x="3120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3" name="Line 150"/>
            <p:cNvSpPr>
              <a:spLocks noChangeShapeType="1"/>
            </p:cNvSpPr>
            <p:nvPr/>
          </p:nvSpPr>
          <p:spPr bwMode="auto">
            <a:xfrm>
              <a:off x="422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4" name="Line 151"/>
            <p:cNvSpPr>
              <a:spLocks noChangeShapeType="1"/>
            </p:cNvSpPr>
            <p:nvPr/>
          </p:nvSpPr>
          <p:spPr bwMode="auto">
            <a:xfrm>
              <a:off x="475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5" name="Line 152"/>
            <p:cNvSpPr>
              <a:spLocks noChangeShapeType="1"/>
            </p:cNvSpPr>
            <p:nvPr/>
          </p:nvSpPr>
          <p:spPr bwMode="auto">
            <a:xfrm>
              <a:off x="1008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6" name="Text Box 153"/>
            <p:cNvSpPr txBox="1">
              <a:spLocks noChangeArrowheads="1"/>
            </p:cNvSpPr>
            <p:nvPr/>
          </p:nvSpPr>
          <p:spPr bwMode="auto">
            <a:xfrm>
              <a:off x="987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1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37" name="Text Box 154"/>
            <p:cNvSpPr txBox="1">
              <a:spLocks noChangeArrowheads="1"/>
            </p:cNvSpPr>
            <p:nvPr/>
          </p:nvSpPr>
          <p:spPr bwMode="auto">
            <a:xfrm>
              <a:off x="150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2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38" name="Text Box 155"/>
            <p:cNvSpPr txBox="1">
              <a:spLocks noChangeArrowheads="1"/>
            </p:cNvSpPr>
            <p:nvPr/>
          </p:nvSpPr>
          <p:spPr bwMode="auto">
            <a:xfrm>
              <a:off x="2046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3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39" name="Text Box 156"/>
            <p:cNvSpPr txBox="1">
              <a:spLocks noChangeArrowheads="1"/>
            </p:cNvSpPr>
            <p:nvPr/>
          </p:nvSpPr>
          <p:spPr bwMode="auto">
            <a:xfrm>
              <a:off x="258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4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40" name="Text Box 157"/>
            <p:cNvSpPr txBox="1">
              <a:spLocks noChangeArrowheads="1"/>
            </p:cNvSpPr>
            <p:nvPr/>
          </p:nvSpPr>
          <p:spPr bwMode="auto">
            <a:xfrm>
              <a:off x="3673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6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41" name="Text Box 158"/>
            <p:cNvSpPr txBox="1">
              <a:spLocks noChangeArrowheads="1"/>
            </p:cNvSpPr>
            <p:nvPr/>
          </p:nvSpPr>
          <p:spPr bwMode="auto">
            <a:xfrm>
              <a:off x="420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7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42" name="Text Box 159"/>
            <p:cNvSpPr txBox="1">
              <a:spLocks noChangeArrowheads="1"/>
            </p:cNvSpPr>
            <p:nvPr/>
          </p:nvSpPr>
          <p:spPr bwMode="auto">
            <a:xfrm>
              <a:off x="3097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5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9380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21EFCF-5BE8-4E84-A4BE-13A4262897B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990600"/>
            <a:ext cx="8305800" cy="53927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Separate ALU is required to calculate branch target address in ID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Instructions should not interfere with each 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</a:t>
            </a:r>
            <a:r>
              <a:rPr lang="en-US" sz="2400" b="1" i="1" dirty="0"/>
              <a:t>Introduce pipeline registers between successive stages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Pipeline registers also carry intermediate 	results from one stage to anothe</a:t>
            </a:r>
            <a:r>
              <a:rPr lang="en-US" sz="2400" b="1" dirty="0"/>
              <a:t>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Basic Performance Issues in Pipelining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/>
              <a:t>Throughput increases but every instruction takes longer to execute as compared to a non-pipelined machine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i="1" dirty="0"/>
              <a:t>			Limits the depth of the pipeline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>
                <a:latin typeface="Comic Sans MS" pitchFamily="66" charset="0"/>
              </a:rPr>
              <a:t>Imbalance among pipe stages contribute to overheads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	Clock cycle time is determined from the delay of 	the slowest stage </a:t>
            </a:r>
          </a:p>
        </p:txBody>
      </p:sp>
    </p:spTree>
    <p:extLst>
      <p:ext uri="{BB962C8B-B14F-4D97-AF65-F5344CB8AC3E}">
        <p14:creationId xmlns:p14="http://schemas.microsoft.com/office/powerpoint/2010/main" val="154735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21EFCF-5BE8-4E84-A4BE-13A4262897B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990600"/>
            <a:ext cx="8229600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Pipeline register delay </a:t>
            </a:r>
            <a:r>
              <a:rPr lang="en-US" sz="2400" b="1" dirty="0"/>
              <a:t>and</a:t>
            </a:r>
            <a:r>
              <a:rPr lang="en-US" sz="2400" b="1" i="1" dirty="0"/>
              <a:t> clock skew </a:t>
            </a:r>
            <a:r>
              <a:rPr lang="en-US" sz="2400" b="1" dirty="0"/>
              <a:t>are other overheads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Pipeline registers add setup time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Time that a register input must be stable 	before a clock signal that triggers a write 	occurs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Clock skew is the maximum delay between the time when the clock arrives at any two registers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Imposes a lower limit on the clock cycle time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Example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itchFamily="66" charset="0"/>
              </a:rPr>
              <a:t>Speedup from pipelining over a non-pipelined architecture, clock skew and setup time = </a:t>
            </a:r>
            <a:r>
              <a:rPr lang="en-US" sz="2400" b="1" dirty="0" smtClean="0">
                <a:latin typeface="Comic Sans MS" pitchFamily="66" charset="0"/>
              </a:rPr>
              <a:t>0.1 </a:t>
            </a:r>
            <a:r>
              <a:rPr lang="en-US" sz="2400" b="1" dirty="0">
                <a:latin typeface="Comic Sans MS" pitchFamily="66" charset="0"/>
              </a:rPr>
              <a:t>ns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Clock cycle = </a:t>
            </a:r>
            <a:r>
              <a:rPr lang="en-US" sz="2400" b="1" dirty="0" smtClean="0"/>
              <a:t>0.5 </a:t>
            </a:r>
            <a:r>
              <a:rPr lang="en-US" sz="2400" b="1" dirty="0"/>
              <a:t>ns;	    ALU instr. (40%) = 4 cycles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Branch instr. (20%) = 4 cycles;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Memory instr. (40%) = 5 cycles</a:t>
            </a:r>
          </a:p>
        </p:txBody>
      </p:sp>
    </p:spTree>
    <p:extLst>
      <p:ext uri="{BB962C8B-B14F-4D97-AF65-F5344CB8AC3E}">
        <p14:creationId xmlns:p14="http://schemas.microsoft.com/office/powerpoint/2010/main" val="124978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C4C74-0B5E-4EC6-B72E-A76834B06ED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Principles of Pipelining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156575" cy="5257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The Major Hurdles of Pipelining – Pipeline Hazards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Hazards are situations that prevent the next 	instruction in the instruction stream from 	executing during its designated clock cycle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Reduce performance from the ideal speedup gained by pipelining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There are three classes of pipeline hazards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"/>
            </a:pPr>
            <a:r>
              <a:rPr lang="en-US" sz="2400" b="1" i="1" dirty="0"/>
              <a:t>Structural Hazards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Occurs due to resource conflicts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i="1" dirty="0"/>
              <a:t>Hardware cannot support all possible combinations of instructions simultaneously in overlapped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"/>
            </a:pPr>
            <a:r>
              <a:rPr lang="en-US" sz="2400" b="1" i="1" dirty="0"/>
              <a:t>Data Hazards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When an instruction depends on the results of a 	previous instruction in a way that is exposed by 	the overlapping of instructions 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321506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78636-D07C-4730-B756-B5FA6FEB4EF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The </a:t>
            </a:r>
            <a:r>
              <a:rPr lang="en-US" sz="2800" b="1" smtClean="0"/>
              <a:t>RISC V Architecture </a:t>
            </a:r>
            <a:endParaRPr lang="en-US" sz="2800" b="1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066800"/>
            <a:ext cx="8150225" cy="50879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 smtClean="0"/>
              <a:t>RISC-V </a:t>
            </a:r>
            <a:r>
              <a:rPr lang="en-US" sz="2400" b="1" dirty="0"/>
              <a:t>Floating-point Operations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Floating-point instructions manipulate floating-point registers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</a:t>
            </a:r>
            <a:r>
              <a:rPr lang="en-US" sz="2400" b="1" dirty="0"/>
              <a:t>Floating point </a:t>
            </a:r>
            <a:r>
              <a:rPr lang="en-US" sz="2400" b="1" dirty="0" smtClean="0"/>
              <a:t>instructions begin with letter 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Floating-point arithmetic operations: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       Suffix d is for double and s for single precision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/>
              <a:t>Conversions from integer to floating-point and vice </a:t>
            </a:r>
            <a:r>
              <a:rPr lang="en-US" sz="2400" b="1" dirty="0" smtClean="0"/>
              <a:t>versa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 smtClean="0"/>
              <a:t>Floating-point compares set an integer register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Floating-point status registers record the status of various floating-point operations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 smtClean="0"/>
              <a:t>RISC-V </a:t>
            </a:r>
            <a:r>
              <a:rPr lang="en-US" sz="2400" b="1" dirty="0"/>
              <a:t>Instruction Set </a:t>
            </a:r>
            <a:r>
              <a:rPr lang="en-US" sz="2400" b="1" dirty="0" smtClean="0"/>
              <a:t>Usage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12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D7504-8DB7-4E53-B828-B30A26B4EF86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0813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5" y="1524000"/>
            <a:ext cx="7953375" cy="4570413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"/>
            </a:pPr>
            <a:r>
              <a:rPr lang="en-US" sz="2400" b="1" i="1" dirty="0"/>
              <a:t>Control Hazards</a:t>
            </a:r>
            <a:endParaRPr lang="en-US" sz="2400" b="1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Arise from the pipelining of branches and 	other instructions that change the PC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Hazards can make it necessary to </a:t>
            </a:r>
            <a:r>
              <a:rPr lang="en-US" sz="2400" b="1" i="1" dirty="0">
                <a:latin typeface="Comic Sans MS" pitchFamily="66" charset="0"/>
              </a:rPr>
              <a:t>stall </a:t>
            </a:r>
            <a:r>
              <a:rPr lang="en-US" sz="2400" b="1" dirty="0">
                <a:latin typeface="Comic Sans MS" pitchFamily="66" charset="0"/>
              </a:rPr>
              <a:t>the pipeline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Stall in a pipelined machine requires that some instructions are allowed to proceed while others are delayed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All instructions issued </a:t>
            </a:r>
            <a:r>
              <a:rPr lang="en-US" sz="2400" b="1" i="1" dirty="0">
                <a:latin typeface="Comic Sans MS" pitchFamily="66" charset="0"/>
              </a:rPr>
              <a:t>later</a:t>
            </a:r>
            <a:r>
              <a:rPr lang="en-US" sz="2400" b="1" dirty="0">
                <a:latin typeface="Comic Sans MS" pitchFamily="66" charset="0"/>
              </a:rPr>
              <a:t> in the pipeline than the stalled instruction are also stalled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Instructions issued </a:t>
            </a:r>
            <a:r>
              <a:rPr lang="en-US" sz="2400" b="1" i="1" dirty="0"/>
              <a:t>earlier</a:t>
            </a:r>
            <a:r>
              <a:rPr lang="en-US" sz="2400" b="1" dirty="0"/>
              <a:t> must continue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No new instructions are fetched during the stall</a:t>
            </a:r>
          </a:p>
        </p:txBody>
      </p:sp>
    </p:spTree>
    <p:extLst>
      <p:ext uri="{BB962C8B-B14F-4D97-AF65-F5344CB8AC3E}">
        <p14:creationId xmlns:p14="http://schemas.microsoft.com/office/powerpoint/2010/main" val="425776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E8066F-25F1-429D-B823-EACA15BFBAD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237" y="1066800"/>
            <a:ext cx="8208963" cy="49180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Performance of Pipelines with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Pipeline speedup =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/>
              <a:t>			   </a:t>
            </a:r>
            <a:r>
              <a:rPr lang="en-US" sz="2400" b="1" i="1" u="sng" dirty="0"/>
              <a:t>Average Instruction time w/o pipeline</a:t>
            </a:r>
            <a:r>
              <a:rPr lang="en-US" sz="2400" b="1" i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   Average Instruction time with pipeline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i="1" u="sng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i="1" dirty="0"/>
              <a:t>   =   </a:t>
            </a:r>
            <a:r>
              <a:rPr lang="en-US" sz="2200" b="1" i="1" u="sng" dirty="0"/>
              <a:t>  </a:t>
            </a:r>
            <a:r>
              <a:rPr lang="en-US" sz="2400" b="1" i="1" u="sng" dirty="0"/>
              <a:t>CPI w/o pipelining * clock cycle w/o pipelining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    CPI with pipelining * clock cycle with pipelining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Ideal CPI  =   </a:t>
            </a:r>
            <a:r>
              <a:rPr lang="en-US" sz="2400" b="1" i="1" u="sng" dirty="0"/>
              <a:t>CPI without pipelining</a:t>
            </a:r>
            <a:r>
              <a:rPr lang="en-US" sz="2400" b="1" i="1" dirty="0"/>
              <a:t>    ≈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   	                Pipeline depth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Pipeline Speedup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i="1" u="sng" dirty="0"/>
              <a:t>   Clock cycle w/o pipelining * Ideal CPI * Pipeline</a:t>
            </a:r>
            <a:r>
              <a:rPr lang="en-US" sz="2200" b="1" u="sng" dirty="0"/>
              <a:t> </a:t>
            </a:r>
            <a:r>
              <a:rPr lang="en-US" sz="2200" b="1" i="1" u="sng" dirty="0"/>
              <a:t>depth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100" b="1" i="1" dirty="0"/>
              <a:t>Clock cycle with pipelining *  (Ideal CPI + pipeline stall cycles</a:t>
            </a:r>
            <a:r>
              <a:rPr lang="en-US" sz="1800" b="1" i="1" dirty="0"/>
              <a:t>)</a:t>
            </a:r>
            <a:endParaRPr lang="en-US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3813504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98F15-D43F-443A-98BE-70A68630DD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Pipeline Speedup = </a:t>
            </a:r>
            <a:r>
              <a:rPr lang="en-US" sz="2400" b="1" i="1" u="sng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i="1" u="sng" dirty="0"/>
              <a:t>    Ideal CPI * Pipeline</a:t>
            </a:r>
            <a:r>
              <a:rPr lang="en-US" sz="2400" b="1" u="sng" dirty="0"/>
              <a:t> </a:t>
            </a:r>
            <a:r>
              <a:rPr lang="en-US" sz="2400" b="1" i="1" u="sng" dirty="0"/>
              <a:t>depth</a:t>
            </a:r>
            <a:r>
              <a:rPr lang="en-US" sz="2400" b="1" i="1" dirty="0"/>
              <a:t>      </a:t>
            </a:r>
            <a:r>
              <a:rPr lang="en-US" sz="2400" b="1" i="1" u="sng" dirty="0"/>
              <a:t>  </a:t>
            </a:r>
            <a:r>
              <a:rPr lang="en-US" sz="2400" b="1" i="1" dirty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Ideal CPI + pipeline stall cycles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Pipeline Speedup =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  </a:t>
            </a:r>
            <a:r>
              <a:rPr lang="en-US" sz="2400" b="1" i="1" u="sng" dirty="0"/>
              <a:t>         Pipeline</a:t>
            </a:r>
            <a:r>
              <a:rPr lang="en-US" sz="2400" b="1" u="sng" dirty="0"/>
              <a:t> </a:t>
            </a:r>
            <a:r>
              <a:rPr lang="en-US" sz="2400" b="1" i="1" u="sng" dirty="0"/>
              <a:t>depth</a:t>
            </a:r>
            <a:r>
              <a:rPr lang="en-US" sz="2400" b="1" i="1" dirty="0"/>
              <a:t>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1 + pipeline stall cycles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i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If there are no stalls, the speedup is given by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 number of pipe stages</a:t>
            </a:r>
          </a:p>
        </p:txBody>
      </p:sp>
    </p:spTree>
    <p:extLst>
      <p:ext uri="{BB962C8B-B14F-4D97-AF65-F5344CB8AC3E}">
        <p14:creationId xmlns:p14="http://schemas.microsoft.com/office/powerpoint/2010/main" val="29200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E8E0BF-9988-47E1-8620-B39B8854F89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229600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Structural Hazards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i="1" dirty="0"/>
              <a:t>		</a:t>
            </a:r>
            <a:r>
              <a:rPr lang="en-US" sz="2400" b="1" i="1" dirty="0"/>
              <a:t>If some combinations of instruction cannot be 	accommodated due to resource conflicts, there 	is a 	structural hazard in the processor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There are two types of structural hazards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Arises when some functional unit is not fully pipelined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A sequence of instructions that all use that 	functional unit cannot be sequentially initiated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Some resource has not been duplicated enough to allow all combinations of instructions in the pipeline to execute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The pipeline will stall one of the instructions until 	the required unit becomes available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i="1" dirty="0"/>
          </a:p>
        </p:txBody>
      </p:sp>
    </p:spTree>
    <p:extLst>
      <p:ext uri="{BB962C8B-B14F-4D97-AF65-F5344CB8AC3E}">
        <p14:creationId xmlns:p14="http://schemas.microsoft.com/office/powerpoint/2010/main" val="6155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B97AE0-C5BD-47CE-9348-83F18E697B5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229600" cy="776288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/>
              <a:t>One Memory Port/Structural Hazard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531384" y="1933575"/>
            <a:ext cx="416782" cy="3475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I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n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s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t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r.</a:t>
            </a:r>
          </a:p>
          <a:p>
            <a:pPr algn="ctr" eaLnBrk="0" hangingPunct="0"/>
            <a:endParaRPr lang="en-US" sz="2000" b="1" i="1" dirty="0">
              <a:solidFill>
                <a:prstClr val="white"/>
              </a:solidFill>
              <a:latin typeface="Comic Sans MS" pitchFamily="66" charset="0"/>
            </a:endParaRP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O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d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e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21511" name="Line 4"/>
          <p:cNvSpPr>
            <a:spLocks noChangeShapeType="1"/>
          </p:cNvSpPr>
          <p:nvPr/>
        </p:nvSpPr>
        <p:spPr bwMode="auto">
          <a:xfrm flipH="1">
            <a:off x="1219200" y="1766888"/>
            <a:ext cx="0" cy="396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1552575" y="1081088"/>
            <a:ext cx="2508250" cy="393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1298575" y="2147888"/>
            <a:ext cx="911225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prstClr val="black"/>
                </a:solidFill>
                <a:latin typeface="Courier New" pitchFamily="49" charset="0"/>
              </a:rPr>
              <a:t>Load</a:t>
            </a:r>
          </a:p>
        </p:txBody>
      </p:sp>
      <p:sp>
        <p:nvSpPr>
          <p:cNvPr id="21514" name="Rectangle 7"/>
          <p:cNvSpPr>
            <a:spLocks noChangeArrowheads="1"/>
          </p:cNvSpPr>
          <p:nvPr/>
        </p:nvSpPr>
        <p:spPr bwMode="auto">
          <a:xfrm>
            <a:off x="1360487" y="2894013"/>
            <a:ext cx="1458913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prstClr val="black"/>
                </a:solidFill>
                <a:latin typeface="Courier New" pitchFamily="49" charset="0"/>
              </a:rPr>
              <a:t>Instr 1</a:t>
            </a:r>
          </a:p>
        </p:txBody>
      </p:sp>
      <p:sp>
        <p:nvSpPr>
          <p:cNvPr id="21515" name="Rectangle 8"/>
          <p:cNvSpPr>
            <a:spLocks noChangeArrowheads="1"/>
          </p:cNvSpPr>
          <p:nvPr/>
        </p:nvSpPr>
        <p:spPr bwMode="auto">
          <a:xfrm>
            <a:off x="1360487" y="3687763"/>
            <a:ext cx="1458913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prstClr val="black"/>
                </a:solidFill>
                <a:latin typeface="Courier New" pitchFamily="49" charset="0"/>
              </a:rPr>
              <a:t>Instr 2</a:t>
            </a:r>
          </a:p>
        </p:txBody>
      </p:sp>
      <p:sp>
        <p:nvSpPr>
          <p:cNvPr id="21516" name="Rectangle 9"/>
          <p:cNvSpPr>
            <a:spLocks noChangeArrowheads="1"/>
          </p:cNvSpPr>
          <p:nvPr/>
        </p:nvSpPr>
        <p:spPr bwMode="auto">
          <a:xfrm>
            <a:off x="1360487" y="4438650"/>
            <a:ext cx="1458913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Instr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3</a:t>
            </a:r>
          </a:p>
        </p:txBody>
      </p:sp>
      <p:sp>
        <p:nvSpPr>
          <p:cNvPr id="21517" name="Rectangle 10"/>
          <p:cNvSpPr>
            <a:spLocks noChangeArrowheads="1"/>
          </p:cNvSpPr>
          <p:nvPr/>
        </p:nvSpPr>
        <p:spPr bwMode="auto">
          <a:xfrm>
            <a:off x="1360487" y="5219700"/>
            <a:ext cx="1458913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prstClr val="black"/>
                </a:solidFill>
                <a:latin typeface="Courier New" pitchFamily="49" charset="0"/>
              </a:rPr>
              <a:t>Instr 4</a:t>
            </a:r>
          </a:p>
        </p:txBody>
      </p:sp>
      <p:sp>
        <p:nvSpPr>
          <p:cNvPr id="21518" name="Line 11"/>
          <p:cNvSpPr>
            <a:spLocks noChangeShapeType="1"/>
          </p:cNvSpPr>
          <p:nvPr/>
        </p:nvSpPr>
        <p:spPr bwMode="auto">
          <a:xfrm>
            <a:off x="1704975" y="1538288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1519" name="Group 12"/>
          <p:cNvGrpSpPr>
            <a:grpSpLocks noChangeAspect="1"/>
          </p:cNvGrpSpPr>
          <p:nvPr/>
        </p:nvGrpSpPr>
        <p:grpSpPr bwMode="auto">
          <a:xfrm>
            <a:off x="3095625" y="2160588"/>
            <a:ext cx="447675" cy="369887"/>
            <a:chOff x="1374" y="528"/>
            <a:chExt cx="480" cy="432"/>
          </a:xfrm>
        </p:grpSpPr>
        <p:grpSp>
          <p:nvGrpSpPr>
            <p:cNvPr id="21668" name="Group 13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21670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71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1669" name="Text Box 16"/>
            <p:cNvSpPr txBox="1">
              <a:spLocks noChangeAspect="1" noChangeArrowheads="1"/>
            </p:cNvSpPr>
            <p:nvPr/>
          </p:nvSpPr>
          <p:spPr bwMode="auto">
            <a:xfrm>
              <a:off x="1400" y="574"/>
              <a:ext cx="432" cy="28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Reg</a:t>
              </a:r>
            </a:p>
          </p:txBody>
        </p:sp>
      </p:grpSp>
      <p:sp>
        <p:nvSpPr>
          <p:cNvPr id="21520" name="Line 17"/>
          <p:cNvSpPr>
            <a:spLocks noChangeAspect="1" noChangeShapeType="1"/>
          </p:cNvSpPr>
          <p:nvPr/>
        </p:nvSpPr>
        <p:spPr bwMode="auto">
          <a:xfrm>
            <a:off x="3546475" y="22352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21" name="Line 18"/>
          <p:cNvSpPr>
            <a:spLocks noChangeAspect="1" noChangeShapeType="1"/>
          </p:cNvSpPr>
          <p:nvPr/>
        </p:nvSpPr>
        <p:spPr bwMode="auto">
          <a:xfrm>
            <a:off x="3546475" y="245586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1522" name="Group 19"/>
          <p:cNvGrpSpPr>
            <a:grpSpLocks noChangeAspect="1"/>
          </p:cNvGrpSpPr>
          <p:nvPr/>
        </p:nvGrpSpPr>
        <p:grpSpPr bwMode="auto">
          <a:xfrm>
            <a:off x="3952875" y="2051050"/>
            <a:ext cx="403225" cy="588963"/>
            <a:chOff x="2991" y="411"/>
            <a:chExt cx="359" cy="768"/>
          </a:xfrm>
        </p:grpSpPr>
        <p:sp>
          <p:nvSpPr>
            <p:cNvPr id="21664" name="AutoShape 20"/>
            <p:cNvSpPr>
              <a:spLocks noChangeAspect="1" noChangeArrowheads="1"/>
            </p:cNvSpPr>
            <p:nvPr/>
          </p:nvSpPr>
          <p:spPr bwMode="auto">
            <a:xfrm rot="-5400000">
              <a:off x="2798" y="626"/>
              <a:ext cx="768" cy="3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87 h 21600"/>
                <a:gd name="T14" fmla="*/ 1710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1665" name="AutoShape 21"/>
            <p:cNvSpPr>
              <a:spLocks noChangeAspect="1" noChangeArrowheads="1"/>
            </p:cNvSpPr>
            <p:nvPr/>
          </p:nvSpPr>
          <p:spPr bwMode="auto">
            <a:xfrm rot="5400000">
              <a:off x="2957" y="705"/>
              <a:ext cx="248" cy="1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66" name="Freeform 22"/>
            <p:cNvSpPr>
              <a:spLocks noChangeAspect="1"/>
            </p:cNvSpPr>
            <p:nvPr/>
          </p:nvSpPr>
          <p:spPr bwMode="auto">
            <a:xfrm rot="5400000">
              <a:off x="2974" y="725"/>
              <a:ext cx="218" cy="139"/>
            </a:xfrm>
            <a:custGeom>
              <a:avLst/>
              <a:gdLst>
                <a:gd name="T0" fmla="*/ 0 w 384"/>
                <a:gd name="T1" fmla="*/ 0 h 288"/>
                <a:gd name="T2" fmla="*/ 1 w 384"/>
                <a:gd name="T3" fmla="*/ 0 h 288"/>
                <a:gd name="T4" fmla="*/ 1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67" name="Text Box 23"/>
            <p:cNvSpPr txBox="1">
              <a:spLocks noChangeAspect="1" noChangeArrowheads="1"/>
            </p:cNvSpPr>
            <p:nvPr/>
          </p:nvSpPr>
          <p:spPr bwMode="auto">
            <a:xfrm rot="-5400000">
              <a:off x="2942" y="642"/>
              <a:ext cx="575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21523" name="Line 24"/>
          <p:cNvSpPr>
            <a:spLocks noChangeAspect="1" noChangeShapeType="1"/>
          </p:cNvSpPr>
          <p:nvPr/>
        </p:nvSpPr>
        <p:spPr bwMode="auto">
          <a:xfrm>
            <a:off x="4360863" y="2346325"/>
            <a:ext cx="49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24" name="Line 25"/>
          <p:cNvSpPr>
            <a:spLocks noChangeAspect="1" noChangeShapeType="1"/>
          </p:cNvSpPr>
          <p:nvPr/>
        </p:nvSpPr>
        <p:spPr bwMode="auto">
          <a:xfrm>
            <a:off x="5219700" y="2346325"/>
            <a:ext cx="498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25" name="Rectangle 26"/>
          <p:cNvSpPr>
            <a:spLocks noChangeAspect="1" noChangeArrowheads="1"/>
          </p:cNvSpPr>
          <p:nvPr/>
        </p:nvSpPr>
        <p:spPr bwMode="auto">
          <a:xfrm>
            <a:off x="4738688" y="2162175"/>
            <a:ext cx="450850" cy="368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US" sz="1000" b="1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26" name="Text Box 27"/>
          <p:cNvSpPr txBox="1">
            <a:spLocks noChangeAspect="1" noChangeArrowheads="1"/>
          </p:cNvSpPr>
          <p:nvPr/>
        </p:nvSpPr>
        <p:spPr bwMode="auto">
          <a:xfrm>
            <a:off x="4679950" y="2201863"/>
            <a:ext cx="55880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prstClr val="black"/>
                </a:solidFill>
                <a:latin typeface="Comic Sans MS" pitchFamily="66" charset="0"/>
              </a:rPr>
              <a:t>DMem</a:t>
            </a:r>
          </a:p>
        </p:txBody>
      </p:sp>
      <p:sp>
        <p:nvSpPr>
          <p:cNvPr id="21527" name="Freeform 28"/>
          <p:cNvSpPr>
            <a:spLocks noChangeAspect="1"/>
          </p:cNvSpPr>
          <p:nvPr/>
        </p:nvSpPr>
        <p:spPr bwMode="auto">
          <a:xfrm>
            <a:off x="4676775" y="2346325"/>
            <a:ext cx="674688" cy="293688"/>
          </a:xfrm>
          <a:custGeom>
            <a:avLst/>
            <a:gdLst>
              <a:gd name="T0" fmla="*/ 0 w 816"/>
              <a:gd name="T1" fmla="*/ 0 h 384"/>
              <a:gd name="T2" fmla="*/ 0 w 816"/>
              <a:gd name="T3" fmla="*/ 2147483647 h 384"/>
              <a:gd name="T4" fmla="*/ 2147483647 w 816"/>
              <a:gd name="T5" fmla="*/ 2147483647 h 384"/>
              <a:gd name="T6" fmla="*/ 2147483647 w 816"/>
              <a:gd name="T7" fmla="*/ 2147483647 h 384"/>
              <a:gd name="T8" fmla="*/ 2147483647 w 816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84"/>
              <a:gd name="T17" fmla="*/ 816 w 816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84">
                <a:moveTo>
                  <a:pt x="0" y="0"/>
                </a:moveTo>
                <a:lnTo>
                  <a:pt x="0" y="384"/>
                </a:lnTo>
                <a:lnTo>
                  <a:pt x="720" y="384"/>
                </a:lnTo>
                <a:lnTo>
                  <a:pt x="720" y="144"/>
                </a:lnTo>
                <a:lnTo>
                  <a:pt x="816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28" name="Line 29"/>
          <p:cNvSpPr>
            <a:spLocks noChangeAspect="1" noChangeShapeType="1"/>
          </p:cNvSpPr>
          <p:nvPr/>
        </p:nvSpPr>
        <p:spPr bwMode="auto">
          <a:xfrm>
            <a:off x="2627313" y="2457450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29" name="Line 30"/>
          <p:cNvSpPr>
            <a:spLocks noChangeAspect="1" noChangeShapeType="1"/>
          </p:cNvSpPr>
          <p:nvPr/>
        </p:nvSpPr>
        <p:spPr bwMode="auto">
          <a:xfrm>
            <a:off x="2566988" y="2235200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1530" name="Group 31"/>
          <p:cNvGrpSpPr>
            <a:grpSpLocks noChangeAspect="1"/>
          </p:cNvGrpSpPr>
          <p:nvPr/>
        </p:nvGrpSpPr>
        <p:grpSpPr bwMode="auto">
          <a:xfrm>
            <a:off x="2146300" y="2162175"/>
            <a:ext cx="588963" cy="368300"/>
            <a:chOff x="1123" y="576"/>
            <a:chExt cx="626" cy="480"/>
          </a:xfrm>
        </p:grpSpPr>
        <p:sp>
          <p:nvSpPr>
            <p:cNvPr id="21662" name="Rectangle 32"/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1663" name="Text Box 33"/>
            <p:cNvSpPr txBox="1">
              <a:spLocks noChangeAspect="1" noChangeArrowheads="1"/>
            </p:cNvSpPr>
            <p:nvPr/>
          </p:nvSpPr>
          <p:spPr bwMode="auto">
            <a:xfrm>
              <a:off x="1123" y="628"/>
              <a:ext cx="626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Ifetch</a:t>
              </a:r>
            </a:p>
          </p:txBody>
        </p:sp>
      </p:grpSp>
      <p:grpSp>
        <p:nvGrpSpPr>
          <p:cNvPr id="21531" name="Group 34"/>
          <p:cNvGrpSpPr>
            <a:grpSpLocks/>
          </p:cNvGrpSpPr>
          <p:nvPr/>
        </p:nvGrpSpPr>
        <p:grpSpPr bwMode="auto">
          <a:xfrm>
            <a:off x="2808288" y="1995488"/>
            <a:ext cx="2635250" cy="700087"/>
            <a:chOff x="2112" y="528"/>
            <a:chExt cx="2088" cy="681"/>
          </a:xfrm>
        </p:grpSpPr>
        <p:sp>
          <p:nvSpPr>
            <p:cNvPr id="21658" name="Rectangle 35"/>
            <p:cNvSpPr>
              <a:spLocks noChangeAspect="1" noChangeArrowheads="1"/>
            </p:cNvSpPr>
            <p:nvPr/>
          </p:nvSpPr>
          <p:spPr bwMode="auto">
            <a:xfrm>
              <a:off x="2784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59" name="Rectangle 36"/>
            <p:cNvSpPr>
              <a:spLocks noChangeAspect="1" noChangeArrowheads="1"/>
            </p:cNvSpPr>
            <p:nvPr/>
          </p:nvSpPr>
          <p:spPr bwMode="auto">
            <a:xfrm>
              <a:off x="4128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60" name="Rectangle 37"/>
            <p:cNvSpPr>
              <a:spLocks noChangeAspect="1" noChangeArrowheads="1"/>
            </p:cNvSpPr>
            <p:nvPr/>
          </p:nvSpPr>
          <p:spPr bwMode="auto">
            <a:xfrm>
              <a:off x="2112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61" name="Rectangle 38"/>
            <p:cNvSpPr>
              <a:spLocks noChangeAspect="1" noChangeArrowheads="1"/>
            </p:cNvSpPr>
            <p:nvPr/>
          </p:nvSpPr>
          <p:spPr bwMode="auto">
            <a:xfrm>
              <a:off x="3456" y="532"/>
              <a:ext cx="71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532" name="Group 39"/>
          <p:cNvGrpSpPr>
            <a:grpSpLocks noChangeAspect="1"/>
          </p:cNvGrpSpPr>
          <p:nvPr/>
        </p:nvGrpSpPr>
        <p:grpSpPr bwMode="auto">
          <a:xfrm flipH="1">
            <a:off x="5573713" y="2147888"/>
            <a:ext cx="452437" cy="369887"/>
            <a:chOff x="1374" y="528"/>
            <a:chExt cx="480" cy="432"/>
          </a:xfrm>
        </p:grpSpPr>
        <p:grpSp>
          <p:nvGrpSpPr>
            <p:cNvPr id="21654" name="Group 40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21656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57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1655" name="Text Box 43"/>
            <p:cNvSpPr txBox="1">
              <a:spLocks noChangeAspect="1" noChangeArrowheads="1"/>
            </p:cNvSpPr>
            <p:nvPr/>
          </p:nvSpPr>
          <p:spPr bwMode="auto">
            <a:xfrm>
              <a:off x="1396" y="574"/>
              <a:ext cx="428" cy="28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Reg</a:t>
              </a: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3000375" y="2757488"/>
            <a:ext cx="3879850" cy="700087"/>
            <a:chOff x="1962" y="1200"/>
            <a:chExt cx="1910" cy="441"/>
          </a:xfrm>
        </p:grpSpPr>
        <p:grpSp>
          <p:nvGrpSpPr>
            <p:cNvPr id="21621" name="Group 45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21650" name="Group 46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652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53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651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1622" name="Line 50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23" name="Line 51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624" name="Group 52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21646" name="AutoShape 53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47" name="AutoShape 54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48" name="Freeform 55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49" name="Text Box 56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1625" name="Line 57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26" name="Line 58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627" name="Group 59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2164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45" name="Text Box 61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1628" name="Freeform 62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29" name="Line 63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30" name="Line 64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631" name="Group 65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21642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43" name="Text Box 67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21632" name="Group 68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1638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39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40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41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633" name="Group 73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21634" name="Group 74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636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37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635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3838575" y="3519488"/>
            <a:ext cx="3879850" cy="700087"/>
            <a:chOff x="1962" y="1200"/>
            <a:chExt cx="1910" cy="441"/>
          </a:xfrm>
        </p:grpSpPr>
        <p:grpSp>
          <p:nvGrpSpPr>
            <p:cNvPr id="21588" name="Group 79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21617" name="Group 8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619" name="Rectangle 8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20" name="Rectangle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618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1589" name="Line 84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90" name="Line 85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91" name="Group 86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21613" name="AutoShape 87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14" name="AutoShape 88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15" name="Freeform 89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16" name="Text Box 90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1592" name="Line 91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93" name="Line 92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94" name="Group 93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21611" name="Rectangle 94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12" name="Text Box 95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1595" name="Freeform 96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96" name="Line 97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97" name="Line 98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98" name="Group 99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21609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10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21599" name="Group 102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1605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06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07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08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600" name="Group 107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21601" name="Group 108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603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04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602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27" name="Group 112"/>
          <p:cNvGrpSpPr>
            <a:grpSpLocks/>
          </p:cNvGrpSpPr>
          <p:nvPr/>
        </p:nvGrpSpPr>
        <p:grpSpPr bwMode="auto">
          <a:xfrm>
            <a:off x="4676775" y="4281488"/>
            <a:ext cx="3879850" cy="700087"/>
            <a:chOff x="2640" y="2976"/>
            <a:chExt cx="2444" cy="441"/>
          </a:xfrm>
        </p:grpSpPr>
        <p:grpSp>
          <p:nvGrpSpPr>
            <p:cNvPr id="21556" name="Group 113"/>
            <p:cNvGrpSpPr>
              <a:grpSpLocks noChangeAspect="1"/>
            </p:cNvGrpSpPr>
            <p:nvPr/>
          </p:nvGrpSpPr>
          <p:grpSpPr bwMode="auto">
            <a:xfrm>
              <a:off x="3238" y="3080"/>
              <a:ext cx="282" cy="233"/>
              <a:chOff x="1374" y="528"/>
              <a:chExt cx="480" cy="432"/>
            </a:xfrm>
          </p:grpSpPr>
          <p:grpSp>
            <p:nvGrpSpPr>
              <p:cNvPr id="21584" name="Group 114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586" name="Rectangle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87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585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1557" name="Line 118"/>
            <p:cNvSpPr>
              <a:spLocks noChangeAspect="1" noChangeShapeType="1"/>
            </p:cNvSpPr>
            <p:nvPr/>
          </p:nvSpPr>
          <p:spPr bwMode="auto">
            <a:xfrm>
              <a:off x="3522" y="3127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58" name="Line 119"/>
            <p:cNvSpPr>
              <a:spLocks noChangeAspect="1" noChangeShapeType="1"/>
            </p:cNvSpPr>
            <p:nvPr/>
          </p:nvSpPr>
          <p:spPr bwMode="auto">
            <a:xfrm>
              <a:off x="3522" y="326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59" name="Group 120"/>
            <p:cNvGrpSpPr>
              <a:grpSpLocks noChangeAspect="1"/>
            </p:cNvGrpSpPr>
            <p:nvPr/>
          </p:nvGrpSpPr>
          <p:grpSpPr bwMode="auto">
            <a:xfrm>
              <a:off x="3778" y="3011"/>
              <a:ext cx="254" cy="371"/>
              <a:chOff x="2991" y="411"/>
              <a:chExt cx="359" cy="768"/>
            </a:xfrm>
          </p:grpSpPr>
          <p:sp>
            <p:nvSpPr>
              <p:cNvPr id="21580" name="AutoShape 121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581" name="AutoShape 122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82" name="Freeform 123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83" name="Text Box 124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1560" name="Line 125"/>
            <p:cNvSpPr>
              <a:spLocks noChangeAspect="1" noChangeShapeType="1"/>
            </p:cNvSpPr>
            <p:nvPr/>
          </p:nvSpPr>
          <p:spPr bwMode="auto">
            <a:xfrm>
              <a:off x="4035" y="3197"/>
              <a:ext cx="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61" name="Line 126"/>
            <p:cNvSpPr>
              <a:spLocks noChangeAspect="1" noChangeShapeType="1"/>
            </p:cNvSpPr>
            <p:nvPr/>
          </p:nvSpPr>
          <p:spPr bwMode="auto">
            <a:xfrm>
              <a:off x="4576" y="3197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62" name="Group 127"/>
            <p:cNvGrpSpPr>
              <a:grpSpLocks noChangeAspect="1"/>
            </p:cNvGrpSpPr>
            <p:nvPr/>
          </p:nvGrpSpPr>
          <p:grpSpPr bwMode="auto">
            <a:xfrm>
              <a:off x="4236" y="3081"/>
              <a:ext cx="352" cy="232"/>
              <a:chOff x="3853" y="576"/>
              <a:chExt cx="594" cy="480"/>
            </a:xfrm>
          </p:grpSpPr>
          <p:sp>
            <p:nvSpPr>
              <p:cNvPr id="21578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579" name="Text Box 129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1563" name="Freeform 130"/>
            <p:cNvSpPr>
              <a:spLocks noChangeAspect="1"/>
            </p:cNvSpPr>
            <p:nvPr/>
          </p:nvSpPr>
          <p:spPr bwMode="auto">
            <a:xfrm>
              <a:off x="4234" y="3197"/>
              <a:ext cx="425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1 w 816"/>
                <a:gd name="T5" fmla="*/ 0 h 384"/>
                <a:gd name="T6" fmla="*/ 1 w 816"/>
                <a:gd name="T7" fmla="*/ 0 h 384"/>
                <a:gd name="T8" fmla="*/ 1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64" name="Line 131"/>
            <p:cNvSpPr>
              <a:spLocks noChangeAspect="1" noChangeShapeType="1"/>
            </p:cNvSpPr>
            <p:nvPr/>
          </p:nvSpPr>
          <p:spPr bwMode="auto">
            <a:xfrm>
              <a:off x="2943" y="3267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65" name="Line 132"/>
            <p:cNvSpPr>
              <a:spLocks noChangeAspect="1" noChangeShapeType="1"/>
            </p:cNvSpPr>
            <p:nvPr/>
          </p:nvSpPr>
          <p:spPr bwMode="auto">
            <a:xfrm>
              <a:off x="2905" y="3127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66" name="Rectangle 133"/>
            <p:cNvSpPr>
              <a:spLocks noChangeAspect="1" noChangeArrowheads="1"/>
            </p:cNvSpPr>
            <p:nvPr/>
          </p:nvSpPr>
          <p:spPr bwMode="auto">
            <a:xfrm>
              <a:off x="2684" y="3081"/>
              <a:ext cx="284" cy="23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1567" name="Text Box 134"/>
            <p:cNvSpPr txBox="1">
              <a:spLocks noChangeAspect="1" noChangeArrowheads="1"/>
            </p:cNvSpPr>
            <p:nvPr/>
          </p:nvSpPr>
          <p:spPr bwMode="auto">
            <a:xfrm>
              <a:off x="2640" y="3106"/>
              <a:ext cx="371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Ifetch</a:t>
              </a:r>
            </a:p>
          </p:txBody>
        </p:sp>
        <p:grpSp>
          <p:nvGrpSpPr>
            <p:cNvPr id="21568" name="Group 135"/>
            <p:cNvGrpSpPr>
              <a:grpSpLocks/>
            </p:cNvGrpSpPr>
            <p:nvPr/>
          </p:nvGrpSpPr>
          <p:grpSpPr bwMode="auto">
            <a:xfrm>
              <a:off x="3057" y="2976"/>
              <a:ext cx="1660" cy="441"/>
              <a:chOff x="2112" y="528"/>
              <a:chExt cx="2088" cy="681"/>
            </a:xfrm>
          </p:grpSpPr>
          <p:sp>
            <p:nvSpPr>
              <p:cNvPr id="21574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75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76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77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569" name="Group 140"/>
            <p:cNvGrpSpPr>
              <a:grpSpLocks noChangeAspect="1"/>
            </p:cNvGrpSpPr>
            <p:nvPr/>
          </p:nvGrpSpPr>
          <p:grpSpPr bwMode="auto">
            <a:xfrm flipH="1">
              <a:off x="4799" y="3072"/>
              <a:ext cx="285" cy="233"/>
              <a:chOff x="1374" y="528"/>
              <a:chExt cx="480" cy="432"/>
            </a:xfrm>
          </p:grpSpPr>
          <p:grpSp>
            <p:nvGrpSpPr>
              <p:cNvPr id="21570" name="Group 14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572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73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571" name="Text Box 144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sp>
        <p:nvSpPr>
          <p:cNvPr id="21536" name="Text Box 145"/>
          <p:cNvSpPr txBox="1">
            <a:spLocks noChangeArrowheads="1"/>
          </p:cNvSpPr>
          <p:nvPr/>
        </p:nvSpPr>
        <p:spPr bwMode="auto">
          <a:xfrm>
            <a:off x="1976438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1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37" name="Text Box 146"/>
          <p:cNvSpPr txBox="1">
            <a:spLocks noChangeArrowheads="1"/>
          </p:cNvSpPr>
          <p:nvPr/>
        </p:nvSpPr>
        <p:spPr bwMode="auto">
          <a:xfrm>
            <a:off x="2792413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2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38" name="Text Box 147"/>
          <p:cNvSpPr txBox="1">
            <a:spLocks noChangeArrowheads="1"/>
          </p:cNvSpPr>
          <p:nvPr/>
        </p:nvSpPr>
        <p:spPr bwMode="auto">
          <a:xfrm>
            <a:off x="3657600" y="1563688"/>
            <a:ext cx="90963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3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39" name="Text Box 148"/>
          <p:cNvSpPr txBox="1">
            <a:spLocks noChangeArrowheads="1"/>
          </p:cNvSpPr>
          <p:nvPr/>
        </p:nvSpPr>
        <p:spPr bwMode="auto">
          <a:xfrm>
            <a:off x="4506913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4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40" name="Text Box 149"/>
          <p:cNvSpPr txBox="1">
            <a:spLocks noChangeArrowheads="1"/>
          </p:cNvSpPr>
          <p:nvPr/>
        </p:nvSpPr>
        <p:spPr bwMode="auto">
          <a:xfrm>
            <a:off x="6240463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6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41" name="Text Box 150"/>
          <p:cNvSpPr txBox="1">
            <a:spLocks noChangeArrowheads="1"/>
          </p:cNvSpPr>
          <p:nvPr/>
        </p:nvSpPr>
        <p:spPr bwMode="auto">
          <a:xfrm>
            <a:off x="7078663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7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42" name="Text Box 151"/>
          <p:cNvSpPr txBox="1">
            <a:spLocks noChangeArrowheads="1"/>
          </p:cNvSpPr>
          <p:nvPr/>
        </p:nvSpPr>
        <p:spPr bwMode="auto">
          <a:xfrm>
            <a:off x="5326063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5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43" name="Line 152"/>
          <p:cNvSpPr>
            <a:spLocks noChangeShapeType="1"/>
          </p:cNvSpPr>
          <p:nvPr/>
        </p:nvSpPr>
        <p:spPr bwMode="auto">
          <a:xfrm>
            <a:off x="28479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4" name="Line 153"/>
          <p:cNvSpPr>
            <a:spLocks noChangeShapeType="1"/>
          </p:cNvSpPr>
          <p:nvPr/>
        </p:nvSpPr>
        <p:spPr bwMode="auto">
          <a:xfrm>
            <a:off x="53625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5" name="Line 154"/>
          <p:cNvSpPr>
            <a:spLocks noChangeShapeType="1"/>
          </p:cNvSpPr>
          <p:nvPr/>
        </p:nvSpPr>
        <p:spPr bwMode="auto">
          <a:xfrm>
            <a:off x="45243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6" name="Line 155"/>
          <p:cNvSpPr>
            <a:spLocks noChangeShapeType="1"/>
          </p:cNvSpPr>
          <p:nvPr/>
        </p:nvSpPr>
        <p:spPr bwMode="auto">
          <a:xfrm>
            <a:off x="36861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7" name="Line 156"/>
          <p:cNvSpPr>
            <a:spLocks noChangeShapeType="1"/>
          </p:cNvSpPr>
          <p:nvPr/>
        </p:nvSpPr>
        <p:spPr bwMode="auto">
          <a:xfrm>
            <a:off x="71151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8" name="Line 157"/>
          <p:cNvSpPr>
            <a:spLocks noChangeShapeType="1"/>
          </p:cNvSpPr>
          <p:nvPr/>
        </p:nvSpPr>
        <p:spPr bwMode="auto">
          <a:xfrm>
            <a:off x="6216650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9" name="Line 158"/>
          <p:cNvSpPr>
            <a:spLocks noChangeShapeType="1"/>
          </p:cNvSpPr>
          <p:nvPr/>
        </p:nvSpPr>
        <p:spPr bwMode="auto">
          <a:xfrm>
            <a:off x="79533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4676775" y="2147888"/>
            <a:ext cx="558800" cy="368300"/>
            <a:chOff x="3984" y="816"/>
            <a:chExt cx="352" cy="232"/>
          </a:xfrm>
        </p:grpSpPr>
        <p:sp>
          <p:nvSpPr>
            <p:cNvPr id="21554" name="Rectangle 160"/>
            <p:cNvSpPr>
              <a:spLocks noChangeAspect="1" noChangeArrowheads="1"/>
            </p:cNvSpPr>
            <p:nvPr/>
          </p:nvSpPr>
          <p:spPr bwMode="auto">
            <a:xfrm>
              <a:off x="4032" y="816"/>
              <a:ext cx="284" cy="23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1555" name="Text Box 161"/>
            <p:cNvSpPr txBox="1">
              <a:spLocks noChangeAspect="1" noChangeArrowheads="1"/>
            </p:cNvSpPr>
            <p:nvPr/>
          </p:nvSpPr>
          <p:spPr bwMode="auto">
            <a:xfrm>
              <a:off x="3984" y="864"/>
              <a:ext cx="352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DMem</a:t>
              </a:r>
            </a:p>
          </p:txBody>
        </p:sp>
      </p:grp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2590800" y="2514600"/>
            <a:ext cx="2187575" cy="3595688"/>
            <a:chOff x="1431" y="1872"/>
            <a:chExt cx="1378" cy="2265"/>
          </a:xfrm>
        </p:grpSpPr>
        <p:sp>
          <p:nvSpPr>
            <p:cNvPr id="21552" name="Freeform 163"/>
            <p:cNvSpPr>
              <a:spLocks/>
            </p:cNvSpPr>
            <p:nvPr/>
          </p:nvSpPr>
          <p:spPr bwMode="auto">
            <a:xfrm>
              <a:off x="2208" y="1872"/>
              <a:ext cx="528" cy="2120"/>
            </a:xfrm>
            <a:custGeom>
              <a:avLst/>
              <a:gdLst>
                <a:gd name="T0" fmla="*/ 528 w 528"/>
                <a:gd name="T1" fmla="*/ 1488 h 2120"/>
                <a:gd name="T2" fmla="*/ 0 w 528"/>
                <a:gd name="T3" fmla="*/ 1872 h 2120"/>
                <a:gd name="T4" fmla="*/ 528 w 528"/>
                <a:gd name="T5" fmla="*/ 0 h 2120"/>
                <a:gd name="T6" fmla="*/ 0 60000 65536"/>
                <a:gd name="T7" fmla="*/ 0 60000 65536"/>
                <a:gd name="T8" fmla="*/ 0 60000 65536"/>
                <a:gd name="T9" fmla="*/ 0 w 528"/>
                <a:gd name="T10" fmla="*/ 0 h 2120"/>
                <a:gd name="T11" fmla="*/ 528 w 528"/>
                <a:gd name="T12" fmla="*/ 2120 h 2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120">
                  <a:moveTo>
                    <a:pt x="528" y="1488"/>
                  </a:moveTo>
                  <a:cubicBezTo>
                    <a:pt x="264" y="1804"/>
                    <a:pt x="0" y="2120"/>
                    <a:pt x="0" y="1872"/>
                  </a:cubicBezTo>
                  <a:cubicBezTo>
                    <a:pt x="0" y="1624"/>
                    <a:pt x="264" y="812"/>
                    <a:pt x="52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53" name="Text Box 164"/>
            <p:cNvSpPr txBox="1">
              <a:spLocks noChangeArrowheads="1"/>
            </p:cNvSpPr>
            <p:nvPr/>
          </p:nvSpPr>
          <p:spPr bwMode="auto">
            <a:xfrm>
              <a:off x="1431" y="3888"/>
              <a:ext cx="1378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1D3641"/>
                  </a:solidFill>
                  <a:latin typeface="Comic Sans MS" pitchFamily="66" charset="0"/>
                </a:rPr>
                <a:t>Structural Hazard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826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F3F75-30B6-46C3-A287-27F7314825F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156575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Data Hazards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Occur when the order of access to operands is 	changed by the pipeline versus the normal order 	encountered by sequentially executing instructions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/>
              <a:t>Occur because instructions are overlapped in execution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Assume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 occurs before j and both use register 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Three different types of data hazards occur</a:t>
            </a:r>
          </a:p>
          <a:p>
            <a:pPr marL="539750" indent="-457200" eaLnBrk="1" hangingPunct="1">
              <a:lnSpc>
                <a:spcPct val="80000"/>
              </a:lnSpc>
              <a:buClrTx/>
              <a:buAutoNum type="arabicPeriod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 after Write (RAW)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When the read of register x by j occurs 	before write by I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 would use the wrong value of x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Write after Read (WAR)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 of x by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takes place after a write by j to x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uses the wrong value of x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F3F75-30B6-46C3-A287-27F7314825F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156575" cy="51054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hazard is not possible in a simple, five stage integer pipeline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It may occur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instructions are reordered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dynamically scheduled pipelines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 smtClean="0"/>
              <a:t>3. Write after Write (WAW)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rite by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into x takes place after write to x by j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 smtClean="0"/>
              <a:t>		</a:t>
            </a:r>
            <a:r>
              <a:rPr lang="en-US" sz="2400" b="1" dirty="0" smtClean="0">
                <a:latin typeface="Comic Sans MS" panose="030F0702030302020204" pitchFamily="66" charset="0"/>
              </a:rPr>
              <a:t>All later instructions get the wrong value 		of 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hazard is not possible in a simple, five stage, integer pipeline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Focus only on RAW hazards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1200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Example code and the hazards that may occur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70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E2CC4E-4511-4C22-833A-680E50CDB409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6713" y="2143125"/>
            <a:ext cx="3214688" cy="3962400"/>
            <a:chOff x="101" y="1350"/>
            <a:chExt cx="2025" cy="2496"/>
          </a:xfrm>
        </p:grpSpPr>
        <p:sp>
          <p:nvSpPr>
            <p:cNvPr id="24768" name="Rectangle 3"/>
            <p:cNvSpPr>
              <a:spLocks noChangeArrowheads="1"/>
            </p:cNvSpPr>
            <p:nvPr/>
          </p:nvSpPr>
          <p:spPr bwMode="auto">
            <a:xfrm>
              <a:off x="1340" y="1350"/>
              <a:ext cx="720" cy="24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69" name="Rectangle 4"/>
            <p:cNvSpPr>
              <a:spLocks noChangeArrowheads="1"/>
            </p:cNvSpPr>
            <p:nvPr/>
          </p:nvSpPr>
          <p:spPr bwMode="auto">
            <a:xfrm>
              <a:off x="101" y="1398"/>
              <a:ext cx="263" cy="2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ctr" eaLnBrk="0" hangingPunct="0"/>
              <a:endParaRPr lang="en-US" sz="2000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4770" name="Line 5"/>
            <p:cNvSpPr>
              <a:spLocks noChangeShapeType="1"/>
            </p:cNvSpPr>
            <p:nvPr/>
          </p:nvSpPr>
          <p:spPr bwMode="auto">
            <a:xfrm>
              <a:off x="424" y="1410"/>
              <a:ext cx="0" cy="2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71" name="Rectangle 6"/>
            <p:cNvSpPr>
              <a:spLocks noChangeArrowheads="1"/>
            </p:cNvSpPr>
            <p:nvPr/>
          </p:nvSpPr>
          <p:spPr bwMode="auto">
            <a:xfrm>
              <a:off x="398" y="1446"/>
              <a:ext cx="1492" cy="4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DADD R1,R2,R3</a:t>
              </a:r>
            </a:p>
            <a:p>
              <a:pPr eaLnBrk="0" latinLnBrk="1" hangingPunct="0"/>
              <a:endParaRPr lang="en-US" b="1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4772" name="Rectangle 7"/>
            <p:cNvSpPr>
              <a:spLocks noChangeArrowheads="1"/>
            </p:cNvSpPr>
            <p:nvPr/>
          </p:nvSpPr>
          <p:spPr bwMode="auto">
            <a:xfrm>
              <a:off x="524" y="1998"/>
              <a:ext cx="1492" cy="49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DSUB R4,R1,R5</a:t>
              </a:r>
            </a:p>
            <a:p>
              <a:pPr eaLnBrk="0" latinLnBrk="1" hangingPunct="0"/>
              <a:endParaRPr lang="en-US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4773" name="Rectangle 8"/>
            <p:cNvSpPr>
              <a:spLocks noChangeArrowheads="1"/>
            </p:cNvSpPr>
            <p:nvPr/>
          </p:nvSpPr>
          <p:spPr bwMode="auto">
            <a:xfrm>
              <a:off x="524" y="2526"/>
              <a:ext cx="1386" cy="2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AND R6,R1,R7</a:t>
              </a:r>
            </a:p>
          </p:txBody>
        </p:sp>
        <p:sp>
          <p:nvSpPr>
            <p:cNvPr id="24774" name="Rectangle 9"/>
            <p:cNvSpPr>
              <a:spLocks noChangeArrowheads="1"/>
            </p:cNvSpPr>
            <p:nvPr/>
          </p:nvSpPr>
          <p:spPr bwMode="auto">
            <a:xfrm>
              <a:off x="524" y="3066"/>
              <a:ext cx="1280" cy="4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OR R8,R1,R9</a:t>
              </a:r>
            </a:p>
            <a:p>
              <a:pPr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4775" name="Rectangle 10"/>
            <p:cNvSpPr>
              <a:spLocks noChangeArrowheads="1"/>
            </p:cNvSpPr>
            <p:nvPr/>
          </p:nvSpPr>
          <p:spPr bwMode="auto">
            <a:xfrm>
              <a:off x="528" y="3552"/>
              <a:ext cx="1598" cy="2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XOR R10,R1,R11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748088" y="2989263"/>
            <a:ext cx="3267075" cy="700087"/>
            <a:chOff x="1933" y="1200"/>
            <a:chExt cx="1952" cy="441"/>
          </a:xfrm>
        </p:grpSpPr>
        <p:grpSp>
          <p:nvGrpSpPr>
            <p:cNvPr id="4" name="Group 12"/>
            <p:cNvGrpSpPr>
              <a:grpSpLocks noChangeAspect="1"/>
            </p:cNvGrpSpPr>
            <p:nvPr/>
          </p:nvGrpSpPr>
          <p:grpSpPr bwMode="auto">
            <a:xfrm>
              <a:off x="2421" y="1304"/>
              <a:ext cx="241" cy="233"/>
              <a:chOff x="1357" y="528"/>
              <a:chExt cx="522" cy="432"/>
            </a:xfrm>
          </p:grpSpPr>
          <p:grpSp>
            <p:nvGrpSpPr>
              <p:cNvPr id="5" name="Group 1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4766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67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4765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357" y="574"/>
                <a:ext cx="52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4736" name="Line 17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37" name="Line 18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9"/>
            <p:cNvGrpSpPr>
              <a:grpSpLocks noChangeAspect="1"/>
            </p:cNvGrpSpPr>
            <p:nvPr/>
          </p:nvGrpSpPr>
          <p:grpSpPr bwMode="auto">
            <a:xfrm>
              <a:off x="2851" y="1235"/>
              <a:ext cx="206" cy="371"/>
              <a:chOff x="2991" y="411"/>
              <a:chExt cx="371" cy="768"/>
            </a:xfrm>
          </p:grpSpPr>
          <p:sp>
            <p:nvSpPr>
              <p:cNvPr id="24760" name="AutoShape 20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61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62" name="Freeform 2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63" name="Text Box 23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3" y="621"/>
                <a:ext cx="575" cy="2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4739" name="Line 24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40" name="Line 25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7" name="Group 26"/>
            <p:cNvGrpSpPr>
              <a:grpSpLocks noChangeAspect="1"/>
            </p:cNvGrpSpPr>
            <p:nvPr/>
          </p:nvGrpSpPr>
          <p:grpSpPr bwMode="auto">
            <a:xfrm>
              <a:off x="3181" y="1305"/>
              <a:ext cx="334" cy="232"/>
              <a:chOff x="3792" y="576"/>
              <a:chExt cx="723" cy="480"/>
            </a:xfrm>
          </p:grpSpPr>
          <p:sp>
            <p:nvSpPr>
              <p:cNvPr id="24758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59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3792" y="628"/>
                <a:ext cx="723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4742" name="Freeform 29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43" name="Line 30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44" name="Line 31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8" name="Group 32"/>
            <p:cNvGrpSpPr>
              <a:grpSpLocks noChangeAspect="1"/>
            </p:cNvGrpSpPr>
            <p:nvPr/>
          </p:nvGrpSpPr>
          <p:grpSpPr bwMode="auto">
            <a:xfrm>
              <a:off x="1933" y="1305"/>
              <a:ext cx="352" cy="232"/>
              <a:chOff x="1061" y="576"/>
              <a:chExt cx="759" cy="480"/>
            </a:xfrm>
          </p:grpSpPr>
          <p:sp>
            <p:nvSpPr>
              <p:cNvPr id="24756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57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1061" y="628"/>
                <a:ext cx="759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4752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53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54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55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40"/>
            <p:cNvGrpSpPr>
              <a:grpSpLocks noChangeAspect="1"/>
            </p:cNvGrpSpPr>
            <p:nvPr/>
          </p:nvGrpSpPr>
          <p:grpSpPr bwMode="auto">
            <a:xfrm flipH="1">
              <a:off x="3644" y="1296"/>
              <a:ext cx="241" cy="233"/>
              <a:chOff x="1364" y="528"/>
              <a:chExt cx="518" cy="432"/>
            </a:xfrm>
          </p:grpSpPr>
          <p:grpSp>
            <p:nvGrpSpPr>
              <p:cNvPr id="11" name="Group 4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4750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51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4749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1364" y="574"/>
                <a:ext cx="51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3054350" y="2163763"/>
            <a:ext cx="3265488" cy="700087"/>
            <a:chOff x="1932" y="1200"/>
            <a:chExt cx="1951" cy="441"/>
          </a:xfrm>
        </p:grpSpPr>
        <p:grpSp>
          <p:nvGrpSpPr>
            <p:cNvPr id="13" name="Group 46"/>
            <p:cNvGrpSpPr>
              <a:grpSpLocks noChangeAspect="1"/>
            </p:cNvGrpSpPr>
            <p:nvPr/>
          </p:nvGrpSpPr>
          <p:grpSpPr bwMode="auto">
            <a:xfrm>
              <a:off x="2420" y="1304"/>
              <a:ext cx="241" cy="233"/>
              <a:chOff x="1355" y="528"/>
              <a:chExt cx="522" cy="432"/>
            </a:xfrm>
          </p:grpSpPr>
          <p:grpSp>
            <p:nvGrpSpPr>
              <p:cNvPr id="14" name="Group 4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4733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34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4732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355" y="574"/>
                <a:ext cx="52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4703" name="Line 51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04" name="Line 52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53"/>
            <p:cNvGrpSpPr>
              <a:grpSpLocks noChangeAspect="1"/>
            </p:cNvGrpSpPr>
            <p:nvPr/>
          </p:nvGrpSpPr>
          <p:grpSpPr bwMode="auto">
            <a:xfrm>
              <a:off x="2851" y="1235"/>
              <a:ext cx="206" cy="371"/>
              <a:chOff x="2991" y="411"/>
              <a:chExt cx="371" cy="768"/>
            </a:xfrm>
          </p:grpSpPr>
          <p:sp>
            <p:nvSpPr>
              <p:cNvPr id="24727" name="AutoShape 54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28" name="AutoShape 55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29" name="Freeform 56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30" name="Text Box 57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3" y="621"/>
                <a:ext cx="575" cy="2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4706" name="Line 58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07" name="Line 59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Group 60"/>
            <p:cNvGrpSpPr>
              <a:grpSpLocks noChangeAspect="1"/>
            </p:cNvGrpSpPr>
            <p:nvPr/>
          </p:nvGrpSpPr>
          <p:grpSpPr bwMode="auto">
            <a:xfrm>
              <a:off x="3180" y="1305"/>
              <a:ext cx="334" cy="232"/>
              <a:chOff x="3790" y="576"/>
              <a:chExt cx="722" cy="480"/>
            </a:xfrm>
          </p:grpSpPr>
          <p:sp>
            <p:nvSpPr>
              <p:cNvPr id="2472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26" name="Text Box 62"/>
              <p:cNvSpPr txBox="1">
                <a:spLocks noChangeAspect="1" noChangeArrowheads="1"/>
              </p:cNvSpPr>
              <p:nvPr/>
            </p:nvSpPr>
            <p:spPr bwMode="auto">
              <a:xfrm>
                <a:off x="3790" y="628"/>
                <a:ext cx="722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4709" name="Freeform 63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10" name="Line 64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11" name="Line 65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66"/>
            <p:cNvGrpSpPr>
              <a:grpSpLocks noChangeAspect="1"/>
            </p:cNvGrpSpPr>
            <p:nvPr/>
          </p:nvGrpSpPr>
          <p:grpSpPr bwMode="auto">
            <a:xfrm>
              <a:off x="1932" y="1305"/>
              <a:ext cx="352" cy="232"/>
              <a:chOff x="1058" y="576"/>
              <a:chExt cx="760" cy="480"/>
            </a:xfrm>
          </p:grpSpPr>
          <p:sp>
            <p:nvSpPr>
              <p:cNvPr id="24723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24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1058" y="628"/>
                <a:ext cx="760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4719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20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21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22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" name="Group 74"/>
            <p:cNvGrpSpPr>
              <a:grpSpLocks noChangeAspect="1"/>
            </p:cNvGrpSpPr>
            <p:nvPr/>
          </p:nvGrpSpPr>
          <p:grpSpPr bwMode="auto">
            <a:xfrm flipH="1">
              <a:off x="3642" y="1296"/>
              <a:ext cx="241" cy="233"/>
              <a:chOff x="1360" y="528"/>
              <a:chExt cx="518" cy="432"/>
            </a:xfrm>
          </p:grpSpPr>
          <p:grpSp>
            <p:nvGrpSpPr>
              <p:cNvPr id="20" name="Group 75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4717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18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4716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360" y="574"/>
                <a:ext cx="51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sp>
        <p:nvSpPr>
          <p:cNvPr id="24584" name="Rectangle 79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776288"/>
          </a:xfrm>
          <a:solidFill>
            <a:schemeClr val="bg1"/>
          </a:solidFill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/>
              <a:t>		Data Hazards</a:t>
            </a:r>
            <a:r>
              <a:rPr lang="en-US"/>
              <a:t/>
            </a:r>
            <a:br>
              <a:rPr lang="en-US"/>
            </a:b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4585" name="Line 80"/>
          <p:cNvSpPr>
            <a:spLocks noChangeShapeType="1"/>
          </p:cNvSpPr>
          <p:nvPr/>
        </p:nvSpPr>
        <p:spPr bwMode="auto">
          <a:xfrm>
            <a:off x="1066800" y="1600200"/>
            <a:ext cx="759460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6" name="Rectangle 81"/>
          <p:cNvSpPr>
            <a:spLocks noChangeArrowheads="1"/>
          </p:cNvSpPr>
          <p:nvPr/>
        </p:nvSpPr>
        <p:spPr bwMode="auto">
          <a:xfrm>
            <a:off x="990600" y="1143000"/>
            <a:ext cx="250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grpSp>
        <p:nvGrpSpPr>
          <p:cNvPr id="21" name="Group 82"/>
          <p:cNvGrpSpPr>
            <a:grpSpLocks/>
          </p:cNvGrpSpPr>
          <p:nvPr/>
        </p:nvGrpSpPr>
        <p:grpSpPr bwMode="auto">
          <a:xfrm>
            <a:off x="3124200" y="1752600"/>
            <a:ext cx="3233738" cy="369888"/>
            <a:chOff x="2016" y="1148"/>
            <a:chExt cx="2037" cy="233"/>
          </a:xfrm>
        </p:grpSpPr>
        <p:sp>
          <p:nvSpPr>
            <p:cNvPr id="24697" name="Rectangle 83"/>
            <p:cNvSpPr>
              <a:spLocks noChangeArrowheads="1"/>
            </p:cNvSpPr>
            <p:nvPr/>
          </p:nvSpPr>
          <p:spPr bwMode="auto">
            <a:xfrm>
              <a:off x="2016" y="1152"/>
              <a:ext cx="28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Comic Sans MS" pitchFamily="66" charset="0"/>
                </a:rPr>
                <a:t>IF</a:t>
              </a:r>
            </a:p>
          </p:txBody>
        </p:sp>
        <p:sp>
          <p:nvSpPr>
            <p:cNvPr id="24698" name="Rectangle 84"/>
            <p:cNvSpPr>
              <a:spLocks noChangeArrowheads="1"/>
            </p:cNvSpPr>
            <p:nvPr/>
          </p:nvSpPr>
          <p:spPr bwMode="auto">
            <a:xfrm>
              <a:off x="2304" y="1152"/>
              <a:ext cx="5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Comic Sans MS" pitchFamily="66" charset="0"/>
                </a:rPr>
                <a:t>ID/RF</a:t>
              </a:r>
            </a:p>
          </p:txBody>
        </p:sp>
        <p:sp>
          <p:nvSpPr>
            <p:cNvPr id="24699" name="Rectangle 85"/>
            <p:cNvSpPr>
              <a:spLocks noChangeArrowheads="1"/>
            </p:cNvSpPr>
            <p:nvPr/>
          </p:nvSpPr>
          <p:spPr bwMode="auto">
            <a:xfrm>
              <a:off x="2805" y="1148"/>
              <a:ext cx="30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Comic Sans MS" pitchFamily="66" charset="0"/>
                </a:rPr>
                <a:t>EX</a:t>
              </a:r>
            </a:p>
          </p:txBody>
        </p:sp>
        <p:sp>
          <p:nvSpPr>
            <p:cNvPr id="24700" name="Rectangle 86"/>
            <p:cNvSpPr>
              <a:spLocks noChangeArrowheads="1"/>
            </p:cNvSpPr>
            <p:nvPr/>
          </p:nvSpPr>
          <p:spPr bwMode="auto">
            <a:xfrm>
              <a:off x="3200" y="1150"/>
              <a:ext cx="4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24701" name="Rectangle 87"/>
            <p:cNvSpPr>
              <a:spLocks noChangeArrowheads="1"/>
            </p:cNvSpPr>
            <p:nvPr/>
          </p:nvSpPr>
          <p:spPr bwMode="auto">
            <a:xfrm>
              <a:off x="3698" y="1149"/>
              <a:ext cx="3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Comic Sans MS" pitchFamily="66" charset="0"/>
                </a:rPr>
                <a:t>WB</a:t>
              </a:r>
            </a:p>
          </p:txBody>
        </p:sp>
      </p:grpSp>
      <p:sp>
        <p:nvSpPr>
          <p:cNvPr id="65624" name="Line 88"/>
          <p:cNvSpPr>
            <a:spLocks noChangeShapeType="1"/>
          </p:cNvSpPr>
          <p:nvPr/>
        </p:nvSpPr>
        <p:spPr bwMode="auto">
          <a:xfrm flipH="1">
            <a:off x="4800600" y="2514600"/>
            <a:ext cx="1371600" cy="6096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2" name="Group 89"/>
          <p:cNvGrpSpPr>
            <a:grpSpLocks/>
          </p:cNvGrpSpPr>
          <p:nvPr/>
        </p:nvGrpSpPr>
        <p:grpSpPr bwMode="auto">
          <a:xfrm>
            <a:off x="4419600" y="2514600"/>
            <a:ext cx="3265488" cy="2025650"/>
            <a:chOff x="2803" y="1584"/>
            <a:chExt cx="2057" cy="1276"/>
          </a:xfrm>
        </p:grpSpPr>
        <p:grpSp>
          <p:nvGrpSpPr>
            <p:cNvPr id="23" name="Group 90"/>
            <p:cNvGrpSpPr>
              <a:grpSpLocks/>
            </p:cNvGrpSpPr>
            <p:nvPr/>
          </p:nvGrpSpPr>
          <p:grpSpPr bwMode="auto">
            <a:xfrm>
              <a:off x="2803" y="2419"/>
              <a:ext cx="2057" cy="441"/>
              <a:chOff x="1933" y="1200"/>
              <a:chExt cx="1951" cy="441"/>
            </a:xfrm>
          </p:grpSpPr>
          <p:grpSp>
            <p:nvGrpSpPr>
              <p:cNvPr id="24" name="Group 91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25" name="Group 92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95" name="Rectangle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96" name="Rectangle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94" name="Text Box 9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4665" name="Line 96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66" name="Line 97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8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4689" name="AutoShape 99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90" name="AutoShape 100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91" name="Freeform 101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92" name="Text Box 102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9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4668" name="Line 103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69" name="Line 104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105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4687" name="Rectangle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88" name="Text Box 10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4671" name="Freeform 108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72" name="Line 109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73" name="Line 110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Group 111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4685" name="Rectangle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86" name="Text Box 11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9" name="Group 114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4681" name="Rectangle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82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83" name="Rectangle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84" name="Rectangle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Group 119"/>
              <p:cNvGrpSpPr>
                <a:grpSpLocks noChangeAspect="1"/>
              </p:cNvGrpSpPr>
              <p:nvPr/>
            </p:nvGrpSpPr>
            <p:grpSpPr bwMode="auto">
              <a:xfrm flipH="1">
                <a:off x="3643" y="1296"/>
                <a:ext cx="241" cy="233"/>
                <a:chOff x="1362" y="528"/>
                <a:chExt cx="518" cy="432"/>
              </a:xfrm>
            </p:grpSpPr>
            <p:grpSp>
              <p:nvGrpSpPr>
                <p:cNvPr id="31" name="Group 12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79" name="Rectangle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80" name="Rectangle 1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78" name="Text Box 12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2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24663" name="Line 124"/>
            <p:cNvSpPr>
              <a:spLocks noChangeShapeType="1"/>
            </p:cNvSpPr>
            <p:nvPr/>
          </p:nvSpPr>
          <p:spPr bwMode="auto">
            <a:xfrm flipH="1">
              <a:off x="3456" y="1584"/>
              <a:ext cx="432" cy="96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640" name="Group 125"/>
          <p:cNvGrpSpPr>
            <a:grpSpLocks/>
          </p:cNvGrpSpPr>
          <p:nvPr/>
        </p:nvGrpSpPr>
        <p:grpSpPr bwMode="auto">
          <a:xfrm>
            <a:off x="5856288" y="2514600"/>
            <a:ext cx="3263900" cy="3676650"/>
            <a:chOff x="3689" y="1584"/>
            <a:chExt cx="2056" cy="2316"/>
          </a:xfrm>
        </p:grpSpPr>
        <p:grpSp>
          <p:nvGrpSpPr>
            <p:cNvPr id="24641" name="Group 126"/>
            <p:cNvGrpSpPr>
              <a:grpSpLocks/>
            </p:cNvGrpSpPr>
            <p:nvPr/>
          </p:nvGrpSpPr>
          <p:grpSpPr bwMode="auto">
            <a:xfrm>
              <a:off x="3689" y="3459"/>
              <a:ext cx="2056" cy="441"/>
              <a:chOff x="1933" y="1200"/>
              <a:chExt cx="1950" cy="441"/>
            </a:xfrm>
          </p:grpSpPr>
          <p:grpSp>
            <p:nvGrpSpPr>
              <p:cNvPr id="24642" name="Group 127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0" cy="233"/>
                <a:chOff x="1355" y="528"/>
                <a:chExt cx="520" cy="432"/>
              </a:xfrm>
            </p:grpSpPr>
            <p:grpSp>
              <p:nvGrpSpPr>
                <p:cNvPr id="24658" name="Group 12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60" name="Rectangle 1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61" name="Rectangle 1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59" name="Text Box 13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0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4630" name="Line 132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31" name="Line 133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662" name="Group 134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4654" name="AutoShape 13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55" name="AutoShape 136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56" name="Freeform 137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57" name="Text Box 138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4633" name="Line 139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34" name="Line 140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664" name="Group 141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4652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53" name="Text Box 14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4636" name="Freeform 144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37" name="Line 145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38" name="Line 146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667" name="Group 147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4650" name="Rectangle 148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51" name="Text Box 1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4670" name="Group 150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4646" name="Rectangle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47" name="Rectangle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48" name="Rectangle 153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49" name="Rectangle 154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4674" name="Group 155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4675" name="Group 15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44" name="Rectangle 1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45" name="Rectangle 1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43" name="Text Box 15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24628" name="Line 160"/>
            <p:cNvSpPr>
              <a:spLocks noChangeShapeType="1"/>
            </p:cNvSpPr>
            <p:nvPr/>
          </p:nvSpPr>
          <p:spPr bwMode="auto">
            <a:xfrm>
              <a:off x="3936" y="1584"/>
              <a:ext cx="384" cy="1968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676" name="Group 161"/>
          <p:cNvGrpSpPr>
            <a:grpSpLocks/>
          </p:cNvGrpSpPr>
          <p:nvPr/>
        </p:nvGrpSpPr>
        <p:grpSpPr bwMode="auto">
          <a:xfrm>
            <a:off x="5153025" y="2495550"/>
            <a:ext cx="3263900" cy="2882900"/>
            <a:chOff x="3246" y="1572"/>
            <a:chExt cx="2056" cy="1816"/>
          </a:xfrm>
        </p:grpSpPr>
        <p:grpSp>
          <p:nvGrpSpPr>
            <p:cNvPr id="24677" name="Group 162"/>
            <p:cNvGrpSpPr>
              <a:grpSpLocks/>
            </p:cNvGrpSpPr>
            <p:nvPr/>
          </p:nvGrpSpPr>
          <p:grpSpPr bwMode="auto">
            <a:xfrm>
              <a:off x="3246" y="2947"/>
              <a:ext cx="2056" cy="441"/>
              <a:chOff x="1933" y="1200"/>
              <a:chExt cx="1950" cy="441"/>
            </a:xfrm>
          </p:grpSpPr>
          <p:grpSp>
            <p:nvGrpSpPr>
              <p:cNvPr id="24693" name="Group 163"/>
              <p:cNvGrpSpPr>
                <a:grpSpLocks noChangeAspect="1"/>
              </p:cNvGrpSpPr>
              <p:nvPr/>
            </p:nvGrpSpPr>
            <p:grpSpPr bwMode="auto">
              <a:xfrm>
                <a:off x="2418" y="1304"/>
                <a:ext cx="241" cy="233"/>
                <a:chOff x="1351" y="528"/>
                <a:chExt cx="522" cy="432"/>
              </a:xfrm>
            </p:grpSpPr>
            <p:grpSp>
              <p:nvGrpSpPr>
                <p:cNvPr id="24702" name="Group 16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25" name="Rectangle 1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26" name="Rectangle 1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24" name="Text Box 16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1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4595" name="Line 168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96" name="Line 169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705" name="Group 170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4619" name="AutoShape 17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20" name="AutoShape 17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21" name="Freeform 173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22" name="Text Box 17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4598" name="Line 175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99" name="Line 176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708" name="Group 177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4617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18" name="Text Box 17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4601" name="Freeform 180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2" name="Line 181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3" name="Line 182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712" name="Group 183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4615" name="Rectangle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16" name="Text Box 1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4713" name="Group 186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4611" name="Rectangle 18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12" name="Rectangle 188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13" name="Rectangle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14" name="Rectangle 190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4714" name="Group 191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4715" name="Group 192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09" name="Rectangle 1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10" name="Rectangle 1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08" name="Text Box 19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24593" name="Line 196"/>
            <p:cNvSpPr>
              <a:spLocks noChangeShapeType="1"/>
            </p:cNvSpPr>
            <p:nvPr/>
          </p:nvSpPr>
          <p:spPr bwMode="auto">
            <a:xfrm flipH="1">
              <a:off x="3888" y="1572"/>
              <a:ext cx="15" cy="1500"/>
            </a:xfrm>
            <a:prstGeom prst="line">
              <a:avLst/>
            </a:prstGeom>
            <a:noFill/>
            <a:ln w="76200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369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F3F75-30B6-46C3-A287-27F7314825F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156575" cy="5438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Solution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Simple hardware technique called </a:t>
            </a:r>
            <a:r>
              <a:rPr lang="en-US" sz="2400" b="1" i="1" dirty="0"/>
              <a:t>forwarding</a:t>
            </a:r>
            <a:r>
              <a:rPr lang="en-US" sz="2400" b="1" dirty="0"/>
              <a:t>, 	</a:t>
            </a:r>
            <a:r>
              <a:rPr lang="en-US" sz="2400" b="1" i="1" dirty="0"/>
              <a:t>bypassing </a:t>
            </a:r>
            <a:r>
              <a:rPr lang="en-US" sz="2400" b="1" dirty="0"/>
              <a:t>or </a:t>
            </a:r>
            <a:r>
              <a:rPr lang="en-US" sz="2400" b="1" i="1" dirty="0"/>
              <a:t>short-circuiting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/>
              <a:t>Key insight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Result is needed by successive instructions only 	after it has been produced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Minimizing data hazards by forwarding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Data hazards requiring stalls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Load instruction followed by an instruction 	that uses the load output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Add </a:t>
            </a:r>
            <a:r>
              <a:rPr lang="en-US" sz="2400" b="1" i="1" dirty="0"/>
              <a:t>pipeline interlock</a:t>
            </a:r>
            <a:r>
              <a:rPr lang="en-US" sz="2400" b="1" dirty="0"/>
              <a:t> to preserve the correct execution pattern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Pipeline interlock</a:t>
            </a:r>
            <a:r>
              <a:rPr lang="en-US" sz="2400" b="1" dirty="0"/>
              <a:t> detects hazard and stalls the 	pipeline until the hazard is cleared – CPI 	increases</a:t>
            </a:r>
          </a:p>
        </p:txBody>
      </p:sp>
    </p:spTree>
    <p:extLst>
      <p:ext uri="{BB962C8B-B14F-4D97-AF65-F5344CB8AC3E}">
        <p14:creationId xmlns:p14="http://schemas.microsoft.com/office/powerpoint/2010/main" val="9383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657600" y="6305550"/>
            <a:ext cx="2133600" cy="476250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EFF45-35E6-4D9C-8DC0-C555A60AF8F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5605" name="Line 2"/>
          <p:cNvSpPr>
            <a:spLocks noChangeShapeType="1"/>
          </p:cNvSpPr>
          <p:nvPr/>
        </p:nvSpPr>
        <p:spPr bwMode="auto">
          <a:xfrm>
            <a:off x="2590800" y="1676400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2667000" y="1295400"/>
            <a:ext cx="2279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10500" cy="8128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 dirty="0"/>
              <a:t>Forwarding to Avoid Data Hazard</a:t>
            </a:r>
            <a:br>
              <a:rPr lang="en-US" sz="3200" b="1" dirty="0"/>
            </a:b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4337" y="1828800"/>
            <a:ext cx="3319463" cy="4197350"/>
            <a:chOff x="59" y="1094"/>
            <a:chExt cx="2091" cy="2644"/>
          </a:xfrm>
        </p:grpSpPr>
        <p:sp>
          <p:nvSpPr>
            <p:cNvPr id="25781" name="Rectangle 6"/>
            <p:cNvSpPr>
              <a:spLocks noChangeArrowheads="1"/>
            </p:cNvSpPr>
            <p:nvPr/>
          </p:nvSpPr>
          <p:spPr bwMode="auto">
            <a:xfrm>
              <a:off x="59" y="1096"/>
              <a:ext cx="247" cy="19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r" eaLnBrk="0" hangingPunct="0"/>
              <a:endParaRPr lang="en-US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5782" name="Line 7"/>
            <p:cNvSpPr>
              <a:spLocks noChangeShapeType="1"/>
            </p:cNvSpPr>
            <p:nvPr/>
          </p:nvSpPr>
          <p:spPr bwMode="auto">
            <a:xfrm>
              <a:off x="375" y="1094"/>
              <a:ext cx="0" cy="2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83" name="Rectangle 8"/>
            <p:cNvSpPr>
              <a:spLocks noChangeArrowheads="1"/>
            </p:cNvSpPr>
            <p:nvPr/>
          </p:nvSpPr>
          <p:spPr bwMode="auto">
            <a:xfrm>
              <a:off x="1163" y="1143"/>
              <a:ext cx="766" cy="24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84" name="Rectangle 9"/>
            <p:cNvSpPr>
              <a:spLocks noChangeArrowheads="1"/>
            </p:cNvSpPr>
            <p:nvPr/>
          </p:nvSpPr>
          <p:spPr bwMode="auto">
            <a:xfrm>
              <a:off x="378" y="1224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DADD </a:t>
              </a:r>
              <a:r>
                <a:rPr lang="en-US" sz="2200" b="1" dirty="0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 dirty="0">
                  <a:solidFill>
                    <a:srgbClr val="A50021"/>
                  </a:solidFill>
                  <a:latin typeface="Courier New" pitchFamily="49" charset="0"/>
                </a:rPr>
                <a:t>,</a:t>
              </a:r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R2,R3</a:t>
              </a:r>
            </a:p>
            <a:p>
              <a:pPr algn="r" eaLnBrk="0" latinLnBrk="1" hangingPunct="0"/>
              <a:endParaRPr lang="en-US" b="1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5785" name="Rectangle 10"/>
            <p:cNvSpPr>
              <a:spLocks noChangeArrowheads="1"/>
            </p:cNvSpPr>
            <p:nvPr/>
          </p:nvSpPr>
          <p:spPr bwMode="auto">
            <a:xfrm>
              <a:off x="542" y="1805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DSUB R4,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,R3</a:t>
              </a:r>
            </a:p>
            <a:p>
              <a:pPr algn="r" eaLnBrk="0" latinLnBrk="1" hangingPunct="0"/>
              <a:endParaRPr lang="en-US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5786" name="Rectangle 11"/>
            <p:cNvSpPr>
              <a:spLocks noChangeArrowheads="1"/>
            </p:cNvSpPr>
            <p:nvPr/>
          </p:nvSpPr>
          <p:spPr bwMode="auto">
            <a:xfrm>
              <a:off x="534" y="2393"/>
              <a:ext cx="1386" cy="4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AND R6,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,R7</a:t>
              </a:r>
            </a:p>
            <a:p>
              <a:pPr algn="r"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5787" name="Rectangle 12"/>
            <p:cNvSpPr>
              <a:spLocks noChangeArrowheads="1"/>
            </p:cNvSpPr>
            <p:nvPr/>
          </p:nvSpPr>
          <p:spPr bwMode="auto">
            <a:xfrm>
              <a:off x="549" y="2922"/>
              <a:ext cx="1492" cy="4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OR   R8,</a:t>
              </a:r>
              <a:r>
                <a:rPr lang="en-US" sz="2200" b="1" dirty="0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,R9</a:t>
              </a:r>
            </a:p>
            <a:p>
              <a:pPr algn="r" eaLnBrk="0" latinLnBrk="1" hangingPunct="0"/>
              <a:endParaRPr lang="en-US" sz="2200" b="1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5788" name="Rectangle 13"/>
            <p:cNvSpPr>
              <a:spLocks noChangeArrowheads="1"/>
            </p:cNvSpPr>
            <p:nvPr/>
          </p:nvSpPr>
          <p:spPr bwMode="auto">
            <a:xfrm>
              <a:off x="552" y="3437"/>
              <a:ext cx="1598" cy="2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XOR R10,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R1,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R11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001963" y="1922463"/>
            <a:ext cx="6065837" cy="4027487"/>
            <a:chOff x="1932" y="1200"/>
            <a:chExt cx="3624" cy="2537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766" y="2256"/>
              <a:ext cx="1951" cy="441"/>
              <a:chOff x="1933" y="1200"/>
              <a:chExt cx="1951" cy="441"/>
            </a:xfrm>
          </p:grpSpPr>
          <p:grpSp>
            <p:nvGrpSpPr>
              <p:cNvPr id="5" name="Group 16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6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779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780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778" name="Text Box 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5749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50" name="Line 22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Group 23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5773" name="AutoShape 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74" name="AutoShape 2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75" name="Freeform 2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76" name="Text Box 2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9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5752" name="Line 28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53" name="Line 29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30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5771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72" name="Text Box 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5755" name="Freeform 33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56" name="Line 34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57" name="Line 35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36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5769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70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5765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66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67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68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" name="Group 44"/>
              <p:cNvGrpSpPr>
                <a:grpSpLocks noChangeAspect="1"/>
              </p:cNvGrpSpPr>
              <p:nvPr/>
            </p:nvGrpSpPr>
            <p:grpSpPr bwMode="auto">
              <a:xfrm flipH="1">
                <a:off x="3643" y="1296"/>
                <a:ext cx="241" cy="233"/>
                <a:chOff x="1362" y="528"/>
                <a:chExt cx="518" cy="432"/>
              </a:xfrm>
            </p:grpSpPr>
            <p:grpSp>
              <p:nvGrpSpPr>
                <p:cNvPr id="12" name="Group 4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763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764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762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2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346" y="1720"/>
              <a:ext cx="1952" cy="441"/>
              <a:chOff x="1933" y="1200"/>
              <a:chExt cx="1952" cy="441"/>
            </a:xfrm>
          </p:grpSpPr>
          <p:grpSp>
            <p:nvGrpSpPr>
              <p:cNvPr id="14" name="Group 50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15" name="Group 5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746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747" name="Rectangle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745" name="Text Box 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5716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17" name="Line 56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57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5740" name="AutoShape 58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41" name="AutoShape 59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42" name="Freeform 60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43" name="Text Box 61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5719" name="Line 62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20" name="Line 63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64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5738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39" name="Text Box 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5722" name="Freeform 67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23" name="Line 68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24" name="Line 69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70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5736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37" name="Text Box 7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5732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33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34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35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0" name="Group 78"/>
              <p:cNvGrpSpPr>
                <a:grpSpLocks noChangeAspect="1"/>
              </p:cNvGrpSpPr>
              <p:nvPr/>
            </p:nvGrpSpPr>
            <p:grpSpPr bwMode="auto">
              <a:xfrm flipH="1">
                <a:off x="3644" y="1296"/>
                <a:ext cx="241" cy="233"/>
                <a:chOff x="1364" y="528"/>
                <a:chExt cx="518" cy="432"/>
              </a:xfrm>
            </p:grpSpPr>
            <p:grpSp>
              <p:nvGrpSpPr>
                <p:cNvPr id="21" name="Group 7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730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731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729" name="Text Box 8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4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2" name="Group 83"/>
            <p:cNvGrpSpPr>
              <a:grpSpLocks/>
            </p:cNvGrpSpPr>
            <p:nvPr/>
          </p:nvGrpSpPr>
          <p:grpSpPr bwMode="auto">
            <a:xfrm>
              <a:off x="1932" y="1200"/>
              <a:ext cx="1951" cy="441"/>
              <a:chOff x="1932" y="1200"/>
              <a:chExt cx="1951" cy="441"/>
            </a:xfrm>
          </p:grpSpPr>
          <p:grpSp>
            <p:nvGrpSpPr>
              <p:cNvPr id="23" name="Group 84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1" cy="233"/>
                <a:chOff x="1355" y="528"/>
                <a:chExt cx="522" cy="432"/>
              </a:xfrm>
            </p:grpSpPr>
            <p:grpSp>
              <p:nvGrpSpPr>
                <p:cNvPr id="24" name="Group 8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713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714" name="Rectangle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712" name="Text Box 8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5683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84" name="Line 90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" name="Group 91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5707" name="AutoShape 9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08" name="AutoShape 9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09" name="Freeform 94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10" name="Text Box 95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5686" name="Line 96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87" name="Line 97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8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5705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06" name="Text Box 10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5689" name="Freeform 101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90" name="Line 102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91" name="Line 103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104"/>
              <p:cNvGrpSpPr>
                <a:grpSpLocks noChangeAspect="1"/>
              </p:cNvGrpSpPr>
              <p:nvPr/>
            </p:nvGrpSpPr>
            <p:grpSpPr bwMode="auto">
              <a:xfrm>
                <a:off x="1932" y="1305"/>
                <a:ext cx="352" cy="232"/>
                <a:chOff x="1058" y="576"/>
                <a:chExt cx="760" cy="480"/>
              </a:xfrm>
            </p:grpSpPr>
            <p:sp>
              <p:nvSpPr>
                <p:cNvPr id="25703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04" name="Text Box 10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58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8" name="Group 107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5699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00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01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02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112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30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697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698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696" name="Text Box 1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1" name="Group 117"/>
            <p:cNvGrpSpPr>
              <a:grpSpLocks/>
            </p:cNvGrpSpPr>
            <p:nvPr/>
          </p:nvGrpSpPr>
          <p:grpSpPr bwMode="auto">
            <a:xfrm>
              <a:off x="3186" y="2784"/>
              <a:ext cx="1950" cy="441"/>
              <a:chOff x="1933" y="1200"/>
              <a:chExt cx="1950" cy="441"/>
            </a:xfrm>
          </p:grpSpPr>
          <p:grpSp>
            <p:nvGrpSpPr>
              <p:cNvPr id="25760" name="Group 118"/>
              <p:cNvGrpSpPr>
                <a:grpSpLocks noChangeAspect="1"/>
              </p:cNvGrpSpPr>
              <p:nvPr/>
            </p:nvGrpSpPr>
            <p:grpSpPr bwMode="auto">
              <a:xfrm>
                <a:off x="2418" y="1304"/>
                <a:ext cx="241" cy="233"/>
                <a:chOff x="1351" y="528"/>
                <a:chExt cx="522" cy="432"/>
              </a:xfrm>
            </p:grpSpPr>
            <p:grpSp>
              <p:nvGrpSpPr>
                <p:cNvPr id="25761" name="Group 11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680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681" name="Rectangle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679" name="Text Box 1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1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5650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51" name="Line 124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777" name="Group 125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5674" name="AutoShape 12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75" name="AutoShape 12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76" name="Freeform 128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77" name="Text Box 129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5653" name="Line 130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54" name="Line 131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789" name="Group 132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5672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73" name="Text Box 1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5656" name="Freeform 135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57" name="Line 136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58" name="Line 137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790" name="Group 138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5670" name="Rectangle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71" name="Text Box 14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5791" name="Group 141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5666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67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68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69" name="Rectangle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600" name="Group 146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5601" name="Group 14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664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665" name="Rectangle 1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663" name="Text Box 1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5608" name="Group 151"/>
            <p:cNvGrpSpPr>
              <a:grpSpLocks/>
            </p:cNvGrpSpPr>
            <p:nvPr/>
          </p:nvGrpSpPr>
          <p:grpSpPr bwMode="auto">
            <a:xfrm>
              <a:off x="3606" y="3296"/>
              <a:ext cx="1950" cy="441"/>
              <a:chOff x="1933" y="1200"/>
              <a:chExt cx="1950" cy="441"/>
            </a:xfrm>
          </p:grpSpPr>
          <p:grpSp>
            <p:nvGrpSpPr>
              <p:cNvPr id="25609" name="Group 152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0" cy="233"/>
                <a:chOff x="1355" y="528"/>
                <a:chExt cx="520" cy="432"/>
              </a:xfrm>
            </p:grpSpPr>
            <p:grpSp>
              <p:nvGrpSpPr>
                <p:cNvPr id="25611" name="Group 15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647" name="Rectangle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648" name="Rectangle 1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646" name="Text Box 1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0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5617" name="Line 15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18" name="Line 15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612" name="Group 15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5641" name="AutoShape 16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42" name="AutoShape 16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43" name="Freeform 16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44" name="Text Box 16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5620" name="Line 16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21" name="Line 16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613" name="Group 166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5639" name="Rectangle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40" name="Text Box 1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5623" name="Freeform 16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24" name="Line 17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25" name="Line 17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614" name="Group 172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5637" name="Rectangle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38" name="Text Box 1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5615" name="Group 17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5633" name="Rectangle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34" name="Rectangle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35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36" name="Rectangle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616" name="Group 180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5619" name="Group 18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631" name="Rectangle 1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632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630" name="Text Box 1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25610" name="Line 185"/>
          <p:cNvSpPr>
            <a:spLocks noChangeShapeType="1"/>
          </p:cNvSpPr>
          <p:nvPr/>
        </p:nvSpPr>
        <p:spPr bwMode="auto">
          <a:xfrm>
            <a:off x="4945063" y="2271713"/>
            <a:ext cx="187325" cy="71755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31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FB761-72EE-40E9-8721-164BBCE5739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smtClean="0"/>
              <a:t>RISC-V </a:t>
            </a:r>
            <a:r>
              <a:rPr lang="en-US" sz="2800" b="1" dirty="0"/>
              <a:t>dynamic instruction mix for </a:t>
            </a:r>
            <a:r>
              <a:rPr lang="en-US" sz="2800" b="1" dirty="0" smtClean="0"/>
              <a:t>the  SPECint2006 </a:t>
            </a:r>
            <a:r>
              <a:rPr lang="en-US" sz="2800" b="1" dirty="0"/>
              <a:t>programs</a:t>
            </a:r>
          </a:p>
        </p:txBody>
      </p:sp>
      <p:pic>
        <p:nvPicPr>
          <p:cNvPr id="7" name="Picture 5" descr="Z:\Production\Prodenv\0000000038\0000155678\0000000029\XmlLowres\0003170709\bm29-97801281190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95401"/>
            <a:ext cx="8918574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2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B031F-415B-4CDA-BAD6-5ECDB0A6813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6629" name="Line 2"/>
          <p:cNvSpPr>
            <a:spLocks noChangeShapeType="1"/>
          </p:cNvSpPr>
          <p:nvPr/>
        </p:nvSpPr>
        <p:spPr bwMode="auto">
          <a:xfrm>
            <a:off x="2590800" y="1676400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2667000" y="1295400"/>
            <a:ext cx="2279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26631" name="Rectangle 4"/>
          <p:cNvSpPr>
            <a:spLocks noGrp="1" noChangeArrowheads="1"/>
          </p:cNvSpPr>
          <p:nvPr>
            <p:ph type="title"/>
          </p:nvPr>
        </p:nvSpPr>
        <p:spPr>
          <a:xfrm>
            <a:off x="1104900" y="228600"/>
            <a:ext cx="7810500" cy="8128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 dirty="0"/>
              <a:t>Forwarding to Avoid Data Hazard</a:t>
            </a:r>
            <a:br>
              <a:rPr lang="en-US" sz="3200" b="1" dirty="0"/>
            </a:b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4337" y="1828800"/>
            <a:ext cx="3319463" cy="4197350"/>
            <a:chOff x="59" y="1094"/>
            <a:chExt cx="2091" cy="2644"/>
          </a:xfrm>
        </p:grpSpPr>
        <p:sp>
          <p:nvSpPr>
            <p:cNvPr id="26806" name="Rectangle 6"/>
            <p:cNvSpPr>
              <a:spLocks noChangeArrowheads="1"/>
            </p:cNvSpPr>
            <p:nvPr/>
          </p:nvSpPr>
          <p:spPr bwMode="auto">
            <a:xfrm>
              <a:off x="59" y="1096"/>
              <a:ext cx="247" cy="19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r" eaLnBrk="0" hangingPunct="0"/>
              <a:endParaRPr lang="en-US" b="1" i="1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6807" name="Line 7"/>
            <p:cNvSpPr>
              <a:spLocks noChangeShapeType="1"/>
            </p:cNvSpPr>
            <p:nvPr/>
          </p:nvSpPr>
          <p:spPr bwMode="auto">
            <a:xfrm>
              <a:off x="375" y="1094"/>
              <a:ext cx="0" cy="2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08" name="Rectangle 8"/>
            <p:cNvSpPr>
              <a:spLocks noChangeArrowheads="1"/>
            </p:cNvSpPr>
            <p:nvPr/>
          </p:nvSpPr>
          <p:spPr bwMode="auto">
            <a:xfrm>
              <a:off x="1163" y="1143"/>
              <a:ext cx="766" cy="24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09" name="Rectangle 9"/>
            <p:cNvSpPr>
              <a:spLocks noChangeArrowheads="1"/>
            </p:cNvSpPr>
            <p:nvPr/>
          </p:nvSpPr>
          <p:spPr bwMode="auto">
            <a:xfrm>
              <a:off x="326" y="1277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DADD </a:t>
              </a:r>
              <a:r>
                <a:rPr lang="en-US" sz="2200" b="1" dirty="0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 dirty="0">
                  <a:solidFill>
                    <a:srgbClr val="A50021"/>
                  </a:solidFill>
                  <a:latin typeface="Courier New" pitchFamily="49" charset="0"/>
                </a:rPr>
                <a:t>,</a:t>
              </a:r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R2,R3</a:t>
              </a:r>
            </a:p>
            <a:p>
              <a:pPr algn="r" eaLnBrk="0" latinLnBrk="1" hangingPunct="0"/>
              <a:endParaRPr lang="en-US" b="1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6810" name="Rectangle 10"/>
            <p:cNvSpPr>
              <a:spLocks noChangeArrowheads="1"/>
            </p:cNvSpPr>
            <p:nvPr/>
          </p:nvSpPr>
          <p:spPr bwMode="auto">
            <a:xfrm>
              <a:off x="542" y="1805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DSUB R4,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,R3</a:t>
              </a:r>
            </a:p>
            <a:p>
              <a:pPr algn="r" eaLnBrk="0" latinLnBrk="1" hangingPunct="0"/>
              <a:endParaRPr lang="en-US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6811" name="Rectangle 11"/>
            <p:cNvSpPr>
              <a:spLocks noChangeArrowheads="1"/>
            </p:cNvSpPr>
            <p:nvPr/>
          </p:nvSpPr>
          <p:spPr bwMode="auto">
            <a:xfrm>
              <a:off x="534" y="2393"/>
              <a:ext cx="1386" cy="4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AND R6,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,R7</a:t>
              </a:r>
            </a:p>
            <a:p>
              <a:pPr algn="r"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6812" name="Rectangle 12"/>
            <p:cNvSpPr>
              <a:spLocks noChangeArrowheads="1"/>
            </p:cNvSpPr>
            <p:nvPr/>
          </p:nvSpPr>
          <p:spPr bwMode="auto">
            <a:xfrm>
              <a:off x="549" y="2922"/>
              <a:ext cx="1492" cy="4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OR   R8,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,R9</a:t>
              </a:r>
            </a:p>
            <a:p>
              <a:pPr algn="r"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6813" name="Rectangle 13"/>
            <p:cNvSpPr>
              <a:spLocks noChangeArrowheads="1"/>
            </p:cNvSpPr>
            <p:nvPr/>
          </p:nvSpPr>
          <p:spPr bwMode="auto">
            <a:xfrm>
              <a:off x="552" y="3437"/>
              <a:ext cx="1598" cy="2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XOR R10,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R1,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R11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03538" y="1922463"/>
            <a:ext cx="6065837" cy="4027487"/>
            <a:chOff x="1932" y="1200"/>
            <a:chExt cx="3624" cy="2537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766" y="2256"/>
              <a:ext cx="1951" cy="441"/>
              <a:chOff x="1933" y="1200"/>
              <a:chExt cx="1951" cy="441"/>
            </a:xfrm>
          </p:grpSpPr>
          <p:grpSp>
            <p:nvGrpSpPr>
              <p:cNvPr id="5" name="Group 16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6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804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805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803" name="Text Box 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6774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75" name="Line 22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Group 23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6798" name="AutoShape 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99" name="AutoShape 2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00" name="Freeform 2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01" name="Text Box 2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9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6777" name="Line 28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78" name="Line 29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30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6796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97" name="Text Box 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6780" name="Freeform 33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81" name="Line 34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82" name="Line 35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36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6794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95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6790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91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92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93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" name="Group 44"/>
              <p:cNvGrpSpPr>
                <a:grpSpLocks noChangeAspect="1"/>
              </p:cNvGrpSpPr>
              <p:nvPr/>
            </p:nvGrpSpPr>
            <p:grpSpPr bwMode="auto">
              <a:xfrm flipH="1">
                <a:off x="3643" y="1296"/>
                <a:ext cx="241" cy="233"/>
                <a:chOff x="1362" y="528"/>
                <a:chExt cx="518" cy="432"/>
              </a:xfrm>
            </p:grpSpPr>
            <p:grpSp>
              <p:nvGrpSpPr>
                <p:cNvPr id="12" name="Group 4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88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89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87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2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346" y="1720"/>
              <a:ext cx="1952" cy="441"/>
              <a:chOff x="1933" y="1200"/>
              <a:chExt cx="1952" cy="441"/>
            </a:xfrm>
          </p:grpSpPr>
          <p:grpSp>
            <p:nvGrpSpPr>
              <p:cNvPr id="14" name="Group 50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15" name="Group 5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71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72" name="Rectangle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70" name="Text Box 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6741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42" name="Line 56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57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6765" name="AutoShape 58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66" name="AutoShape 59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67" name="Freeform 60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68" name="Text Box 61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6744" name="Line 62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45" name="Line 63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64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6763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64" name="Text Box 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6747" name="Freeform 67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48" name="Line 68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49" name="Line 69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70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6761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62" name="Text Box 7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6757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58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59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60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0" name="Group 78"/>
              <p:cNvGrpSpPr>
                <a:grpSpLocks noChangeAspect="1"/>
              </p:cNvGrpSpPr>
              <p:nvPr/>
            </p:nvGrpSpPr>
            <p:grpSpPr bwMode="auto">
              <a:xfrm flipH="1">
                <a:off x="3644" y="1296"/>
                <a:ext cx="241" cy="233"/>
                <a:chOff x="1364" y="528"/>
                <a:chExt cx="518" cy="432"/>
              </a:xfrm>
            </p:grpSpPr>
            <p:grpSp>
              <p:nvGrpSpPr>
                <p:cNvPr id="21" name="Group 7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55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56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54" name="Text Box 8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4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2" name="Group 83"/>
            <p:cNvGrpSpPr>
              <a:grpSpLocks/>
            </p:cNvGrpSpPr>
            <p:nvPr/>
          </p:nvGrpSpPr>
          <p:grpSpPr bwMode="auto">
            <a:xfrm>
              <a:off x="1932" y="1200"/>
              <a:ext cx="1951" cy="441"/>
              <a:chOff x="1932" y="1200"/>
              <a:chExt cx="1951" cy="441"/>
            </a:xfrm>
          </p:grpSpPr>
          <p:grpSp>
            <p:nvGrpSpPr>
              <p:cNvPr id="23" name="Group 84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1" cy="233"/>
                <a:chOff x="1355" y="528"/>
                <a:chExt cx="522" cy="432"/>
              </a:xfrm>
            </p:grpSpPr>
            <p:grpSp>
              <p:nvGrpSpPr>
                <p:cNvPr id="24" name="Group 8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38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39" name="Rectangle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37" name="Text Box 8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6708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09" name="Line 90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" name="Group 91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6732" name="AutoShape 9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33" name="AutoShape 9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34" name="Freeform 94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35" name="Text Box 95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6711" name="Line 96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12" name="Line 97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8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6730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31" name="Text Box 10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6714" name="Freeform 101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15" name="Line 102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16" name="Line 103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104"/>
              <p:cNvGrpSpPr>
                <a:grpSpLocks noChangeAspect="1"/>
              </p:cNvGrpSpPr>
              <p:nvPr/>
            </p:nvGrpSpPr>
            <p:grpSpPr bwMode="auto">
              <a:xfrm>
                <a:off x="1932" y="1305"/>
                <a:ext cx="352" cy="232"/>
                <a:chOff x="1058" y="576"/>
                <a:chExt cx="760" cy="480"/>
              </a:xfrm>
            </p:grpSpPr>
            <p:sp>
              <p:nvSpPr>
                <p:cNvPr id="26728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29" name="Text Box 10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58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8" name="Group 107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6724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25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26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27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112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30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22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23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21" name="Text Box 1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1" name="Group 117"/>
            <p:cNvGrpSpPr>
              <a:grpSpLocks/>
            </p:cNvGrpSpPr>
            <p:nvPr/>
          </p:nvGrpSpPr>
          <p:grpSpPr bwMode="auto">
            <a:xfrm>
              <a:off x="3186" y="2784"/>
              <a:ext cx="1950" cy="441"/>
              <a:chOff x="1933" y="1200"/>
              <a:chExt cx="1950" cy="441"/>
            </a:xfrm>
          </p:grpSpPr>
          <p:grpSp>
            <p:nvGrpSpPr>
              <p:cNvPr id="26670" name="Group 118"/>
              <p:cNvGrpSpPr>
                <a:grpSpLocks noChangeAspect="1"/>
              </p:cNvGrpSpPr>
              <p:nvPr/>
            </p:nvGrpSpPr>
            <p:grpSpPr bwMode="auto">
              <a:xfrm>
                <a:off x="2418" y="1304"/>
                <a:ext cx="241" cy="233"/>
                <a:chOff x="1351" y="528"/>
                <a:chExt cx="522" cy="432"/>
              </a:xfrm>
            </p:grpSpPr>
            <p:grpSp>
              <p:nvGrpSpPr>
                <p:cNvPr id="26674" name="Group 11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05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06" name="Rectangle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04" name="Text Box 1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1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6675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76" name="Line 124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677" name="Group 125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6699" name="AutoShape 12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00" name="AutoShape 12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01" name="Freeform 128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02" name="Text Box 129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6678" name="Line 130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79" name="Line 131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680" name="Group 132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6697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698" name="Text Box 1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6681" name="Freeform 135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82" name="Line 136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83" name="Line 137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684" name="Group 138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6695" name="Rectangle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696" name="Text Box 14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6685" name="Group 141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6691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92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93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94" name="Rectangle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6686" name="Group 146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6687" name="Group 14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689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90" name="Rectangle 1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688" name="Text Box 1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6703" name="Group 151"/>
            <p:cNvGrpSpPr>
              <a:grpSpLocks/>
            </p:cNvGrpSpPr>
            <p:nvPr/>
          </p:nvGrpSpPr>
          <p:grpSpPr bwMode="auto">
            <a:xfrm>
              <a:off x="3606" y="3296"/>
              <a:ext cx="1950" cy="441"/>
              <a:chOff x="1933" y="1200"/>
              <a:chExt cx="1950" cy="441"/>
            </a:xfrm>
          </p:grpSpPr>
          <p:grpSp>
            <p:nvGrpSpPr>
              <p:cNvPr id="26707" name="Group 152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0" cy="233"/>
                <a:chOff x="1355" y="528"/>
                <a:chExt cx="520" cy="432"/>
              </a:xfrm>
            </p:grpSpPr>
            <p:grpSp>
              <p:nvGrpSpPr>
                <p:cNvPr id="26710" name="Group 15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672" name="Rectangle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73" name="Rectangle 1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671" name="Text Box 1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0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6642" name="Line 15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43" name="Line 15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713" name="Group 15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6666" name="AutoShape 16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667" name="AutoShape 16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68" name="Freeform 16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69" name="Text Box 16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6645" name="Line 16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46" name="Line 16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717" name="Group 166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6664" name="Rectangle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665" name="Text Box 1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6648" name="Freeform 16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49" name="Line 17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50" name="Line 17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718" name="Group 172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6662" name="Rectangle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663" name="Text Box 1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6719" name="Group 17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6658" name="Rectangle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59" name="Rectangle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60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61" name="Rectangle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6720" name="Group 180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6736" name="Group 18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656" name="Rectangle 1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57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655" name="Text Box 1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26634" name="Line 185"/>
          <p:cNvSpPr>
            <a:spLocks noChangeShapeType="1"/>
          </p:cNvSpPr>
          <p:nvPr/>
        </p:nvSpPr>
        <p:spPr bwMode="auto">
          <a:xfrm>
            <a:off x="4945063" y="2271713"/>
            <a:ext cx="187325" cy="71755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35" name="Line 186"/>
          <p:cNvSpPr>
            <a:spLocks noChangeShapeType="1"/>
          </p:cNvSpPr>
          <p:nvPr/>
        </p:nvSpPr>
        <p:spPr bwMode="auto">
          <a:xfrm>
            <a:off x="5641975" y="2252663"/>
            <a:ext cx="241300" cy="15240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94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B80EF-214E-444E-BFEB-43EE4152AAE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7653" name="Line 2"/>
          <p:cNvSpPr>
            <a:spLocks noChangeShapeType="1"/>
          </p:cNvSpPr>
          <p:nvPr/>
        </p:nvSpPr>
        <p:spPr bwMode="auto">
          <a:xfrm>
            <a:off x="2590800" y="1676400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2667000" y="1295400"/>
            <a:ext cx="2279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700" y="228600"/>
            <a:ext cx="7810500" cy="8128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 dirty="0"/>
              <a:t>Forwarding to Avoid Data Hazard</a:t>
            </a:r>
            <a:br>
              <a:rPr lang="en-US" sz="3200" b="1" dirty="0"/>
            </a:b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8137" y="1828800"/>
            <a:ext cx="3319463" cy="4197350"/>
            <a:chOff x="59" y="1094"/>
            <a:chExt cx="2091" cy="2644"/>
          </a:xfrm>
        </p:grpSpPr>
        <p:sp>
          <p:nvSpPr>
            <p:cNvPr id="27831" name="Rectangle 6"/>
            <p:cNvSpPr>
              <a:spLocks noChangeArrowheads="1"/>
            </p:cNvSpPr>
            <p:nvPr/>
          </p:nvSpPr>
          <p:spPr bwMode="auto">
            <a:xfrm>
              <a:off x="59" y="1096"/>
              <a:ext cx="247" cy="19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r" eaLnBrk="0" hangingPunct="0"/>
              <a:endParaRPr lang="en-US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7832" name="Line 7"/>
            <p:cNvSpPr>
              <a:spLocks noChangeShapeType="1"/>
            </p:cNvSpPr>
            <p:nvPr/>
          </p:nvSpPr>
          <p:spPr bwMode="auto">
            <a:xfrm>
              <a:off x="375" y="1094"/>
              <a:ext cx="0" cy="2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33" name="Rectangle 8"/>
            <p:cNvSpPr>
              <a:spLocks noChangeArrowheads="1"/>
            </p:cNvSpPr>
            <p:nvPr/>
          </p:nvSpPr>
          <p:spPr bwMode="auto">
            <a:xfrm>
              <a:off x="1163" y="1143"/>
              <a:ext cx="766" cy="24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34" name="Rectangle 9"/>
            <p:cNvSpPr>
              <a:spLocks noChangeArrowheads="1"/>
            </p:cNvSpPr>
            <p:nvPr/>
          </p:nvSpPr>
          <p:spPr bwMode="auto">
            <a:xfrm>
              <a:off x="374" y="1277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DADD </a:t>
              </a:r>
              <a:r>
                <a:rPr lang="en-US" sz="2200" b="1" dirty="0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 dirty="0">
                  <a:solidFill>
                    <a:srgbClr val="A50021"/>
                  </a:solidFill>
                  <a:latin typeface="Courier New" pitchFamily="49" charset="0"/>
                </a:rPr>
                <a:t>,</a:t>
              </a:r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R2,R3</a:t>
              </a:r>
            </a:p>
            <a:p>
              <a:pPr algn="r" eaLnBrk="0" latinLnBrk="1" hangingPunct="0"/>
              <a:endParaRPr lang="en-US" b="1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7835" name="Rectangle 10"/>
            <p:cNvSpPr>
              <a:spLocks noChangeArrowheads="1"/>
            </p:cNvSpPr>
            <p:nvPr/>
          </p:nvSpPr>
          <p:spPr bwMode="auto">
            <a:xfrm>
              <a:off x="542" y="1805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DSUB R4,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,R3</a:t>
              </a:r>
            </a:p>
            <a:p>
              <a:pPr algn="r" eaLnBrk="0" latinLnBrk="1" hangingPunct="0"/>
              <a:endParaRPr lang="en-US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7836" name="Rectangle 11"/>
            <p:cNvSpPr>
              <a:spLocks noChangeArrowheads="1"/>
            </p:cNvSpPr>
            <p:nvPr/>
          </p:nvSpPr>
          <p:spPr bwMode="auto">
            <a:xfrm>
              <a:off x="534" y="2393"/>
              <a:ext cx="1386" cy="4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AND R6,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,R7</a:t>
              </a:r>
            </a:p>
            <a:p>
              <a:pPr algn="r"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7837" name="Rectangle 12"/>
            <p:cNvSpPr>
              <a:spLocks noChangeArrowheads="1"/>
            </p:cNvSpPr>
            <p:nvPr/>
          </p:nvSpPr>
          <p:spPr bwMode="auto">
            <a:xfrm>
              <a:off x="549" y="2922"/>
              <a:ext cx="1492" cy="4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OR   R8,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,R9</a:t>
              </a:r>
            </a:p>
            <a:p>
              <a:pPr algn="r"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7838" name="Rectangle 13"/>
            <p:cNvSpPr>
              <a:spLocks noChangeArrowheads="1"/>
            </p:cNvSpPr>
            <p:nvPr/>
          </p:nvSpPr>
          <p:spPr bwMode="auto">
            <a:xfrm>
              <a:off x="552" y="3437"/>
              <a:ext cx="1598" cy="2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XOR R10,</a:t>
              </a:r>
              <a:r>
                <a:rPr lang="en-US" sz="2200" b="1" dirty="0">
                  <a:solidFill>
                    <a:srgbClr val="CC0000"/>
                  </a:solidFill>
                  <a:latin typeface="Courier New" pitchFamily="49" charset="0"/>
                </a:rPr>
                <a:t>R1,</a:t>
              </a:r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R11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03538" y="1922463"/>
            <a:ext cx="6065837" cy="4027487"/>
            <a:chOff x="1932" y="1200"/>
            <a:chExt cx="3624" cy="2537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766" y="2256"/>
              <a:ext cx="1951" cy="441"/>
              <a:chOff x="1933" y="1200"/>
              <a:chExt cx="1951" cy="441"/>
            </a:xfrm>
          </p:grpSpPr>
          <p:grpSp>
            <p:nvGrpSpPr>
              <p:cNvPr id="5" name="Group 16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6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829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830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828" name="Text Box 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7799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00" name="Line 22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Group 23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7823" name="AutoShape 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824" name="AutoShape 2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25" name="Freeform 2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26" name="Text Box 2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9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7802" name="Line 28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03" name="Line 29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30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7821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822" name="Text Box 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7805" name="Freeform 33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06" name="Line 34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07" name="Line 35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36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7819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820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7815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16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17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18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" name="Group 44"/>
              <p:cNvGrpSpPr>
                <a:grpSpLocks noChangeAspect="1"/>
              </p:cNvGrpSpPr>
              <p:nvPr/>
            </p:nvGrpSpPr>
            <p:grpSpPr bwMode="auto">
              <a:xfrm flipH="1">
                <a:off x="3643" y="1296"/>
                <a:ext cx="241" cy="233"/>
                <a:chOff x="1362" y="528"/>
                <a:chExt cx="518" cy="432"/>
              </a:xfrm>
            </p:grpSpPr>
            <p:grpSp>
              <p:nvGrpSpPr>
                <p:cNvPr id="12" name="Group 4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813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814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812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2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346" y="1720"/>
              <a:ext cx="1952" cy="441"/>
              <a:chOff x="1933" y="1200"/>
              <a:chExt cx="1952" cy="441"/>
            </a:xfrm>
          </p:grpSpPr>
          <p:grpSp>
            <p:nvGrpSpPr>
              <p:cNvPr id="14" name="Group 50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15" name="Group 5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96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97" name="Rectangle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95" name="Text Box 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7766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67" name="Line 56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57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7790" name="AutoShape 58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91" name="AutoShape 59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92" name="Freeform 60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93" name="Text Box 61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7769" name="Line 62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70" name="Line 63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64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7788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89" name="Text Box 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7772" name="Freeform 67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73" name="Line 68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74" name="Line 69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70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7786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87" name="Text Box 7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7782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83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84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85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0" name="Group 78"/>
              <p:cNvGrpSpPr>
                <a:grpSpLocks noChangeAspect="1"/>
              </p:cNvGrpSpPr>
              <p:nvPr/>
            </p:nvGrpSpPr>
            <p:grpSpPr bwMode="auto">
              <a:xfrm flipH="1">
                <a:off x="3644" y="1296"/>
                <a:ext cx="241" cy="233"/>
                <a:chOff x="1364" y="528"/>
                <a:chExt cx="518" cy="432"/>
              </a:xfrm>
            </p:grpSpPr>
            <p:grpSp>
              <p:nvGrpSpPr>
                <p:cNvPr id="21" name="Group 7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80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81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79" name="Text Box 8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4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2" name="Group 83"/>
            <p:cNvGrpSpPr>
              <a:grpSpLocks/>
            </p:cNvGrpSpPr>
            <p:nvPr/>
          </p:nvGrpSpPr>
          <p:grpSpPr bwMode="auto">
            <a:xfrm>
              <a:off x="1932" y="1200"/>
              <a:ext cx="1951" cy="441"/>
              <a:chOff x="1932" y="1200"/>
              <a:chExt cx="1951" cy="441"/>
            </a:xfrm>
          </p:grpSpPr>
          <p:grpSp>
            <p:nvGrpSpPr>
              <p:cNvPr id="23" name="Group 84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1" cy="233"/>
                <a:chOff x="1355" y="528"/>
                <a:chExt cx="522" cy="432"/>
              </a:xfrm>
            </p:grpSpPr>
            <p:grpSp>
              <p:nvGrpSpPr>
                <p:cNvPr id="24" name="Group 8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63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64" name="Rectangle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62" name="Text Box 8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7733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34" name="Line 90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" name="Group 91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7757" name="AutoShape 9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58" name="AutoShape 9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59" name="Freeform 94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60" name="Text Box 95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7736" name="Line 96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37" name="Line 97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8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7755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56" name="Text Box 10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7739" name="Freeform 101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40" name="Line 102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41" name="Line 103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104"/>
              <p:cNvGrpSpPr>
                <a:grpSpLocks noChangeAspect="1"/>
              </p:cNvGrpSpPr>
              <p:nvPr/>
            </p:nvGrpSpPr>
            <p:grpSpPr bwMode="auto">
              <a:xfrm>
                <a:off x="1932" y="1305"/>
                <a:ext cx="352" cy="232"/>
                <a:chOff x="1058" y="576"/>
                <a:chExt cx="760" cy="480"/>
              </a:xfrm>
            </p:grpSpPr>
            <p:sp>
              <p:nvSpPr>
                <p:cNvPr id="27753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54" name="Text Box 10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58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8" name="Group 107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7749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50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51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52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112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30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47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48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46" name="Text Box 1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1" name="Group 117"/>
            <p:cNvGrpSpPr>
              <a:grpSpLocks/>
            </p:cNvGrpSpPr>
            <p:nvPr/>
          </p:nvGrpSpPr>
          <p:grpSpPr bwMode="auto">
            <a:xfrm>
              <a:off x="3186" y="2784"/>
              <a:ext cx="1950" cy="441"/>
              <a:chOff x="1933" y="1200"/>
              <a:chExt cx="1950" cy="441"/>
            </a:xfrm>
          </p:grpSpPr>
          <p:grpSp>
            <p:nvGrpSpPr>
              <p:cNvPr id="27776" name="Group 118"/>
              <p:cNvGrpSpPr>
                <a:grpSpLocks noChangeAspect="1"/>
              </p:cNvGrpSpPr>
              <p:nvPr/>
            </p:nvGrpSpPr>
            <p:grpSpPr bwMode="auto">
              <a:xfrm>
                <a:off x="2418" y="1304"/>
                <a:ext cx="241" cy="233"/>
                <a:chOff x="1351" y="528"/>
                <a:chExt cx="522" cy="432"/>
              </a:xfrm>
            </p:grpSpPr>
            <p:grpSp>
              <p:nvGrpSpPr>
                <p:cNvPr id="27777" name="Group 11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30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31" name="Rectangle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29" name="Text Box 1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1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7700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01" name="Line 124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778" name="Group 125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7724" name="AutoShape 12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25" name="AutoShape 12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26" name="Freeform 128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27" name="Text Box 129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7703" name="Line 130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04" name="Line 131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794" name="Group 132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7722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23" name="Text Box 1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7706" name="Freeform 135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07" name="Line 136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08" name="Line 137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798" name="Group 138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7720" name="Rectangle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21" name="Text Box 14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7801" name="Group 141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7716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17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18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19" name="Rectangle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7804" name="Group 146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7808" name="Group 14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14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15" name="Rectangle 1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13" name="Text Box 1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7809" name="Group 151"/>
            <p:cNvGrpSpPr>
              <a:grpSpLocks/>
            </p:cNvGrpSpPr>
            <p:nvPr/>
          </p:nvGrpSpPr>
          <p:grpSpPr bwMode="auto">
            <a:xfrm>
              <a:off x="3606" y="3296"/>
              <a:ext cx="1950" cy="441"/>
              <a:chOff x="1933" y="1200"/>
              <a:chExt cx="1950" cy="441"/>
            </a:xfrm>
          </p:grpSpPr>
          <p:grpSp>
            <p:nvGrpSpPr>
              <p:cNvPr id="27810" name="Group 152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0" cy="233"/>
                <a:chOff x="1355" y="528"/>
                <a:chExt cx="520" cy="432"/>
              </a:xfrm>
            </p:grpSpPr>
            <p:grpSp>
              <p:nvGrpSpPr>
                <p:cNvPr id="27811" name="Group 15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697" name="Rectangle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698" name="Rectangle 1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696" name="Text Box 1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0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7667" name="Line 15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68" name="Line 15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827" name="Group 15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7691" name="AutoShape 16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692" name="AutoShape 16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93" name="Freeform 16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94" name="Text Box 16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7670" name="Line 16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71" name="Line 16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839" name="Group 166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7689" name="Rectangle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690" name="Text Box 1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7673" name="Freeform 16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74" name="Line 17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75" name="Line 17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648" name="Group 172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7687" name="Rectangle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688" name="Text Box 1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7649" name="Group 17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7683" name="Rectangle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84" name="Rectangle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85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86" name="Rectangle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7656" name="Group 180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7657" name="Group 18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681" name="Rectangle 1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682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680" name="Text Box 1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27658" name="Line 185"/>
          <p:cNvSpPr>
            <a:spLocks noChangeShapeType="1"/>
          </p:cNvSpPr>
          <p:nvPr/>
        </p:nvSpPr>
        <p:spPr bwMode="auto">
          <a:xfrm>
            <a:off x="4945063" y="2271713"/>
            <a:ext cx="187325" cy="71755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59" name="Line 186"/>
          <p:cNvSpPr>
            <a:spLocks noChangeShapeType="1"/>
          </p:cNvSpPr>
          <p:nvPr/>
        </p:nvSpPr>
        <p:spPr bwMode="auto">
          <a:xfrm>
            <a:off x="5641975" y="2252663"/>
            <a:ext cx="241300" cy="15240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60" name="Line 187"/>
          <p:cNvSpPr>
            <a:spLocks noChangeShapeType="1"/>
          </p:cNvSpPr>
          <p:nvPr/>
        </p:nvSpPr>
        <p:spPr bwMode="auto">
          <a:xfrm>
            <a:off x="5937250" y="2227263"/>
            <a:ext cx="79375" cy="24384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2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E144D4-8F9F-4715-9F4C-D9A134E974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8677" name="Line 2"/>
          <p:cNvSpPr>
            <a:spLocks noChangeShapeType="1"/>
          </p:cNvSpPr>
          <p:nvPr/>
        </p:nvSpPr>
        <p:spPr bwMode="auto">
          <a:xfrm>
            <a:off x="1054100" y="2044700"/>
            <a:ext cx="7486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811213" y="1631950"/>
            <a:ext cx="250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3238" y="2455863"/>
            <a:ext cx="3001963" cy="3721100"/>
            <a:chOff x="177" y="1728"/>
            <a:chExt cx="1891" cy="2344"/>
          </a:xfrm>
        </p:grpSpPr>
        <p:sp>
          <p:nvSpPr>
            <p:cNvPr id="28819" name="Rectangle 5"/>
            <p:cNvSpPr>
              <a:spLocks noChangeArrowheads="1"/>
            </p:cNvSpPr>
            <p:nvPr/>
          </p:nvSpPr>
          <p:spPr bwMode="auto">
            <a:xfrm>
              <a:off x="177" y="1752"/>
              <a:ext cx="263" cy="2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ctr" eaLnBrk="0" hangingPunct="0"/>
              <a:endParaRPr lang="en-US" sz="2000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8820" name="Line 6"/>
            <p:cNvSpPr>
              <a:spLocks noChangeShapeType="1"/>
            </p:cNvSpPr>
            <p:nvPr/>
          </p:nvSpPr>
          <p:spPr bwMode="auto">
            <a:xfrm>
              <a:off x="532" y="1764"/>
              <a:ext cx="0" cy="2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76" y="1728"/>
              <a:ext cx="1492" cy="2333"/>
              <a:chOff x="835" y="1730"/>
              <a:chExt cx="1492" cy="2333"/>
            </a:xfrm>
          </p:grpSpPr>
          <p:sp>
            <p:nvSpPr>
              <p:cNvPr id="28822" name="Rectangle 8"/>
              <p:cNvSpPr>
                <a:spLocks noChangeArrowheads="1"/>
              </p:cNvSpPr>
              <p:nvPr/>
            </p:nvSpPr>
            <p:spPr bwMode="auto">
              <a:xfrm>
                <a:off x="835" y="1730"/>
                <a:ext cx="1293" cy="4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 dirty="0">
                    <a:solidFill>
                      <a:srgbClr val="CC0000"/>
                    </a:solidFill>
                    <a:latin typeface="Courier New" pitchFamily="49" charset="0"/>
                  </a:rPr>
                  <a:t>LD R1,0</a:t>
                </a:r>
                <a:r>
                  <a:rPr lang="en-US" sz="2200" b="1" dirty="0">
                    <a:solidFill>
                      <a:prstClr val="black"/>
                    </a:solidFill>
                    <a:latin typeface="Courier New" pitchFamily="49" charset="0"/>
                  </a:rPr>
                  <a:t>(R2)</a:t>
                </a:r>
              </a:p>
              <a:p>
                <a:endParaRPr lang="en-US" sz="2200" b="1" dirty="0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8823" name="Rectangle 9"/>
              <p:cNvSpPr>
                <a:spLocks noChangeArrowheads="1"/>
              </p:cNvSpPr>
              <p:nvPr/>
            </p:nvSpPr>
            <p:spPr bwMode="auto">
              <a:xfrm>
                <a:off x="835" y="2342"/>
                <a:ext cx="1492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DSUB R4,</a:t>
                </a:r>
                <a:r>
                  <a:rPr lang="en-US" sz="2200" b="1">
                    <a:solidFill>
                      <a:srgbClr val="CC0000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,R6</a:t>
                </a:r>
              </a:p>
              <a:p>
                <a:endParaRPr lang="en-US" sz="22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8824" name="Rectangle 10"/>
              <p:cNvSpPr>
                <a:spLocks noChangeArrowheads="1"/>
              </p:cNvSpPr>
              <p:nvPr/>
            </p:nvSpPr>
            <p:spPr bwMode="auto">
              <a:xfrm>
                <a:off x="835" y="2942"/>
                <a:ext cx="1386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 dirty="0">
                    <a:solidFill>
                      <a:prstClr val="black"/>
                    </a:solidFill>
                    <a:latin typeface="Courier New" pitchFamily="49" charset="0"/>
                  </a:rPr>
                  <a:t>AND R6,</a:t>
                </a:r>
                <a:r>
                  <a:rPr lang="en-US" sz="2200" b="1" dirty="0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 dirty="0">
                    <a:solidFill>
                      <a:prstClr val="black"/>
                    </a:solidFill>
                    <a:latin typeface="Courier New" pitchFamily="49" charset="0"/>
                  </a:rPr>
                  <a:t>,R7</a:t>
                </a:r>
              </a:p>
              <a:p>
                <a:endParaRPr lang="en-US" sz="2200" b="1" dirty="0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8825" name="Rectangle 11"/>
              <p:cNvSpPr>
                <a:spLocks noChangeArrowheads="1"/>
              </p:cNvSpPr>
              <p:nvPr/>
            </p:nvSpPr>
            <p:spPr bwMode="auto">
              <a:xfrm>
                <a:off x="835" y="3566"/>
                <a:ext cx="1492" cy="4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OR   R8,</a:t>
                </a:r>
                <a:r>
                  <a:rPr lang="en-US" sz="2200" b="1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,R9</a:t>
                </a:r>
              </a:p>
              <a:p>
                <a:endParaRPr lang="en-US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868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47750" y="381000"/>
            <a:ext cx="7715250" cy="868363"/>
          </a:xfrm>
          <a:solidFill>
            <a:schemeClr val="bg1"/>
          </a:solidFill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 dirty="0"/>
              <a:t>Data Hazard Even with Forwarding</a:t>
            </a:r>
            <a:r>
              <a:rPr lang="en-US" dirty="0"/>
              <a:t/>
            </a:r>
            <a:br>
              <a:rPr lang="en-US" dirty="0"/>
            </a:b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67038" y="2346325"/>
            <a:ext cx="6046787" cy="3519488"/>
            <a:chOff x="1951" y="1680"/>
            <a:chExt cx="3809" cy="2217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951" y="1680"/>
              <a:ext cx="2310" cy="441"/>
              <a:chOff x="1953" y="1200"/>
              <a:chExt cx="1919" cy="441"/>
            </a:xfrm>
          </p:grpSpPr>
          <p:grpSp>
            <p:nvGrpSpPr>
              <p:cNvPr id="6" name="Group 15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817" name="Rectangl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818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816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8787" name="Line 20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88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22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8811" name="AutoShape 23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812" name="AutoShape 2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13" name="Freeform 25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14" name="Text Box 26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8790" name="Line 27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91" name="Line 28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29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8809" name="Rectangle 30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810" name="Text Box 3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8793" name="Freeform 32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94" name="Line 33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95" name="Line 34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" name="Group 35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8807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808" name="Text Box 3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1" name="Group 38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8803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04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05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06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" name="Group 43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3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801" name="Rectangle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802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800" name="Text Box 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467" y="2266"/>
              <a:ext cx="2310" cy="441"/>
              <a:chOff x="1953" y="1200"/>
              <a:chExt cx="1919" cy="441"/>
            </a:xfrm>
          </p:grpSpPr>
          <p:grpSp>
            <p:nvGrpSpPr>
              <p:cNvPr id="15" name="Group 49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6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84" name="Rectangle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85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83" name="Text Box 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8754" name="Line 54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55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56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8778" name="AutoShape 57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79" name="AutoShape 58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80" name="Freeform 59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81" name="Text Box 60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33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8757" name="Line 61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58" name="Line 62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8776" name="Rectangle 64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77" name="Text Box 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8760" name="Freeform 66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61" name="Line 67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62" name="Line 68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69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8774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75" name="Text Box 7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0" name="Group 72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8770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71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72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73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1" name="Group 77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2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68" name="Rectangle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69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67" name="Text Box 8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2966" y="2843"/>
              <a:ext cx="2309" cy="441"/>
              <a:chOff x="1953" y="1200"/>
              <a:chExt cx="1919" cy="441"/>
            </a:xfrm>
          </p:grpSpPr>
          <p:grpSp>
            <p:nvGrpSpPr>
              <p:cNvPr id="24" name="Group 83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5" name="Group 8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51" name="Rectangle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52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50" name="Text Box 8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8721" name="Line 88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22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0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8745" name="AutoShape 9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46" name="AutoShape 9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47" name="Freeform 93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48" name="Text Box 9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0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8724" name="Line 95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25" name="Line 96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97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3" cy="232"/>
                <a:chOff x="3836" y="576"/>
                <a:chExt cx="632" cy="480"/>
              </a:xfrm>
            </p:grpSpPr>
            <p:sp>
              <p:nvSpPr>
                <p:cNvPr id="28743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44" name="Text Box 9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8727" name="Freeform 100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28" name="Line 101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29" name="Line 102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Group 103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8741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42" name="Text Box 10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9" name="Group 106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8737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38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39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40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Group 111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1" name="Group 112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35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36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34" name="Text Box 1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3" y="574"/>
                  <a:ext cx="455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8672" name="Group 116"/>
            <p:cNvGrpSpPr>
              <a:grpSpLocks/>
            </p:cNvGrpSpPr>
            <p:nvPr/>
          </p:nvGrpSpPr>
          <p:grpSpPr bwMode="auto">
            <a:xfrm>
              <a:off x="3450" y="3456"/>
              <a:ext cx="2310" cy="441"/>
              <a:chOff x="1953" y="1200"/>
              <a:chExt cx="1919" cy="441"/>
            </a:xfrm>
          </p:grpSpPr>
          <p:grpSp>
            <p:nvGrpSpPr>
              <p:cNvPr id="28673" name="Group 117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8679" name="Group 11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18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19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17" name="Text Box 1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8688" name="Line 122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89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681" name="Group 124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8712" name="AutoShape 12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13" name="AutoShape 126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14" name="Freeform 127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15" name="Text Box 128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8691" name="Line 129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92" name="Line 130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683" name="Group 131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8710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11" name="Text Box 13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8694" name="Freeform 134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95" name="Line 135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96" name="Line 136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684" name="Group 137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8708" name="Rectangle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09" name="Text Box 13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8685" name="Group 140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8704" name="Rectangle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05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06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07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8686" name="Group 145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8687" name="Group 14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02" name="Rectangle 1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03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01" name="Text Box 1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28682" name="Line 150"/>
          <p:cNvSpPr>
            <a:spLocks noChangeShapeType="1"/>
          </p:cNvSpPr>
          <p:nvPr/>
        </p:nvSpPr>
        <p:spPr bwMode="auto">
          <a:xfrm flipH="1">
            <a:off x="5486400" y="2667000"/>
            <a:ext cx="533400" cy="8382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00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D18258-CB73-4B2B-B5E3-41D803ECBE3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9701" name="Line 2"/>
          <p:cNvSpPr>
            <a:spLocks noChangeShapeType="1"/>
          </p:cNvSpPr>
          <p:nvPr/>
        </p:nvSpPr>
        <p:spPr bwMode="auto">
          <a:xfrm>
            <a:off x="1054100" y="2044700"/>
            <a:ext cx="7486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811213" y="1631950"/>
            <a:ext cx="250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7038" y="2455863"/>
            <a:ext cx="3001963" cy="3721100"/>
            <a:chOff x="177" y="1728"/>
            <a:chExt cx="1891" cy="2344"/>
          </a:xfrm>
        </p:grpSpPr>
        <p:sp>
          <p:nvSpPr>
            <p:cNvPr id="29844" name="Rectangle 5"/>
            <p:cNvSpPr>
              <a:spLocks noChangeArrowheads="1"/>
            </p:cNvSpPr>
            <p:nvPr/>
          </p:nvSpPr>
          <p:spPr bwMode="auto">
            <a:xfrm>
              <a:off x="177" y="1752"/>
              <a:ext cx="263" cy="2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ctr" eaLnBrk="0" hangingPunct="0"/>
              <a:endParaRPr lang="en-US" sz="2000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9845" name="Line 6"/>
            <p:cNvSpPr>
              <a:spLocks noChangeShapeType="1"/>
            </p:cNvSpPr>
            <p:nvPr/>
          </p:nvSpPr>
          <p:spPr bwMode="auto">
            <a:xfrm>
              <a:off x="500" y="1764"/>
              <a:ext cx="0" cy="2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76" y="1728"/>
              <a:ext cx="1492" cy="2333"/>
              <a:chOff x="835" y="1730"/>
              <a:chExt cx="1492" cy="2333"/>
            </a:xfrm>
          </p:grpSpPr>
          <p:sp>
            <p:nvSpPr>
              <p:cNvPr id="29847" name="Rectangle 8"/>
              <p:cNvSpPr>
                <a:spLocks noChangeArrowheads="1"/>
              </p:cNvSpPr>
              <p:nvPr/>
            </p:nvSpPr>
            <p:spPr bwMode="auto">
              <a:xfrm>
                <a:off x="835" y="1730"/>
                <a:ext cx="1293" cy="4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 dirty="0">
                    <a:solidFill>
                      <a:srgbClr val="CC0000"/>
                    </a:solidFill>
                    <a:latin typeface="Courier New" pitchFamily="49" charset="0"/>
                  </a:rPr>
                  <a:t>LD R1,0</a:t>
                </a:r>
                <a:r>
                  <a:rPr lang="en-US" sz="2200" b="1" dirty="0">
                    <a:solidFill>
                      <a:prstClr val="black"/>
                    </a:solidFill>
                    <a:latin typeface="Courier New" pitchFamily="49" charset="0"/>
                  </a:rPr>
                  <a:t>(R2)</a:t>
                </a:r>
              </a:p>
              <a:p>
                <a:endParaRPr lang="en-US" sz="2200" b="1" dirty="0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848" name="Rectangle 9"/>
              <p:cNvSpPr>
                <a:spLocks noChangeArrowheads="1"/>
              </p:cNvSpPr>
              <p:nvPr/>
            </p:nvSpPr>
            <p:spPr bwMode="auto">
              <a:xfrm>
                <a:off x="835" y="2342"/>
                <a:ext cx="1492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DSUB R4,</a:t>
                </a:r>
                <a:r>
                  <a:rPr lang="en-US" sz="2200" b="1">
                    <a:solidFill>
                      <a:srgbClr val="CC0000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,R6</a:t>
                </a:r>
              </a:p>
              <a:p>
                <a:endParaRPr lang="en-US" sz="22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849" name="Rectangle 10"/>
              <p:cNvSpPr>
                <a:spLocks noChangeArrowheads="1"/>
              </p:cNvSpPr>
              <p:nvPr/>
            </p:nvSpPr>
            <p:spPr bwMode="auto">
              <a:xfrm>
                <a:off x="835" y="2942"/>
                <a:ext cx="1386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AND R6,</a:t>
                </a:r>
                <a:r>
                  <a:rPr lang="en-US" sz="2200" b="1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,R7</a:t>
                </a:r>
              </a:p>
              <a:p>
                <a:endParaRPr lang="en-US" sz="22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850" name="Rectangle 11"/>
              <p:cNvSpPr>
                <a:spLocks noChangeArrowheads="1"/>
              </p:cNvSpPr>
              <p:nvPr/>
            </p:nvSpPr>
            <p:spPr bwMode="auto">
              <a:xfrm>
                <a:off x="835" y="3566"/>
                <a:ext cx="1492" cy="4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OR   R8,</a:t>
                </a:r>
                <a:r>
                  <a:rPr lang="en-US" sz="2200" b="1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,R9</a:t>
                </a:r>
              </a:p>
              <a:p>
                <a:endParaRPr lang="en-US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9704" name="Rectangle 1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15250" cy="868363"/>
          </a:xfrm>
          <a:solidFill>
            <a:schemeClr val="bg1"/>
          </a:solidFill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/>
              <a:t>Data Hazard Even with Forwarding</a:t>
            </a:r>
            <a:r>
              <a:rPr lang="en-US"/>
              <a:t/>
            </a:r>
            <a:br>
              <a:rPr lang="en-US"/>
            </a:b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67038" y="2346325"/>
            <a:ext cx="6046787" cy="3519488"/>
            <a:chOff x="1951" y="1680"/>
            <a:chExt cx="3809" cy="2217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951" y="1680"/>
              <a:ext cx="2310" cy="441"/>
              <a:chOff x="1953" y="1200"/>
              <a:chExt cx="1919" cy="441"/>
            </a:xfrm>
          </p:grpSpPr>
          <p:grpSp>
            <p:nvGrpSpPr>
              <p:cNvPr id="6" name="Group 15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842" name="Rectangl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843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841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9812" name="Line 20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13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22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9836" name="AutoShape 23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37" name="AutoShape 2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38" name="Freeform 25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39" name="Text Box 26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9815" name="Line 27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16" name="Line 28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29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9834" name="Rectangle 30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35" name="Text Box 3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9818" name="Freeform 32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19" name="Line 33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20" name="Line 34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" name="Group 35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9832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33" name="Text Box 3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1" name="Group 38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9828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29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30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31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" name="Group 43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3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826" name="Rectangle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827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825" name="Text Box 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467" y="2266"/>
              <a:ext cx="2310" cy="441"/>
              <a:chOff x="1953" y="1200"/>
              <a:chExt cx="1919" cy="441"/>
            </a:xfrm>
          </p:grpSpPr>
          <p:grpSp>
            <p:nvGrpSpPr>
              <p:cNvPr id="15" name="Group 49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6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809" name="Rectangle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810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808" name="Text Box 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9779" name="Line 54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80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56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9803" name="AutoShape 57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04" name="AutoShape 58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05" name="Freeform 59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06" name="Text Box 60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33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9782" name="Line 61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83" name="Line 62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9801" name="Rectangle 64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02" name="Text Box 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9785" name="Freeform 66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86" name="Line 67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87" name="Line 68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69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9799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00" name="Text Box 7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0" name="Group 72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9795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96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97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98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1" name="Group 77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2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793" name="Rectangle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794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792" name="Text Box 8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2966" y="2843"/>
              <a:ext cx="2309" cy="441"/>
              <a:chOff x="1953" y="1200"/>
              <a:chExt cx="1919" cy="441"/>
            </a:xfrm>
          </p:grpSpPr>
          <p:grpSp>
            <p:nvGrpSpPr>
              <p:cNvPr id="24" name="Group 83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5" name="Group 8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776" name="Rectangle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777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775" name="Text Box 8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9746" name="Line 88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47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0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9770" name="AutoShape 9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71" name="AutoShape 9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72" name="Freeform 93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73" name="Text Box 9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0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9749" name="Line 95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50" name="Line 96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97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3" cy="232"/>
                <a:chOff x="3836" y="576"/>
                <a:chExt cx="632" cy="480"/>
              </a:xfrm>
            </p:grpSpPr>
            <p:sp>
              <p:nvSpPr>
                <p:cNvPr id="29768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69" name="Text Box 9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9752" name="Freeform 100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53" name="Line 101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54" name="Line 102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Group 103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9766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67" name="Text Box 10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9" name="Group 106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9762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63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64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65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Group 111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1" name="Group 112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760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761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759" name="Text Box 1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3" y="574"/>
                  <a:ext cx="455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9807" name="Group 116"/>
            <p:cNvGrpSpPr>
              <a:grpSpLocks/>
            </p:cNvGrpSpPr>
            <p:nvPr/>
          </p:nvGrpSpPr>
          <p:grpSpPr bwMode="auto">
            <a:xfrm>
              <a:off x="3450" y="3456"/>
              <a:ext cx="2310" cy="441"/>
              <a:chOff x="1953" y="1200"/>
              <a:chExt cx="1919" cy="441"/>
            </a:xfrm>
          </p:grpSpPr>
          <p:grpSp>
            <p:nvGrpSpPr>
              <p:cNvPr id="29811" name="Group 117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9814" name="Group 11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743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744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742" name="Text Box 1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9713" name="Line 122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14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817" name="Group 124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9737" name="AutoShape 12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38" name="AutoShape 126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39" name="Freeform 127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40" name="Text Box 128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9716" name="Line 129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17" name="Line 130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821" name="Group 131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9735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36" name="Text Box 13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9719" name="Freeform 134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20" name="Line 135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21" name="Line 136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822" name="Group 137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9733" name="Rectangle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34" name="Text Box 13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9823" name="Group 140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9729" name="Rectangle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30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31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32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824" name="Group 145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9840" name="Group 14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727" name="Rectangle 1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728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726" name="Text Box 1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29706" name="Line 150"/>
          <p:cNvSpPr>
            <a:spLocks noChangeShapeType="1"/>
          </p:cNvSpPr>
          <p:nvPr/>
        </p:nvSpPr>
        <p:spPr bwMode="auto">
          <a:xfrm flipH="1">
            <a:off x="5486400" y="2667000"/>
            <a:ext cx="533400" cy="8382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707" name="Line 151"/>
          <p:cNvSpPr>
            <a:spLocks noChangeShapeType="1"/>
          </p:cNvSpPr>
          <p:nvPr/>
        </p:nvSpPr>
        <p:spPr bwMode="auto">
          <a:xfrm>
            <a:off x="6019800" y="2667000"/>
            <a:ext cx="304800" cy="175260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21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4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35E26-0407-401B-8643-7D1E74F842B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5" name="Line 2"/>
          <p:cNvSpPr>
            <a:spLocks noChangeShapeType="1"/>
          </p:cNvSpPr>
          <p:nvPr/>
        </p:nvSpPr>
        <p:spPr bwMode="auto">
          <a:xfrm>
            <a:off x="1054100" y="2044700"/>
            <a:ext cx="7486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811213" y="1631950"/>
            <a:ext cx="250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7038" y="2455863"/>
            <a:ext cx="3001963" cy="3721100"/>
            <a:chOff x="177" y="1728"/>
            <a:chExt cx="1891" cy="2344"/>
          </a:xfrm>
        </p:grpSpPr>
        <p:sp>
          <p:nvSpPr>
            <p:cNvPr id="30869" name="Rectangle 5"/>
            <p:cNvSpPr>
              <a:spLocks noChangeArrowheads="1"/>
            </p:cNvSpPr>
            <p:nvPr/>
          </p:nvSpPr>
          <p:spPr bwMode="auto">
            <a:xfrm>
              <a:off x="177" y="1752"/>
              <a:ext cx="263" cy="2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ctr" eaLnBrk="0" hangingPunct="0"/>
              <a:endParaRPr lang="en-US" sz="2000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30870" name="Line 6"/>
            <p:cNvSpPr>
              <a:spLocks noChangeShapeType="1"/>
            </p:cNvSpPr>
            <p:nvPr/>
          </p:nvSpPr>
          <p:spPr bwMode="auto">
            <a:xfrm>
              <a:off x="500" y="1764"/>
              <a:ext cx="0" cy="2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76" y="1728"/>
              <a:ext cx="1492" cy="2333"/>
              <a:chOff x="835" y="1730"/>
              <a:chExt cx="1492" cy="2333"/>
            </a:xfrm>
          </p:grpSpPr>
          <p:sp>
            <p:nvSpPr>
              <p:cNvPr id="30872" name="Rectangle 8"/>
              <p:cNvSpPr>
                <a:spLocks noChangeArrowheads="1"/>
              </p:cNvSpPr>
              <p:nvPr/>
            </p:nvSpPr>
            <p:spPr bwMode="auto">
              <a:xfrm>
                <a:off x="835" y="1730"/>
                <a:ext cx="1293" cy="4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 dirty="0">
                    <a:solidFill>
                      <a:srgbClr val="CC0000"/>
                    </a:solidFill>
                    <a:latin typeface="Courier New" pitchFamily="49" charset="0"/>
                  </a:rPr>
                  <a:t>LD R1,0</a:t>
                </a:r>
                <a:r>
                  <a:rPr lang="en-US" sz="2200" b="1" dirty="0">
                    <a:solidFill>
                      <a:prstClr val="black"/>
                    </a:solidFill>
                    <a:latin typeface="Courier New" pitchFamily="49" charset="0"/>
                  </a:rPr>
                  <a:t>(R2)</a:t>
                </a:r>
              </a:p>
              <a:p>
                <a:endParaRPr lang="en-US" sz="2200" b="1" dirty="0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0873" name="Rectangle 9"/>
              <p:cNvSpPr>
                <a:spLocks noChangeArrowheads="1"/>
              </p:cNvSpPr>
              <p:nvPr/>
            </p:nvSpPr>
            <p:spPr bwMode="auto">
              <a:xfrm>
                <a:off x="835" y="2342"/>
                <a:ext cx="1492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DSUB R4,</a:t>
                </a:r>
                <a:r>
                  <a:rPr lang="en-US" sz="2200" b="1">
                    <a:solidFill>
                      <a:srgbClr val="CC0000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,R6</a:t>
                </a:r>
              </a:p>
              <a:p>
                <a:endParaRPr lang="en-US" sz="22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0874" name="Rectangle 10"/>
              <p:cNvSpPr>
                <a:spLocks noChangeArrowheads="1"/>
              </p:cNvSpPr>
              <p:nvPr/>
            </p:nvSpPr>
            <p:spPr bwMode="auto">
              <a:xfrm>
                <a:off x="835" y="2942"/>
                <a:ext cx="1386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AND R6,</a:t>
                </a:r>
                <a:r>
                  <a:rPr lang="en-US" sz="2200" b="1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,R7</a:t>
                </a:r>
              </a:p>
              <a:p>
                <a:endParaRPr lang="en-US" sz="22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0875" name="Rectangle 11"/>
              <p:cNvSpPr>
                <a:spLocks noChangeArrowheads="1"/>
              </p:cNvSpPr>
              <p:nvPr/>
            </p:nvSpPr>
            <p:spPr bwMode="auto">
              <a:xfrm>
                <a:off x="835" y="3566"/>
                <a:ext cx="1492" cy="4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OR   R8,</a:t>
                </a:r>
                <a:r>
                  <a:rPr lang="en-US" sz="2200" b="1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,R9</a:t>
                </a:r>
              </a:p>
              <a:p>
                <a:endParaRPr lang="en-US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30728" name="Rectangle 1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15250" cy="868363"/>
          </a:xfrm>
          <a:solidFill>
            <a:schemeClr val="bg1"/>
          </a:solidFill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/>
              <a:t>Data Hazard Even with Forwarding</a:t>
            </a:r>
            <a:r>
              <a:rPr lang="en-US"/>
              <a:t/>
            </a:r>
            <a:br>
              <a:rPr lang="en-US"/>
            </a:b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67038" y="2346325"/>
            <a:ext cx="6046787" cy="3519488"/>
            <a:chOff x="1951" y="1680"/>
            <a:chExt cx="3809" cy="2217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951" y="1680"/>
              <a:ext cx="2310" cy="441"/>
              <a:chOff x="1953" y="1200"/>
              <a:chExt cx="1919" cy="441"/>
            </a:xfrm>
          </p:grpSpPr>
          <p:grpSp>
            <p:nvGrpSpPr>
              <p:cNvPr id="6" name="Group 15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867" name="Rectangl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68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866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0837" name="Line 20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38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22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30861" name="AutoShape 23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62" name="AutoShape 2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63" name="Freeform 25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64" name="Text Box 26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0840" name="Line 27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41" name="Line 28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29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30859" name="Rectangle 30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60" name="Text Box 3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0843" name="Freeform 32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44" name="Line 33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45" name="Line 34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" name="Group 35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30857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58" name="Text Box 3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1" name="Group 38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0853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54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55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56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" name="Group 43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3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851" name="Rectangle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52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850" name="Text Box 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467" y="2266"/>
              <a:ext cx="2310" cy="441"/>
              <a:chOff x="1953" y="1200"/>
              <a:chExt cx="1919" cy="441"/>
            </a:xfrm>
          </p:grpSpPr>
          <p:grpSp>
            <p:nvGrpSpPr>
              <p:cNvPr id="15" name="Group 49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6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834" name="Rectangle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35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833" name="Text Box 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0804" name="Line 54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05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56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30828" name="AutoShape 57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29" name="AutoShape 58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30" name="Freeform 59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31" name="Text Box 60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33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0807" name="Line 61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08" name="Line 62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30826" name="Rectangle 64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27" name="Text Box 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0810" name="Freeform 66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11" name="Line 67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12" name="Line 68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69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30824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25" name="Text Box 7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0" name="Group 72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0820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21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22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23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1" name="Group 77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2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818" name="Rectangle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19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817" name="Text Box 8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2966" y="2843"/>
              <a:ext cx="2309" cy="441"/>
              <a:chOff x="1953" y="1200"/>
              <a:chExt cx="1919" cy="441"/>
            </a:xfrm>
          </p:grpSpPr>
          <p:grpSp>
            <p:nvGrpSpPr>
              <p:cNvPr id="24" name="Group 83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5" name="Group 8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801" name="Rectangle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02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800" name="Text Box 8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0771" name="Line 88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72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0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30795" name="AutoShape 9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96" name="AutoShape 9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97" name="Freeform 93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98" name="Text Box 9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0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0774" name="Line 95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75" name="Line 96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97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3" cy="232"/>
                <a:chOff x="3836" y="576"/>
                <a:chExt cx="632" cy="480"/>
              </a:xfrm>
            </p:grpSpPr>
            <p:sp>
              <p:nvSpPr>
                <p:cNvPr id="30793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94" name="Text Box 9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0777" name="Freeform 100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78" name="Line 101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79" name="Line 102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Group 103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30791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92" name="Text Box 10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9" name="Group 106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0787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88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89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90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Group 111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1" name="Group 112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785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786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784" name="Text Box 1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3" y="574"/>
                  <a:ext cx="455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0720" name="Group 116"/>
            <p:cNvGrpSpPr>
              <a:grpSpLocks/>
            </p:cNvGrpSpPr>
            <p:nvPr/>
          </p:nvGrpSpPr>
          <p:grpSpPr bwMode="auto">
            <a:xfrm>
              <a:off x="3450" y="3456"/>
              <a:ext cx="2310" cy="441"/>
              <a:chOff x="1953" y="1200"/>
              <a:chExt cx="1919" cy="441"/>
            </a:xfrm>
          </p:grpSpPr>
          <p:grpSp>
            <p:nvGrpSpPr>
              <p:cNvPr id="30721" name="Group 117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30727" name="Group 11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768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769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767" name="Text Box 1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0738" name="Line 122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39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729" name="Group 124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30762" name="AutoShape 12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63" name="AutoShape 126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64" name="Freeform 127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65" name="Text Box 128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0741" name="Line 129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42" name="Line 130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733" name="Group 131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30760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61" name="Text Box 13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0744" name="Freeform 134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45" name="Line 135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46" name="Line 136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734" name="Group 137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30758" name="Rectangle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59" name="Text Box 13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0735" name="Group 140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0754" name="Rectangle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55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56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57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736" name="Group 145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0737" name="Group 14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752" name="Rectangle 1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753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751" name="Text Box 1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30730" name="Line 150"/>
          <p:cNvSpPr>
            <a:spLocks noChangeShapeType="1"/>
          </p:cNvSpPr>
          <p:nvPr/>
        </p:nvSpPr>
        <p:spPr bwMode="auto">
          <a:xfrm flipH="1">
            <a:off x="5486400" y="2667000"/>
            <a:ext cx="533400" cy="8382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731" name="Line 151"/>
          <p:cNvSpPr>
            <a:spLocks noChangeShapeType="1"/>
          </p:cNvSpPr>
          <p:nvPr/>
        </p:nvSpPr>
        <p:spPr bwMode="auto">
          <a:xfrm>
            <a:off x="6019800" y="2667000"/>
            <a:ext cx="304800" cy="175260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732" name="Line 152"/>
          <p:cNvSpPr>
            <a:spLocks noChangeShapeType="1"/>
          </p:cNvSpPr>
          <p:nvPr/>
        </p:nvSpPr>
        <p:spPr bwMode="auto">
          <a:xfrm>
            <a:off x="6400800" y="2667000"/>
            <a:ext cx="76200" cy="2743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94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FC5938-5165-4A94-B5B6-92B6A6B4F7D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solidFill>
            <a:schemeClr val="bg1"/>
          </a:solidFill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/>
              <a:t>Resolving the Load Data Hazard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1363663" y="1349375"/>
            <a:ext cx="2279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143000" y="5032375"/>
            <a:ext cx="1962076" cy="61555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prstClr val="black"/>
                </a:solidFill>
              </a:rPr>
              <a:t>OR   R8,</a:t>
            </a:r>
            <a:r>
              <a:rPr lang="en-US" sz="2200" b="1" dirty="0">
                <a:solidFill>
                  <a:srgbClr val="800080"/>
                </a:solidFill>
              </a:rPr>
              <a:t>R1</a:t>
            </a:r>
            <a:r>
              <a:rPr lang="en-US" sz="2200" b="1" dirty="0">
                <a:solidFill>
                  <a:prstClr val="black"/>
                </a:solidFill>
              </a:rPr>
              <a:t>,R9</a:t>
            </a:r>
          </a:p>
          <a:p>
            <a:pPr eaLnBrk="0" hangingPunct="0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521663" y="1778000"/>
            <a:ext cx="392737" cy="3136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I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n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s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t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r.</a:t>
            </a:r>
          </a:p>
          <a:p>
            <a:pPr algn="ctr" eaLnBrk="0" hangingPunct="0"/>
            <a:endParaRPr lang="en-US" b="1" i="1" dirty="0">
              <a:solidFill>
                <a:prstClr val="white"/>
              </a:solidFill>
              <a:latin typeface="Comic Sans MS" pitchFamily="66" charset="0"/>
            </a:endParaRP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O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d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e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>
            <a:off x="914400" y="1768475"/>
            <a:ext cx="0" cy="436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54" name="Line 7"/>
          <p:cNvSpPr>
            <a:spLocks noChangeShapeType="1"/>
          </p:cNvSpPr>
          <p:nvPr/>
        </p:nvSpPr>
        <p:spPr bwMode="auto">
          <a:xfrm>
            <a:off x="1336675" y="1724025"/>
            <a:ext cx="706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1050925" y="2195512"/>
            <a:ext cx="1844675" cy="7000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0" rIns="90488" bIns="0">
            <a:spAutoFit/>
          </a:bodyPr>
          <a:lstStyle/>
          <a:p>
            <a:pPr eaLnBrk="0" hangingPunct="0"/>
            <a:r>
              <a:rPr lang="en-US" sz="2200" b="1">
                <a:solidFill>
                  <a:srgbClr val="A50021"/>
                </a:solidFill>
              </a:rPr>
              <a:t>LD R1, 0(R2</a:t>
            </a:r>
            <a:r>
              <a:rPr lang="en-US" sz="2200" b="1">
                <a:solidFill>
                  <a:prstClr val="black"/>
                </a:solidFill>
              </a:rPr>
              <a:t>)</a:t>
            </a:r>
          </a:p>
          <a:p>
            <a:pPr eaLnBrk="0" latinLnBrk="1" hangingPunct="0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1756" name="Rectangle 9"/>
          <p:cNvSpPr>
            <a:spLocks noChangeArrowheads="1"/>
          </p:cNvSpPr>
          <p:nvPr/>
        </p:nvSpPr>
        <p:spPr bwMode="auto">
          <a:xfrm>
            <a:off x="1000125" y="3168650"/>
            <a:ext cx="2276475" cy="669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0" rIns="90488" bIns="0">
            <a:spAutoFit/>
          </a:bodyPr>
          <a:lstStyle/>
          <a:p>
            <a:pPr eaLnBrk="0" hangingPunct="0"/>
            <a:r>
              <a:rPr lang="en-US" sz="2200" b="1" dirty="0">
                <a:solidFill>
                  <a:prstClr val="black"/>
                </a:solidFill>
              </a:rPr>
              <a:t>DSUB R4,</a:t>
            </a:r>
            <a:r>
              <a:rPr lang="en-US" sz="2200" b="1" dirty="0">
                <a:solidFill>
                  <a:srgbClr val="A50021"/>
                </a:solidFill>
              </a:rPr>
              <a:t>R1</a:t>
            </a:r>
            <a:r>
              <a:rPr lang="en-US" sz="2200" b="1" dirty="0">
                <a:solidFill>
                  <a:prstClr val="black"/>
                </a:solidFill>
              </a:rPr>
              <a:t>,R6</a:t>
            </a:r>
          </a:p>
          <a:p>
            <a:pPr eaLnBrk="0" latinLnBrk="1" hangingPunct="0"/>
            <a:endParaRPr lang="en-US" sz="2200" b="1" dirty="0">
              <a:solidFill>
                <a:prstClr val="black"/>
              </a:solidFill>
            </a:endParaRPr>
          </a:p>
        </p:txBody>
      </p:sp>
      <p:sp>
        <p:nvSpPr>
          <p:cNvPr id="31757" name="Rectangle 10"/>
          <p:cNvSpPr>
            <a:spLocks noChangeArrowheads="1"/>
          </p:cNvSpPr>
          <p:nvPr/>
        </p:nvSpPr>
        <p:spPr bwMode="auto">
          <a:xfrm>
            <a:off x="1066800" y="4102100"/>
            <a:ext cx="2090737" cy="806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137160" rIns="90488" bIns="0">
            <a:spAutoFit/>
          </a:bodyPr>
          <a:lstStyle/>
          <a:p>
            <a:pPr eaLnBrk="0" hangingPunct="0"/>
            <a:r>
              <a:rPr lang="en-US" sz="2200" b="1" dirty="0">
                <a:solidFill>
                  <a:prstClr val="black"/>
                </a:solidFill>
              </a:rPr>
              <a:t>AND R6,</a:t>
            </a:r>
            <a:r>
              <a:rPr lang="en-US" sz="2200" b="1" dirty="0">
                <a:solidFill>
                  <a:srgbClr val="800080"/>
                </a:solidFill>
              </a:rPr>
              <a:t>R1,</a:t>
            </a:r>
            <a:r>
              <a:rPr lang="en-US" sz="2200" b="1" dirty="0">
                <a:solidFill>
                  <a:prstClr val="black"/>
                </a:solidFill>
              </a:rPr>
              <a:t>R7</a:t>
            </a:r>
          </a:p>
          <a:p>
            <a:pPr eaLnBrk="0" latinLnBrk="1" hangingPunct="0"/>
            <a:endParaRPr lang="en-US" sz="2200" b="1" dirty="0">
              <a:solidFill>
                <a:prstClr val="black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17800" y="2074863"/>
            <a:ext cx="3667125" cy="700087"/>
            <a:chOff x="1953" y="1200"/>
            <a:chExt cx="1919" cy="441"/>
          </a:xfrm>
        </p:grpSpPr>
        <p:grpSp>
          <p:nvGrpSpPr>
            <p:cNvPr id="3" name="Group 12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" name="Group 1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1883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84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1882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387" y="574"/>
                <a:ext cx="45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1853" name="Line 17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54" name="Line 18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Group 19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31877" name="AutoShape 20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78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79" name="Freeform 2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80" name="Text Box 23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34"/>
                <a:ext cx="575" cy="2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31856" name="Line 24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57" name="Line 25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>
              <a:off x="3201" y="1305"/>
              <a:ext cx="292" cy="232"/>
              <a:chOff x="3836" y="576"/>
              <a:chExt cx="630" cy="480"/>
            </a:xfrm>
          </p:grpSpPr>
          <p:sp>
            <p:nvSpPr>
              <p:cNvPr id="31875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76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3836" y="628"/>
                <a:ext cx="630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31859" name="Freeform 29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60" name="Line 30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61" name="Line 31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7" name="Group 32"/>
            <p:cNvGrpSpPr>
              <a:grpSpLocks noChangeAspect="1"/>
            </p:cNvGrpSpPr>
            <p:nvPr/>
          </p:nvGrpSpPr>
          <p:grpSpPr bwMode="auto">
            <a:xfrm>
              <a:off x="1953" y="1305"/>
              <a:ext cx="308" cy="232"/>
              <a:chOff x="1104" y="576"/>
              <a:chExt cx="664" cy="480"/>
            </a:xfrm>
          </p:grpSpPr>
          <p:sp>
            <p:nvSpPr>
              <p:cNvPr id="3187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74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31869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70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71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72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40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0" name="Group 4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1867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68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1866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54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536950" y="3008313"/>
            <a:ext cx="4456113" cy="701675"/>
            <a:chOff x="2394" y="2157"/>
            <a:chExt cx="2807" cy="442"/>
          </a:xfrm>
        </p:grpSpPr>
        <p:grpSp>
          <p:nvGrpSpPr>
            <p:cNvPr id="12" name="Group 46"/>
            <p:cNvGrpSpPr>
              <a:grpSpLocks noChangeAspect="1"/>
            </p:cNvGrpSpPr>
            <p:nvPr/>
          </p:nvGrpSpPr>
          <p:grpSpPr bwMode="auto">
            <a:xfrm>
              <a:off x="2967" y="2259"/>
              <a:ext cx="266" cy="233"/>
              <a:chOff x="1374" y="528"/>
              <a:chExt cx="480" cy="432"/>
            </a:xfrm>
          </p:grpSpPr>
          <p:grpSp>
            <p:nvGrpSpPr>
              <p:cNvPr id="13" name="Group 4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1850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51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1849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387" y="574"/>
                <a:ext cx="45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1821" name="Line 51"/>
            <p:cNvSpPr>
              <a:spLocks noChangeAspect="1" noChangeShapeType="1"/>
            </p:cNvSpPr>
            <p:nvPr/>
          </p:nvSpPr>
          <p:spPr bwMode="auto">
            <a:xfrm>
              <a:off x="3234" y="2306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22" name="Line 52"/>
            <p:cNvSpPr>
              <a:spLocks noChangeAspect="1" noChangeShapeType="1"/>
            </p:cNvSpPr>
            <p:nvPr/>
          </p:nvSpPr>
          <p:spPr bwMode="auto">
            <a:xfrm>
              <a:off x="3216" y="244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23" name="Line 53"/>
            <p:cNvSpPr>
              <a:spLocks noChangeAspect="1" noChangeShapeType="1"/>
            </p:cNvSpPr>
            <p:nvPr/>
          </p:nvSpPr>
          <p:spPr bwMode="auto">
            <a:xfrm>
              <a:off x="2690" y="2446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24" name="Line 54"/>
            <p:cNvSpPr>
              <a:spLocks noChangeAspect="1" noChangeShapeType="1"/>
            </p:cNvSpPr>
            <p:nvPr/>
          </p:nvSpPr>
          <p:spPr bwMode="auto">
            <a:xfrm>
              <a:off x="2654" y="230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4" name="Group 55"/>
            <p:cNvGrpSpPr>
              <a:grpSpLocks noChangeAspect="1"/>
            </p:cNvGrpSpPr>
            <p:nvPr/>
          </p:nvGrpSpPr>
          <p:grpSpPr bwMode="auto">
            <a:xfrm>
              <a:off x="2394" y="2260"/>
              <a:ext cx="371" cy="232"/>
              <a:chOff x="1104" y="576"/>
              <a:chExt cx="664" cy="480"/>
            </a:xfrm>
          </p:grpSpPr>
          <p:sp>
            <p:nvSpPr>
              <p:cNvPr id="31846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47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sp>
          <p:nvSpPr>
            <p:cNvPr id="31826" name="Rectangle 58"/>
            <p:cNvSpPr>
              <a:spLocks noChangeAspect="1" noChangeArrowheads="1"/>
            </p:cNvSpPr>
            <p:nvPr/>
          </p:nvSpPr>
          <p:spPr bwMode="auto">
            <a:xfrm>
              <a:off x="3300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27" name="Rectangle 59"/>
            <p:cNvSpPr>
              <a:spLocks noChangeAspect="1" noChangeArrowheads="1"/>
            </p:cNvSpPr>
            <p:nvPr/>
          </p:nvSpPr>
          <p:spPr bwMode="auto">
            <a:xfrm>
              <a:off x="2797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3972" y="2157"/>
              <a:ext cx="1229" cy="441"/>
              <a:chOff x="3475" y="2155"/>
              <a:chExt cx="1229" cy="441"/>
            </a:xfrm>
          </p:grpSpPr>
          <p:sp>
            <p:nvSpPr>
              <p:cNvPr id="31831" name="AutoShape 61"/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32" name="AutoShape 62"/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33" name="Freeform 63"/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0 h 288"/>
                  <a:gd name="T2" fmla="*/ 0 w 384"/>
                  <a:gd name="T3" fmla="*/ 0 h 288"/>
                  <a:gd name="T4" fmla="*/ 0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34" name="Text Box 64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496" y="2276"/>
                <a:ext cx="278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31835" name="Line 65"/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36" name="Line 66"/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37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38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3896" y="2285"/>
                <a:ext cx="352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  <p:sp>
            <p:nvSpPr>
              <p:cNvPr id="31839" name="Freeform 69"/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40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41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72"/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31844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45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1843" name="Text Box 75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38" y="2276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1829" name="Rectangle 76"/>
            <p:cNvSpPr>
              <a:spLocks noChangeAspect="1" noChangeArrowheads="1"/>
            </p:cNvSpPr>
            <p:nvPr/>
          </p:nvSpPr>
          <p:spPr bwMode="auto">
            <a:xfrm>
              <a:off x="3792" y="2158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30" name="AutoShape 77"/>
            <p:cNvSpPr>
              <a:spLocks noChangeArrowheads="1"/>
            </p:cNvSpPr>
            <p:nvPr/>
          </p:nvSpPr>
          <p:spPr bwMode="auto">
            <a:xfrm>
              <a:off x="3380" y="2171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500" b="1">
                  <a:solidFill>
                    <a:prstClr val="black"/>
                  </a:solidFill>
                  <a:latin typeface="Comic Sans MS" pitchFamily="66" charset="0"/>
                </a:rPr>
                <a:t>Bubble</a:t>
              </a:r>
              <a:endParaRPr lang="en-US" sz="16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" name="Group 78"/>
          <p:cNvGrpSpPr>
            <a:grpSpLocks/>
          </p:cNvGrpSpPr>
          <p:nvPr/>
        </p:nvGrpSpPr>
        <p:grpSpPr bwMode="auto">
          <a:xfrm>
            <a:off x="4330700" y="3900488"/>
            <a:ext cx="4456113" cy="712787"/>
            <a:chOff x="2894" y="2719"/>
            <a:chExt cx="2807" cy="449"/>
          </a:xfrm>
        </p:grpSpPr>
        <p:sp>
          <p:nvSpPr>
            <p:cNvPr id="31788" name="Line 79"/>
            <p:cNvSpPr>
              <a:spLocks noChangeAspect="1" noChangeShapeType="1"/>
            </p:cNvSpPr>
            <p:nvPr/>
          </p:nvSpPr>
          <p:spPr bwMode="auto">
            <a:xfrm>
              <a:off x="3734" y="2875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89" name="Line 80"/>
            <p:cNvSpPr>
              <a:spLocks noChangeAspect="1" noChangeShapeType="1"/>
            </p:cNvSpPr>
            <p:nvPr/>
          </p:nvSpPr>
          <p:spPr bwMode="auto">
            <a:xfrm>
              <a:off x="3716" y="3017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90" name="Line 81"/>
            <p:cNvSpPr>
              <a:spLocks noChangeAspect="1" noChangeShapeType="1"/>
            </p:cNvSpPr>
            <p:nvPr/>
          </p:nvSpPr>
          <p:spPr bwMode="auto">
            <a:xfrm>
              <a:off x="3190" y="3015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91" name="Line 82"/>
            <p:cNvSpPr>
              <a:spLocks noChangeAspect="1" noChangeShapeType="1"/>
            </p:cNvSpPr>
            <p:nvPr/>
          </p:nvSpPr>
          <p:spPr bwMode="auto">
            <a:xfrm>
              <a:off x="3154" y="2875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83"/>
            <p:cNvGrpSpPr>
              <a:grpSpLocks noChangeAspect="1"/>
            </p:cNvGrpSpPr>
            <p:nvPr/>
          </p:nvGrpSpPr>
          <p:grpSpPr bwMode="auto">
            <a:xfrm>
              <a:off x="2894" y="2829"/>
              <a:ext cx="371" cy="232"/>
              <a:chOff x="1104" y="576"/>
              <a:chExt cx="664" cy="480"/>
            </a:xfrm>
          </p:grpSpPr>
          <p:sp>
            <p:nvSpPr>
              <p:cNvPr id="3181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19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sp>
          <p:nvSpPr>
            <p:cNvPr id="31793" name="Rectangle 86"/>
            <p:cNvSpPr>
              <a:spLocks noChangeAspect="1" noChangeArrowheads="1"/>
            </p:cNvSpPr>
            <p:nvPr/>
          </p:nvSpPr>
          <p:spPr bwMode="auto">
            <a:xfrm>
              <a:off x="3800" y="2726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94" name="Rectangle 87"/>
            <p:cNvSpPr>
              <a:spLocks noChangeAspect="1" noChangeArrowheads="1"/>
            </p:cNvSpPr>
            <p:nvPr/>
          </p:nvSpPr>
          <p:spPr bwMode="auto">
            <a:xfrm>
              <a:off x="3297" y="2726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88"/>
            <p:cNvGrpSpPr>
              <a:grpSpLocks/>
            </p:cNvGrpSpPr>
            <p:nvPr/>
          </p:nvGrpSpPr>
          <p:grpSpPr bwMode="auto">
            <a:xfrm>
              <a:off x="4472" y="2726"/>
              <a:ext cx="1229" cy="441"/>
              <a:chOff x="3475" y="2155"/>
              <a:chExt cx="1229" cy="441"/>
            </a:xfrm>
          </p:grpSpPr>
          <p:sp>
            <p:nvSpPr>
              <p:cNvPr id="31803" name="AutoShape 89"/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04" name="AutoShape 90"/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5" name="Freeform 91"/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0 h 288"/>
                  <a:gd name="T2" fmla="*/ 0 w 384"/>
                  <a:gd name="T3" fmla="*/ 0 h 288"/>
                  <a:gd name="T4" fmla="*/ 0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6" name="Text Box 9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496" y="2276"/>
                <a:ext cx="278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31807" name="Line 93"/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8" name="Line 94"/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9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10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896" y="2285"/>
                <a:ext cx="352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  <p:sp>
            <p:nvSpPr>
              <p:cNvPr id="31811" name="Freeform 97"/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12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13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 100"/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31816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17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1815" name="Text Box 103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38" y="2276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1796" name="Rectangle 104"/>
            <p:cNvSpPr>
              <a:spLocks noChangeAspect="1" noChangeArrowheads="1"/>
            </p:cNvSpPr>
            <p:nvPr/>
          </p:nvSpPr>
          <p:spPr bwMode="auto">
            <a:xfrm>
              <a:off x="4292" y="272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97" name="AutoShape 105"/>
            <p:cNvSpPr>
              <a:spLocks noChangeArrowheads="1"/>
            </p:cNvSpPr>
            <p:nvPr/>
          </p:nvSpPr>
          <p:spPr bwMode="auto">
            <a:xfrm>
              <a:off x="3393" y="2719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500" b="1">
                  <a:solidFill>
                    <a:prstClr val="black"/>
                  </a:solidFill>
                  <a:latin typeface="Comic Sans MS" pitchFamily="66" charset="0"/>
                </a:rPr>
                <a:t>Bubble</a:t>
              </a:r>
              <a:endParaRPr lang="en-US" sz="16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grpSp>
          <p:nvGrpSpPr>
            <p:cNvPr id="21" name="Group 106"/>
            <p:cNvGrpSpPr>
              <a:grpSpLocks/>
            </p:cNvGrpSpPr>
            <p:nvPr/>
          </p:nvGrpSpPr>
          <p:grpSpPr bwMode="auto">
            <a:xfrm>
              <a:off x="3945" y="2826"/>
              <a:ext cx="270" cy="233"/>
              <a:chOff x="3936" y="3120"/>
              <a:chExt cx="270" cy="233"/>
            </a:xfrm>
          </p:grpSpPr>
          <p:sp>
            <p:nvSpPr>
              <p:cNvPr id="31799" name="Rectangle 107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70" cy="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0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4069" y="3120"/>
                <a:ext cx="133" cy="23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1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3936" y="3120"/>
                <a:ext cx="266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02" name="Text Box 110"/>
              <p:cNvSpPr txBox="1">
                <a:spLocks noChangeAspect="1" noChangeArrowheads="1"/>
              </p:cNvSpPr>
              <p:nvPr/>
            </p:nvSpPr>
            <p:spPr bwMode="auto">
              <a:xfrm>
                <a:off x="3943" y="3145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sp>
        <p:nvSpPr>
          <p:cNvPr id="31761" name="Line 111"/>
          <p:cNvSpPr>
            <a:spLocks noChangeAspect="1" noChangeShapeType="1"/>
          </p:cNvSpPr>
          <p:nvPr/>
        </p:nvSpPr>
        <p:spPr bwMode="auto">
          <a:xfrm>
            <a:off x="6450013" y="5002213"/>
            <a:ext cx="1266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62" name="Line 112"/>
          <p:cNvSpPr>
            <a:spLocks noChangeAspect="1" noChangeShapeType="1"/>
          </p:cNvSpPr>
          <p:nvPr/>
        </p:nvSpPr>
        <p:spPr bwMode="auto">
          <a:xfrm>
            <a:off x="6421438" y="5227638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63" name="Line 113"/>
          <p:cNvSpPr>
            <a:spLocks noChangeAspect="1" noChangeShapeType="1"/>
          </p:cNvSpPr>
          <p:nvPr/>
        </p:nvSpPr>
        <p:spPr bwMode="auto">
          <a:xfrm>
            <a:off x="5586413" y="5224463"/>
            <a:ext cx="439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64" name="Line 114"/>
          <p:cNvSpPr>
            <a:spLocks noChangeAspect="1" noChangeShapeType="1"/>
          </p:cNvSpPr>
          <p:nvPr/>
        </p:nvSpPr>
        <p:spPr bwMode="auto">
          <a:xfrm>
            <a:off x="5529263" y="50022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2" name="Group 115"/>
          <p:cNvGrpSpPr>
            <a:grpSpLocks noChangeAspect="1"/>
          </p:cNvGrpSpPr>
          <p:nvPr/>
        </p:nvGrpSpPr>
        <p:grpSpPr bwMode="auto">
          <a:xfrm>
            <a:off x="5921375" y="4913313"/>
            <a:ext cx="588963" cy="368300"/>
            <a:chOff x="1104" y="576"/>
            <a:chExt cx="664" cy="480"/>
          </a:xfrm>
        </p:grpSpPr>
        <p:sp>
          <p:nvSpPr>
            <p:cNvPr id="31786" name="Rectangle 116"/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31787" name="Text Box 117"/>
            <p:cNvSpPr txBox="1">
              <a:spLocks noChangeAspect="1" noChangeArrowheads="1"/>
            </p:cNvSpPr>
            <p:nvPr/>
          </p:nvSpPr>
          <p:spPr bwMode="auto">
            <a:xfrm>
              <a:off x="1104" y="628"/>
              <a:ext cx="664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Ifetch</a:t>
              </a:r>
            </a:p>
          </p:txBody>
        </p:sp>
      </p:grpSp>
      <p:sp>
        <p:nvSpPr>
          <p:cNvPr id="31766" name="Rectangle 118"/>
          <p:cNvSpPr>
            <a:spLocks noChangeAspect="1" noChangeArrowheads="1"/>
          </p:cNvSpPr>
          <p:nvPr/>
        </p:nvSpPr>
        <p:spPr bwMode="auto">
          <a:xfrm>
            <a:off x="6554788" y="4765675"/>
            <a:ext cx="85725" cy="700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67" name="Rectangle 119"/>
          <p:cNvSpPr>
            <a:spLocks noChangeAspect="1" noChangeArrowheads="1"/>
          </p:cNvSpPr>
          <p:nvPr/>
        </p:nvSpPr>
        <p:spPr bwMode="auto">
          <a:xfrm>
            <a:off x="5756275" y="4765675"/>
            <a:ext cx="85725" cy="700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68" name="AutoShape 120"/>
          <p:cNvSpPr>
            <a:spLocks noChangeAspect="1" noChangeArrowheads="1"/>
          </p:cNvSpPr>
          <p:nvPr/>
        </p:nvSpPr>
        <p:spPr bwMode="auto">
          <a:xfrm rot="-5400000">
            <a:off x="7529513" y="4937125"/>
            <a:ext cx="588962" cy="35718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 sz="1000" b="1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1769" name="AutoShape 121"/>
          <p:cNvSpPr>
            <a:spLocks noChangeAspect="1" noChangeArrowheads="1"/>
          </p:cNvSpPr>
          <p:nvPr/>
        </p:nvSpPr>
        <p:spPr bwMode="auto">
          <a:xfrm rot="5400000">
            <a:off x="7622382" y="5020469"/>
            <a:ext cx="188912" cy="190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0" name="Freeform 122"/>
          <p:cNvSpPr>
            <a:spLocks noChangeAspect="1"/>
          </p:cNvSpPr>
          <p:nvPr/>
        </p:nvSpPr>
        <p:spPr bwMode="auto">
          <a:xfrm rot="5400000">
            <a:off x="7635875" y="5041900"/>
            <a:ext cx="166688" cy="147638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0 h 288"/>
              <a:gd name="T4" fmla="*/ 2147483647 w 384"/>
              <a:gd name="T5" fmla="*/ 2147483647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0" y="288"/>
                </a:moveTo>
                <a:lnTo>
                  <a:pt x="192" y="0"/>
                </a:lnTo>
                <a:lnTo>
                  <a:pt x="384" y="28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1" name="Text Box 123"/>
          <p:cNvSpPr txBox="1">
            <a:spLocks noChangeAspect="1" noChangeArrowheads="1"/>
          </p:cNvSpPr>
          <p:nvPr/>
        </p:nvSpPr>
        <p:spPr bwMode="auto">
          <a:xfrm rot="-5400000">
            <a:off x="7654925" y="4957763"/>
            <a:ext cx="441325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prstClr val="black"/>
                </a:solidFill>
                <a:latin typeface="Comic Sans MS" pitchFamily="66" charset="0"/>
              </a:rPr>
              <a:t>ALU</a:t>
            </a:r>
          </a:p>
        </p:txBody>
      </p:sp>
      <p:sp>
        <p:nvSpPr>
          <p:cNvPr id="31772" name="Line 124"/>
          <p:cNvSpPr>
            <a:spLocks noChangeAspect="1" noChangeShapeType="1"/>
          </p:cNvSpPr>
          <p:nvPr/>
        </p:nvSpPr>
        <p:spPr bwMode="auto">
          <a:xfrm>
            <a:off x="8005763" y="511651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3" name="Line 125"/>
          <p:cNvSpPr>
            <a:spLocks noChangeAspect="1" noChangeShapeType="1"/>
          </p:cNvSpPr>
          <p:nvPr/>
        </p:nvSpPr>
        <p:spPr bwMode="auto">
          <a:xfrm>
            <a:off x="8469313" y="5135563"/>
            <a:ext cx="334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4" name="Rectangle 126"/>
          <p:cNvSpPr>
            <a:spLocks noChangeAspect="1" noChangeArrowheads="1"/>
          </p:cNvSpPr>
          <p:nvPr/>
        </p:nvSpPr>
        <p:spPr bwMode="auto">
          <a:xfrm>
            <a:off x="8359775" y="4932363"/>
            <a:ext cx="425450" cy="368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US" sz="1000" b="1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1775" name="Text Box 127"/>
          <p:cNvSpPr txBox="1">
            <a:spLocks noChangeAspect="1" noChangeArrowheads="1"/>
          </p:cNvSpPr>
          <p:nvPr/>
        </p:nvSpPr>
        <p:spPr bwMode="auto">
          <a:xfrm>
            <a:off x="8289925" y="4972050"/>
            <a:ext cx="55880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prstClr val="black"/>
                </a:solidFill>
                <a:latin typeface="Comic Sans MS" pitchFamily="66" charset="0"/>
              </a:rPr>
              <a:t>DMem</a:t>
            </a:r>
          </a:p>
        </p:txBody>
      </p:sp>
      <p:sp>
        <p:nvSpPr>
          <p:cNvPr id="31776" name="Rectangle 128"/>
          <p:cNvSpPr>
            <a:spLocks noChangeAspect="1" noChangeArrowheads="1"/>
          </p:cNvSpPr>
          <p:nvPr/>
        </p:nvSpPr>
        <p:spPr bwMode="auto">
          <a:xfrm>
            <a:off x="8140700" y="4770438"/>
            <a:ext cx="85725" cy="6905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7" name="Rectangle 129"/>
          <p:cNvSpPr>
            <a:spLocks noChangeAspect="1" noChangeArrowheads="1"/>
          </p:cNvSpPr>
          <p:nvPr/>
        </p:nvSpPr>
        <p:spPr bwMode="auto">
          <a:xfrm>
            <a:off x="7335838" y="4767263"/>
            <a:ext cx="85725" cy="7000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8" name="AutoShape 130"/>
          <p:cNvSpPr>
            <a:spLocks noChangeArrowheads="1"/>
          </p:cNvSpPr>
          <p:nvPr/>
        </p:nvSpPr>
        <p:spPr bwMode="auto">
          <a:xfrm>
            <a:off x="5113338" y="4765675"/>
            <a:ext cx="577850" cy="669925"/>
          </a:xfrm>
          <a:prstGeom prst="cloudCallout">
            <a:avLst>
              <a:gd name="adj1" fmla="val 39287"/>
              <a:gd name="adj2" fmla="val 40282"/>
            </a:avLst>
          </a:prstGeom>
          <a:solidFill>
            <a:srgbClr val="0FEF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500" b="1">
                <a:solidFill>
                  <a:prstClr val="black"/>
                </a:solidFill>
                <a:latin typeface="Comic Sans MS" pitchFamily="66" charset="0"/>
              </a:rPr>
              <a:t>Bubble</a:t>
            </a:r>
            <a:endParaRPr lang="en-US" sz="1600" b="1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23" name="Group 131"/>
          <p:cNvGrpSpPr>
            <a:grpSpLocks/>
          </p:cNvGrpSpPr>
          <p:nvPr/>
        </p:nvGrpSpPr>
        <p:grpSpPr bwMode="auto">
          <a:xfrm>
            <a:off x="6784975" y="4924425"/>
            <a:ext cx="428625" cy="369888"/>
            <a:chOff x="3936" y="3120"/>
            <a:chExt cx="270" cy="233"/>
          </a:xfrm>
        </p:grpSpPr>
        <p:sp>
          <p:nvSpPr>
            <p:cNvPr id="31782" name="Rectangle 132"/>
            <p:cNvSpPr>
              <a:spLocks noChangeArrowheads="1"/>
            </p:cNvSpPr>
            <p:nvPr/>
          </p:nvSpPr>
          <p:spPr bwMode="auto">
            <a:xfrm>
              <a:off x="3936" y="3120"/>
              <a:ext cx="270" cy="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83" name="Rectangle 133"/>
            <p:cNvSpPr>
              <a:spLocks noChangeAspect="1" noChangeArrowheads="1"/>
            </p:cNvSpPr>
            <p:nvPr/>
          </p:nvSpPr>
          <p:spPr bwMode="auto">
            <a:xfrm>
              <a:off x="4069" y="3120"/>
              <a:ext cx="133" cy="230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84" name="Rectangle 134"/>
            <p:cNvSpPr>
              <a:spLocks noChangeAspect="1" noChangeArrowheads="1"/>
            </p:cNvSpPr>
            <p:nvPr/>
          </p:nvSpPr>
          <p:spPr bwMode="auto">
            <a:xfrm>
              <a:off x="3936" y="3120"/>
              <a:ext cx="266" cy="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31785" name="Text Box 135"/>
            <p:cNvSpPr txBox="1">
              <a:spLocks noChangeAspect="1" noChangeArrowheads="1"/>
            </p:cNvSpPr>
            <p:nvPr/>
          </p:nvSpPr>
          <p:spPr bwMode="auto">
            <a:xfrm>
              <a:off x="3943" y="3145"/>
              <a:ext cx="254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Reg</a:t>
              </a:r>
            </a:p>
          </p:txBody>
        </p:sp>
      </p:grpSp>
      <p:sp>
        <p:nvSpPr>
          <p:cNvPr id="31780" name="Line 136"/>
          <p:cNvSpPr>
            <a:spLocks noChangeShapeType="1"/>
          </p:cNvSpPr>
          <p:nvPr/>
        </p:nvSpPr>
        <p:spPr bwMode="auto">
          <a:xfrm>
            <a:off x="5832475" y="2403475"/>
            <a:ext cx="228600" cy="838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154" name="Text Box 138"/>
          <p:cNvSpPr txBox="1">
            <a:spLocks noChangeArrowheads="1"/>
          </p:cNvSpPr>
          <p:nvPr/>
        </p:nvSpPr>
        <p:spPr bwMode="auto">
          <a:xfrm>
            <a:off x="4559300" y="5672138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29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5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3F957-5AE3-46F1-AC89-B4EA150C5EA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solidFill>
            <a:schemeClr val="bg1"/>
          </a:solidFill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/>
              <a:t>Resolving the Load Data Hazard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1363663" y="1349375"/>
            <a:ext cx="2279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66800" y="5032375"/>
            <a:ext cx="1962076" cy="61555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prstClr val="black"/>
                </a:solidFill>
              </a:rPr>
              <a:t>OR   R8,</a:t>
            </a:r>
            <a:r>
              <a:rPr lang="en-US" sz="2200" b="1" dirty="0">
                <a:solidFill>
                  <a:srgbClr val="800080"/>
                </a:solidFill>
              </a:rPr>
              <a:t>R1</a:t>
            </a:r>
            <a:r>
              <a:rPr lang="en-US" sz="2200" b="1" dirty="0">
                <a:solidFill>
                  <a:prstClr val="black"/>
                </a:solidFill>
              </a:rPr>
              <a:t>,R9</a:t>
            </a:r>
          </a:p>
          <a:p>
            <a:pPr eaLnBrk="0" hangingPunct="0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521663" y="1778000"/>
            <a:ext cx="392737" cy="3136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I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n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s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t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r.</a:t>
            </a:r>
          </a:p>
          <a:p>
            <a:pPr algn="ctr" eaLnBrk="0" hangingPunct="0"/>
            <a:endParaRPr lang="en-US" b="1" i="1" dirty="0">
              <a:solidFill>
                <a:prstClr val="white"/>
              </a:solidFill>
              <a:latin typeface="Comic Sans MS" pitchFamily="66" charset="0"/>
            </a:endParaRP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O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d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e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32777" name="Line 6"/>
          <p:cNvSpPr>
            <a:spLocks noChangeShapeType="1"/>
          </p:cNvSpPr>
          <p:nvPr/>
        </p:nvSpPr>
        <p:spPr bwMode="auto">
          <a:xfrm>
            <a:off x="914400" y="1768475"/>
            <a:ext cx="0" cy="436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78" name="Line 7"/>
          <p:cNvSpPr>
            <a:spLocks noChangeShapeType="1"/>
          </p:cNvSpPr>
          <p:nvPr/>
        </p:nvSpPr>
        <p:spPr bwMode="auto">
          <a:xfrm>
            <a:off x="1336675" y="1724025"/>
            <a:ext cx="706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79" name="Rectangle 8"/>
          <p:cNvSpPr>
            <a:spLocks noChangeArrowheads="1"/>
          </p:cNvSpPr>
          <p:nvPr/>
        </p:nvSpPr>
        <p:spPr bwMode="auto">
          <a:xfrm>
            <a:off x="990600" y="2195512"/>
            <a:ext cx="1844675" cy="7000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0" rIns="90488" bIns="0">
            <a:spAutoFit/>
          </a:bodyPr>
          <a:lstStyle/>
          <a:p>
            <a:pPr eaLnBrk="0" hangingPunct="0"/>
            <a:r>
              <a:rPr lang="en-US" sz="2200" b="1">
                <a:solidFill>
                  <a:srgbClr val="A50021"/>
                </a:solidFill>
              </a:rPr>
              <a:t>LD R1, 0(R2</a:t>
            </a:r>
            <a:r>
              <a:rPr lang="en-US" sz="2200" b="1">
                <a:solidFill>
                  <a:prstClr val="black"/>
                </a:solidFill>
              </a:rPr>
              <a:t>)</a:t>
            </a:r>
          </a:p>
          <a:p>
            <a:pPr eaLnBrk="0" latinLnBrk="1" hangingPunct="0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2780" name="Rectangle 9"/>
          <p:cNvSpPr>
            <a:spLocks noChangeArrowheads="1"/>
          </p:cNvSpPr>
          <p:nvPr/>
        </p:nvSpPr>
        <p:spPr bwMode="auto">
          <a:xfrm>
            <a:off x="1000125" y="3168650"/>
            <a:ext cx="2276475" cy="669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0" rIns="90488" bIns="0">
            <a:spAutoFit/>
          </a:bodyPr>
          <a:lstStyle/>
          <a:p>
            <a:pPr eaLnBrk="0" hangingPunct="0"/>
            <a:r>
              <a:rPr lang="en-US" sz="2200" b="1" dirty="0">
                <a:solidFill>
                  <a:prstClr val="black"/>
                </a:solidFill>
              </a:rPr>
              <a:t>DSUB R4,</a:t>
            </a:r>
            <a:r>
              <a:rPr lang="en-US" sz="2200" b="1" dirty="0">
                <a:solidFill>
                  <a:srgbClr val="A50021"/>
                </a:solidFill>
              </a:rPr>
              <a:t>R1</a:t>
            </a:r>
            <a:r>
              <a:rPr lang="en-US" sz="2200" b="1" dirty="0">
                <a:solidFill>
                  <a:prstClr val="black"/>
                </a:solidFill>
              </a:rPr>
              <a:t>,R6</a:t>
            </a:r>
          </a:p>
          <a:p>
            <a:pPr eaLnBrk="0" latinLnBrk="1" hangingPunct="0"/>
            <a:endParaRPr lang="en-US" sz="2200" b="1" dirty="0">
              <a:solidFill>
                <a:prstClr val="black"/>
              </a:solidFill>
            </a:endParaRPr>
          </a:p>
        </p:txBody>
      </p:sp>
      <p:sp>
        <p:nvSpPr>
          <p:cNvPr id="32781" name="Rectangle 10"/>
          <p:cNvSpPr>
            <a:spLocks noChangeArrowheads="1"/>
          </p:cNvSpPr>
          <p:nvPr/>
        </p:nvSpPr>
        <p:spPr bwMode="auto">
          <a:xfrm>
            <a:off x="1033463" y="4102100"/>
            <a:ext cx="2090737" cy="806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137160" rIns="90488" bIns="0">
            <a:spAutoFit/>
          </a:bodyPr>
          <a:lstStyle/>
          <a:p>
            <a:pPr eaLnBrk="0" hangingPunct="0"/>
            <a:r>
              <a:rPr lang="en-US" sz="2200" b="1" dirty="0">
                <a:solidFill>
                  <a:prstClr val="black"/>
                </a:solidFill>
              </a:rPr>
              <a:t>AND R6,</a:t>
            </a:r>
            <a:r>
              <a:rPr lang="en-US" sz="2200" b="1" dirty="0">
                <a:solidFill>
                  <a:srgbClr val="800080"/>
                </a:solidFill>
              </a:rPr>
              <a:t>R1,</a:t>
            </a:r>
            <a:r>
              <a:rPr lang="en-US" sz="2200" b="1" dirty="0">
                <a:solidFill>
                  <a:prstClr val="black"/>
                </a:solidFill>
              </a:rPr>
              <a:t>R7</a:t>
            </a:r>
          </a:p>
          <a:p>
            <a:pPr eaLnBrk="0" latinLnBrk="1" hangingPunct="0"/>
            <a:endParaRPr lang="en-US" sz="2200" b="1" dirty="0">
              <a:solidFill>
                <a:prstClr val="black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17800" y="2074863"/>
            <a:ext cx="3667125" cy="700087"/>
            <a:chOff x="1953" y="1200"/>
            <a:chExt cx="1919" cy="441"/>
          </a:xfrm>
        </p:grpSpPr>
        <p:grpSp>
          <p:nvGrpSpPr>
            <p:cNvPr id="3" name="Group 12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" name="Group 1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2908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909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2907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387" y="574"/>
                <a:ext cx="45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2878" name="Line 17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79" name="Line 18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Group 19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32902" name="AutoShape 20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903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904" name="Freeform 2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905" name="Text Box 23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34"/>
                <a:ext cx="575" cy="2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32881" name="Line 24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82" name="Line 25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>
              <a:off x="3201" y="1305"/>
              <a:ext cx="292" cy="232"/>
              <a:chOff x="3836" y="576"/>
              <a:chExt cx="630" cy="480"/>
            </a:xfrm>
          </p:grpSpPr>
          <p:sp>
            <p:nvSpPr>
              <p:cNvPr id="32900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901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3836" y="628"/>
                <a:ext cx="630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32884" name="Freeform 29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85" name="Line 30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86" name="Line 31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7" name="Group 32"/>
            <p:cNvGrpSpPr>
              <a:grpSpLocks noChangeAspect="1"/>
            </p:cNvGrpSpPr>
            <p:nvPr/>
          </p:nvGrpSpPr>
          <p:grpSpPr bwMode="auto">
            <a:xfrm>
              <a:off x="1953" y="1305"/>
              <a:ext cx="308" cy="232"/>
              <a:chOff x="1104" y="576"/>
              <a:chExt cx="664" cy="480"/>
            </a:xfrm>
          </p:grpSpPr>
          <p:sp>
            <p:nvSpPr>
              <p:cNvPr id="32898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99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32894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95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96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97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40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0" name="Group 4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2892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93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2891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54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536950" y="3008313"/>
            <a:ext cx="4456113" cy="701675"/>
            <a:chOff x="2394" y="2157"/>
            <a:chExt cx="2807" cy="442"/>
          </a:xfrm>
        </p:grpSpPr>
        <p:grpSp>
          <p:nvGrpSpPr>
            <p:cNvPr id="12" name="Group 46"/>
            <p:cNvGrpSpPr>
              <a:grpSpLocks noChangeAspect="1"/>
            </p:cNvGrpSpPr>
            <p:nvPr/>
          </p:nvGrpSpPr>
          <p:grpSpPr bwMode="auto">
            <a:xfrm>
              <a:off x="2967" y="2259"/>
              <a:ext cx="266" cy="233"/>
              <a:chOff x="1374" y="528"/>
              <a:chExt cx="480" cy="432"/>
            </a:xfrm>
          </p:grpSpPr>
          <p:grpSp>
            <p:nvGrpSpPr>
              <p:cNvPr id="13" name="Group 4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2875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76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2874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387" y="574"/>
                <a:ext cx="45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2846" name="Line 51"/>
            <p:cNvSpPr>
              <a:spLocks noChangeAspect="1" noChangeShapeType="1"/>
            </p:cNvSpPr>
            <p:nvPr/>
          </p:nvSpPr>
          <p:spPr bwMode="auto">
            <a:xfrm>
              <a:off x="3234" y="2306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47" name="Line 52"/>
            <p:cNvSpPr>
              <a:spLocks noChangeAspect="1" noChangeShapeType="1"/>
            </p:cNvSpPr>
            <p:nvPr/>
          </p:nvSpPr>
          <p:spPr bwMode="auto">
            <a:xfrm>
              <a:off x="3216" y="244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48" name="Line 53"/>
            <p:cNvSpPr>
              <a:spLocks noChangeAspect="1" noChangeShapeType="1"/>
            </p:cNvSpPr>
            <p:nvPr/>
          </p:nvSpPr>
          <p:spPr bwMode="auto">
            <a:xfrm>
              <a:off x="2690" y="2446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49" name="Line 54"/>
            <p:cNvSpPr>
              <a:spLocks noChangeAspect="1" noChangeShapeType="1"/>
            </p:cNvSpPr>
            <p:nvPr/>
          </p:nvSpPr>
          <p:spPr bwMode="auto">
            <a:xfrm>
              <a:off x="2654" y="230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4" name="Group 55"/>
            <p:cNvGrpSpPr>
              <a:grpSpLocks noChangeAspect="1"/>
            </p:cNvGrpSpPr>
            <p:nvPr/>
          </p:nvGrpSpPr>
          <p:grpSpPr bwMode="auto">
            <a:xfrm>
              <a:off x="2394" y="2260"/>
              <a:ext cx="371" cy="232"/>
              <a:chOff x="1104" y="576"/>
              <a:chExt cx="664" cy="480"/>
            </a:xfrm>
          </p:grpSpPr>
          <p:sp>
            <p:nvSpPr>
              <p:cNvPr id="32871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72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sp>
          <p:nvSpPr>
            <p:cNvPr id="32851" name="Rectangle 58"/>
            <p:cNvSpPr>
              <a:spLocks noChangeAspect="1" noChangeArrowheads="1"/>
            </p:cNvSpPr>
            <p:nvPr/>
          </p:nvSpPr>
          <p:spPr bwMode="auto">
            <a:xfrm>
              <a:off x="3300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52" name="Rectangle 59"/>
            <p:cNvSpPr>
              <a:spLocks noChangeAspect="1" noChangeArrowheads="1"/>
            </p:cNvSpPr>
            <p:nvPr/>
          </p:nvSpPr>
          <p:spPr bwMode="auto">
            <a:xfrm>
              <a:off x="2797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3972" y="2157"/>
              <a:ext cx="1229" cy="441"/>
              <a:chOff x="3475" y="2155"/>
              <a:chExt cx="1229" cy="441"/>
            </a:xfrm>
          </p:grpSpPr>
          <p:sp>
            <p:nvSpPr>
              <p:cNvPr id="32856" name="AutoShape 61"/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57" name="AutoShape 62"/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58" name="Freeform 63"/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0 h 288"/>
                  <a:gd name="T2" fmla="*/ 0 w 384"/>
                  <a:gd name="T3" fmla="*/ 0 h 288"/>
                  <a:gd name="T4" fmla="*/ 0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59" name="Text Box 64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496" y="2276"/>
                <a:ext cx="278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32860" name="Line 65"/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61" name="Line 66"/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6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63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3896" y="2285"/>
                <a:ext cx="352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  <p:sp>
            <p:nvSpPr>
              <p:cNvPr id="32864" name="Freeform 69"/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6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6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72"/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32869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70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2868" name="Text Box 75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38" y="2276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2854" name="Rectangle 76"/>
            <p:cNvSpPr>
              <a:spLocks noChangeAspect="1" noChangeArrowheads="1"/>
            </p:cNvSpPr>
            <p:nvPr/>
          </p:nvSpPr>
          <p:spPr bwMode="auto">
            <a:xfrm>
              <a:off x="3792" y="2158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55" name="AutoShape 77"/>
            <p:cNvSpPr>
              <a:spLocks noChangeArrowheads="1"/>
            </p:cNvSpPr>
            <p:nvPr/>
          </p:nvSpPr>
          <p:spPr bwMode="auto">
            <a:xfrm>
              <a:off x="3380" y="2171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500" b="1">
                  <a:solidFill>
                    <a:prstClr val="black"/>
                  </a:solidFill>
                  <a:latin typeface="Comic Sans MS" pitchFamily="66" charset="0"/>
                </a:rPr>
                <a:t>Bubble</a:t>
              </a:r>
              <a:endParaRPr lang="en-US" sz="16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" name="Group 78"/>
          <p:cNvGrpSpPr>
            <a:grpSpLocks/>
          </p:cNvGrpSpPr>
          <p:nvPr/>
        </p:nvGrpSpPr>
        <p:grpSpPr bwMode="auto">
          <a:xfrm>
            <a:off x="4330700" y="3900488"/>
            <a:ext cx="4456113" cy="712787"/>
            <a:chOff x="2894" y="2719"/>
            <a:chExt cx="2807" cy="449"/>
          </a:xfrm>
        </p:grpSpPr>
        <p:sp>
          <p:nvSpPr>
            <p:cNvPr id="32813" name="Line 79"/>
            <p:cNvSpPr>
              <a:spLocks noChangeAspect="1" noChangeShapeType="1"/>
            </p:cNvSpPr>
            <p:nvPr/>
          </p:nvSpPr>
          <p:spPr bwMode="auto">
            <a:xfrm>
              <a:off x="3734" y="2875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14" name="Line 80"/>
            <p:cNvSpPr>
              <a:spLocks noChangeAspect="1" noChangeShapeType="1"/>
            </p:cNvSpPr>
            <p:nvPr/>
          </p:nvSpPr>
          <p:spPr bwMode="auto">
            <a:xfrm>
              <a:off x="3716" y="3017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15" name="Line 81"/>
            <p:cNvSpPr>
              <a:spLocks noChangeAspect="1" noChangeShapeType="1"/>
            </p:cNvSpPr>
            <p:nvPr/>
          </p:nvSpPr>
          <p:spPr bwMode="auto">
            <a:xfrm>
              <a:off x="3190" y="3015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16" name="Line 82"/>
            <p:cNvSpPr>
              <a:spLocks noChangeAspect="1" noChangeShapeType="1"/>
            </p:cNvSpPr>
            <p:nvPr/>
          </p:nvSpPr>
          <p:spPr bwMode="auto">
            <a:xfrm>
              <a:off x="3154" y="2875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83"/>
            <p:cNvGrpSpPr>
              <a:grpSpLocks noChangeAspect="1"/>
            </p:cNvGrpSpPr>
            <p:nvPr/>
          </p:nvGrpSpPr>
          <p:grpSpPr bwMode="auto">
            <a:xfrm>
              <a:off x="2894" y="2829"/>
              <a:ext cx="371" cy="232"/>
              <a:chOff x="1104" y="576"/>
              <a:chExt cx="664" cy="480"/>
            </a:xfrm>
          </p:grpSpPr>
          <p:sp>
            <p:nvSpPr>
              <p:cNvPr id="32843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44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sp>
          <p:nvSpPr>
            <p:cNvPr id="32818" name="Rectangle 86"/>
            <p:cNvSpPr>
              <a:spLocks noChangeAspect="1" noChangeArrowheads="1"/>
            </p:cNvSpPr>
            <p:nvPr/>
          </p:nvSpPr>
          <p:spPr bwMode="auto">
            <a:xfrm>
              <a:off x="3800" y="2726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19" name="Rectangle 87"/>
            <p:cNvSpPr>
              <a:spLocks noChangeAspect="1" noChangeArrowheads="1"/>
            </p:cNvSpPr>
            <p:nvPr/>
          </p:nvSpPr>
          <p:spPr bwMode="auto">
            <a:xfrm>
              <a:off x="3297" y="2726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88"/>
            <p:cNvGrpSpPr>
              <a:grpSpLocks/>
            </p:cNvGrpSpPr>
            <p:nvPr/>
          </p:nvGrpSpPr>
          <p:grpSpPr bwMode="auto">
            <a:xfrm>
              <a:off x="4472" y="2726"/>
              <a:ext cx="1229" cy="441"/>
              <a:chOff x="3475" y="2155"/>
              <a:chExt cx="1229" cy="441"/>
            </a:xfrm>
          </p:grpSpPr>
          <p:sp>
            <p:nvSpPr>
              <p:cNvPr id="32828" name="AutoShape 89"/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29" name="AutoShape 90"/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0" name="Freeform 91"/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0 h 288"/>
                  <a:gd name="T2" fmla="*/ 0 w 384"/>
                  <a:gd name="T3" fmla="*/ 0 h 288"/>
                  <a:gd name="T4" fmla="*/ 0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1" name="Text Box 9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496" y="2276"/>
                <a:ext cx="278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32832" name="Line 93"/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3" name="Line 94"/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4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35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896" y="2285"/>
                <a:ext cx="352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  <p:sp>
            <p:nvSpPr>
              <p:cNvPr id="32836" name="Freeform 97"/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7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8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 100"/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32841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42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2840" name="Text Box 103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38" y="2276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2821" name="Rectangle 104"/>
            <p:cNvSpPr>
              <a:spLocks noChangeAspect="1" noChangeArrowheads="1"/>
            </p:cNvSpPr>
            <p:nvPr/>
          </p:nvSpPr>
          <p:spPr bwMode="auto">
            <a:xfrm>
              <a:off x="4292" y="272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22" name="AutoShape 105"/>
            <p:cNvSpPr>
              <a:spLocks noChangeArrowheads="1"/>
            </p:cNvSpPr>
            <p:nvPr/>
          </p:nvSpPr>
          <p:spPr bwMode="auto">
            <a:xfrm>
              <a:off x="3393" y="2719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500" b="1">
                  <a:solidFill>
                    <a:prstClr val="black"/>
                  </a:solidFill>
                  <a:latin typeface="Comic Sans MS" pitchFamily="66" charset="0"/>
                </a:rPr>
                <a:t>Bubble</a:t>
              </a:r>
              <a:endParaRPr lang="en-US" sz="16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grpSp>
          <p:nvGrpSpPr>
            <p:cNvPr id="21" name="Group 106"/>
            <p:cNvGrpSpPr>
              <a:grpSpLocks/>
            </p:cNvGrpSpPr>
            <p:nvPr/>
          </p:nvGrpSpPr>
          <p:grpSpPr bwMode="auto">
            <a:xfrm>
              <a:off x="3945" y="2826"/>
              <a:ext cx="270" cy="233"/>
              <a:chOff x="3936" y="3120"/>
              <a:chExt cx="270" cy="233"/>
            </a:xfrm>
          </p:grpSpPr>
          <p:sp>
            <p:nvSpPr>
              <p:cNvPr id="32824" name="Rectangle 107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70" cy="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25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4069" y="3120"/>
                <a:ext cx="133" cy="23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26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3936" y="3120"/>
                <a:ext cx="266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27" name="Text Box 110"/>
              <p:cNvSpPr txBox="1">
                <a:spLocks noChangeAspect="1" noChangeArrowheads="1"/>
              </p:cNvSpPr>
              <p:nvPr/>
            </p:nvSpPr>
            <p:spPr bwMode="auto">
              <a:xfrm>
                <a:off x="3943" y="3145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sp>
        <p:nvSpPr>
          <p:cNvPr id="32785" name="Line 111"/>
          <p:cNvSpPr>
            <a:spLocks noChangeAspect="1" noChangeShapeType="1"/>
          </p:cNvSpPr>
          <p:nvPr/>
        </p:nvSpPr>
        <p:spPr bwMode="auto">
          <a:xfrm>
            <a:off x="6450013" y="5002213"/>
            <a:ext cx="1266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86" name="Line 112"/>
          <p:cNvSpPr>
            <a:spLocks noChangeAspect="1" noChangeShapeType="1"/>
          </p:cNvSpPr>
          <p:nvPr/>
        </p:nvSpPr>
        <p:spPr bwMode="auto">
          <a:xfrm>
            <a:off x="6421438" y="5227638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87" name="Line 113"/>
          <p:cNvSpPr>
            <a:spLocks noChangeAspect="1" noChangeShapeType="1"/>
          </p:cNvSpPr>
          <p:nvPr/>
        </p:nvSpPr>
        <p:spPr bwMode="auto">
          <a:xfrm>
            <a:off x="5586413" y="5224463"/>
            <a:ext cx="439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88" name="Line 114"/>
          <p:cNvSpPr>
            <a:spLocks noChangeAspect="1" noChangeShapeType="1"/>
          </p:cNvSpPr>
          <p:nvPr/>
        </p:nvSpPr>
        <p:spPr bwMode="auto">
          <a:xfrm>
            <a:off x="5529263" y="50022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2" name="Group 115"/>
          <p:cNvGrpSpPr>
            <a:grpSpLocks noChangeAspect="1"/>
          </p:cNvGrpSpPr>
          <p:nvPr/>
        </p:nvGrpSpPr>
        <p:grpSpPr bwMode="auto">
          <a:xfrm>
            <a:off x="5921375" y="4913313"/>
            <a:ext cx="588963" cy="368300"/>
            <a:chOff x="1104" y="576"/>
            <a:chExt cx="664" cy="480"/>
          </a:xfrm>
        </p:grpSpPr>
        <p:sp>
          <p:nvSpPr>
            <p:cNvPr id="32811" name="Rectangle 116"/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32812" name="Text Box 117"/>
            <p:cNvSpPr txBox="1">
              <a:spLocks noChangeAspect="1" noChangeArrowheads="1"/>
            </p:cNvSpPr>
            <p:nvPr/>
          </p:nvSpPr>
          <p:spPr bwMode="auto">
            <a:xfrm>
              <a:off x="1104" y="628"/>
              <a:ext cx="664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Ifetch</a:t>
              </a:r>
            </a:p>
          </p:txBody>
        </p:sp>
      </p:grpSp>
      <p:sp>
        <p:nvSpPr>
          <p:cNvPr id="32790" name="Rectangle 118"/>
          <p:cNvSpPr>
            <a:spLocks noChangeAspect="1" noChangeArrowheads="1"/>
          </p:cNvSpPr>
          <p:nvPr/>
        </p:nvSpPr>
        <p:spPr bwMode="auto">
          <a:xfrm>
            <a:off x="6554788" y="4765675"/>
            <a:ext cx="85725" cy="700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1" name="Rectangle 119"/>
          <p:cNvSpPr>
            <a:spLocks noChangeAspect="1" noChangeArrowheads="1"/>
          </p:cNvSpPr>
          <p:nvPr/>
        </p:nvSpPr>
        <p:spPr bwMode="auto">
          <a:xfrm>
            <a:off x="5756275" y="4765675"/>
            <a:ext cx="85725" cy="700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2" name="AutoShape 120"/>
          <p:cNvSpPr>
            <a:spLocks noChangeAspect="1" noChangeArrowheads="1"/>
          </p:cNvSpPr>
          <p:nvPr/>
        </p:nvSpPr>
        <p:spPr bwMode="auto">
          <a:xfrm rot="-5400000">
            <a:off x="7529513" y="4937125"/>
            <a:ext cx="588962" cy="35718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 sz="1000" b="1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2793" name="AutoShape 121"/>
          <p:cNvSpPr>
            <a:spLocks noChangeAspect="1" noChangeArrowheads="1"/>
          </p:cNvSpPr>
          <p:nvPr/>
        </p:nvSpPr>
        <p:spPr bwMode="auto">
          <a:xfrm rot="5400000">
            <a:off x="7622382" y="5020469"/>
            <a:ext cx="188912" cy="190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4" name="Freeform 122"/>
          <p:cNvSpPr>
            <a:spLocks noChangeAspect="1"/>
          </p:cNvSpPr>
          <p:nvPr/>
        </p:nvSpPr>
        <p:spPr bwMode="auto">
          <a:xfrm rot="5400000">
            <a:off x="7635875" y="5041900"/>
            <a:ext cx="166688" cy="147638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0 h 288"/>
              <a:gd name="T4" fmla="*/ 2147483647 w 384"/>
              <a:gd name="T5" fmla="*/ 2147483647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0" y="288"/>
                </a:moveTo>
                <a:lnTo>
                  <a:pt x="192" y="0"/>
                </a:lnTo>
                <a:lnTo>
                  <a:pt x="384" y="28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5" name="Text Box 123"/>
          <p:cNvSpPr txBox="1">
            <a:spLocks noChangeAspect="1" noChangeArrowheads="1"/>
          </p:cNvSpPr>
          <p:nvPr/>
        </p:nvSpPr>
        <p:spPr bwMode="auto">
          <a:xfrm rot="-5400000">
            <a:off x="7654925" y="4957763"/>
            <a:ext cx="441325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prstClr val="black"/>
                </a:solidFill>
                <a:latin typeface="Comic Sans MS" pitchFamily="66" charset="0"/>
              </a:rPr>
              <a:t>ALU</a:t>
            </a:r>
          </a:p>
        </p:txBody>
      </p:sp>
      <p:sp>
        <p:nvSpPr>
          <p:cNvPr id="32796" name="Line 124"/>
          <p:cNvSpPr>
            <a:spLocks noChangeAspect="1" noChangeShapeType="1"/>
          </p:cNvSpPr>
          <p:nvPr/>
        </p:nvSpPr>
        <p:spPr bwMode="auto">
          <a:xfrm>
            <a:off x="8005763" y="511651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7" name="Line 125"/>
          <p:cNvSpPr>
            <a:spLocks noChangeAspect="1" noChangeShapeType="1"/>
          </p:cNvSpPr>
          <p:nvPr/>
        </p:nvSpPr>
        <p:spPr bwMode="auto">
          <a:xfrm>
            <a:off x="8469313" y="5135563"/>
            <a:ext cx="334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8" name="Rectangle 126"/>
          <p:cNvSpPr>
            <a:spLocks noChangeAspect="1" noChangeArrowheads="1"/>
          </p:cNvSpPr>
          <p:nvPr/>
        </p:nvSpPr>
        <p:spPr bwMode="auto">
          <a:xfrm>
            <a:off x="8359775" y="4932363"/>
            <a:ext cx="425450" cy="368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US" sz="1000" b="1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2799" name="Text Box 127"/>
          <p:cNvSpPr txBox="1">
            <a:spLocks noChangeAspect="1" noChangeArrowheads="1"/>
          </p:cNvSpPr>
          <p:nvPr/>
        </p:nvSpPr>
        <p:spPr bwMode="auto">
          <a:xfrm>
            <a:off x="8289925" y="4972050"/>
            <a:ext cx="55880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prstClr val="black"/>
                </a:solidFill>
                <a:latin typeface="Comic Sans MS" pitchFamily="66" charset="0"/>
              </a:rPr>
              <a:t>DMem</a:t>
            </a:r>
          </a:p>
        </p:txBody>
      </p:sp>
      <p:sp>
        <p:nvSpPr>
          <p:cNvPr id="32800" name="Rectangle 128"/>
          <p:cNvSpPr>
            <a:spLocks noChangeAspect="1" noChangeArrowheads="1"/>
          </p:cNvSpPr>
          <p:nvPr/>
        </p:nvSpPr>
        <p:spPr bwMode="auto">
          <a:xfrm>
            <a:off x="8140700" y="4770438"/>
            <a:ext cx="85725" cy="6905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801" name="Rectangle 129"/>
          <p:cNvSpPr>
            <a:spLocks noChangeAspect="1" noChangeArrowheads="1"/>
          </p:cNvSpPr>
          <p:nvPr/>
        </p:nvSpPr>
        <p:spPr bwMode="auto">
          <a:xfrm>
            <a:off x="7335838" y="4767263"/>
            <a:ext cx="85725" cy="7000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802" name="AutoShape 130"/>
          <p:cNvSpPr>
            <a:spLocks noChangeArrowheads="1"/>
          </p:cNvSpPr>
          <p:nvPr/>
        </p:nvSpPr>
        <p:spPr bwMode="auto">
          <a:xfrm>
            <a:off x="5113338" y="4765675"/>
            <a:ext cx="577850" cy="669925"/>
          </a:xfrm>
          <a:prstGeom prst="cloudCallout">
            <a:avLst>
              <a:gd name="adj1" fmla="val 39287"/>
              <a:gd name="adj2" fmla="val 40282"/>
            </a:avLst>
          </a:prstGeom>
          <a:solidFill>
            <a:srgbClr val="0FEF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500" b="1">
                <a:solidFill>
                  <a:prstClr val="black"/>
                </a:solidFill>
                <a:latin typeface="Comic Sans MS" pitchFamily="66" charset="0"/>
              </a:rPr>
              <a:t>Bubble</a:t>
            </a:r>
            <a:endParaRPr lang="en-US" sz="1600" b="1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23" name="Group 131"/>
          <p:cNvGrpSpPr>
            <a:grpSpLocks/>
          </p:cNvGrpSpPr>
          <p:nvPr/>
        </p:nvGrpSpPr>
        <p:grpSpPr bwMode="auto">
          <a:xfrm>
            <a:off x="6784975" y="4924425"/>
            <a:ext cx="428625" cy="369888"/>
            <a:chOff x="3936" y="3120"/>
            <a:chExt cx="270" cy="233"/>
          </a:xfrm>
        </p:grpSpPr>
        <p:sp>
          <p:nvSpPr>
            <p:cNvPr id="32807" name="Rectangle 132"/>
            <p:cNvSpPr>
              <a:spLocks noChangeArrowheads="1"/>
            </p:cNvSpPr>
            <p:nvPr/>
          </p:nvSpPr>
          <p:spPr bwMode="auto">
            <a:xfrm>
              <a:off x="3936" y="3120"/>
              <a:ext cx="270" cy="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08" name="Rectangle 133"/>
            <p:cNvSpPr>
              <a:spLocks noChangeAspect="1" noChangeArrowheads="1"/>
            </p:cNvSpPr>
            <p:nvPr/>
          </p:nvSpPr>
          <p:spPr bwMode="auto">
            <a:xfrm>
              <a:off x="4069" y="3120"/>
              <a:ext cx="133" cy="230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09" name="Rectangle 134"/>
            <p:cNvSpPr>
              <a:spLocks noChangeAspect="1" noChangeArrowheads="1"/>
            </p:cNvSpPr>
            <p:nvPr/>
          </p:nvSpPr>
          <p:spPr bwMode="auto">
            <a:xfrm>
              <a:off x="3936" y="3120"/>
              <a:ext cx="266" cy="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32810" name="Text Box 135"/>
            <p:cNvSpPr txBox="1">
              <a:spLocks noChangeAspect="1" noChangeArrowheads="1"/>
            </p:cNvSpPr>
            <p:nvPr/>
          </p:nvSpPr>
          <p:spPr bwMode="auto">
            <a:xfrm>
              <a:off x="3943" y="3145"/>
              <a:ext cx="254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Reg</a:t>
              </a:r>
            </a:p>
          </p:txBody>
        </p:sp>
      </p:grpSp>
      <p:sp>
        <p:nvSpPr>
          <p:cNvPr id="32804" name="Line 136"/>
          <p:cNvSpPr>
            <a:spLocks noChangeShapeType="1"/>
          </p:cNvSpPr>
          <p:nvPr/>
        </p:nvSpPr>
        <p:spPr bwMode="auto">
          <a:xfrm>
            <a:off x="5832475" y="2403475"/>
            <a:ext cx="228600" cy="838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805" name="Line 137"/>
          <p:cNvSpPr>
            <a:spLocks noChangeShapeType="1"/>
          </p:cNvSpPr>
          <p:nvPr/>
        </p:nvSpPr>
        <p:spPr bwMode="auto">
          <a:xfrm>
            <a:off x="6137275" y="2403475"/>
            <a:ext cx="76200" cy="1828800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9338" name="Text Box 138"/>
          <p:cNvSpPr txBox="1">
            <a:spLocks noChangeArrowheads="1"/>
          </p:cNvSpPr>
          <p:nvPr/>
        </p:nvSpPr>
        <p:spPr bwMode="auto">
          <a:xfrm>
            <a:off x="4559300" y="5672138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68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6DC3-765F-4872-BEF8-F6A98B3E27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Fallacies and Pitfalls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36662"/>
            <a:ext cx="8080375" cy="53165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Fallacy #1: </a:t>
            </a:r>
            <a:r>
              <a:rPr lang="en-US" sz="2400" b="1" i="1" dirty="0"/>
              <a:t>There is such a thing as a typical program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omic Sans MS" pitchFamily="66" charset="0"/>
              </a:rPr>
              <a:t>Programs vary widely in how they use an instructio</a:t>
            </a:r>
            <a:r>
              <a:rPr lang="en-US" sz="2200" b="1" dirty="0">
                <a:latin typeface="Comic Sans MS" pitchFamily="66" charset="0"/>
              </a:rPr>
              <a:t>n </a:t>
            </a:r>
            <a:r>
              <a:rPr lang="en-US" sz="2400" b="1" dirty="0">
                <a:latin typeface="Comic Sans MS" pitchFamily="66" charset="0"/>
              </a:rPr>
              <a:t>set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Fallacy #2: </a:t>
            </a:r>
            <a:r>
              <a:rPr lang="en-US" sz="2400" b="1" i="1" dirty="0"/>
              <a:t>An architecture with flaws cannot be successful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80x86 is a typical counter-example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Fallacy #3: </a:t>
            </a:r>
            <a:r>
              <a:rPr lang="en-US" sz="2400" b="1" i="1" dirty="0"/>
              <a:t>You can design a flawless architecture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All architecture involve trade-offs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Pitfall #1: </a:t>
            </a:r>
            <a:r>
              <a:rPr lang="en-US" sz="2400" b="1" i="1" dirty="0"/>
              <a:t>Designing a “high-level” instruction set feature 	     specifically oriented to support a high-level 	  	     language structure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Most often the instructions are overkill</a:t>
            </a:r>
          </a:p>
        </p:txBody>
      </p:sp>
    </p:spTree>
    <p:extLst>
      <p:ext uri="{BB962C8B-B14F-4D97-AF65-F5344CB8AC3E}">
        <p14:creationId xmlns:p14="http://schemas.microsoft.com/office/powerpoint/2010/main" val="37779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8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3284E-241F-4589-9E72-14D1F56E4E1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Fallacies and Pitfalls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156575" cy="473868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Pitfall #2: </a:t>
            </a:r>
            <a:r>
              <a:rPr lang="en-US" sz="2400" b="1" i="1" dirty="0"/>
              <a:t>Innovating at the instruction set architecture to 	     reduce code size without accounting for the 	   	     compiler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Compilers may not follow the designer’s strategy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Concluding Remarks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ISA changes in 90s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Address size doubles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Optimization of conditional branches via conditional execution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Optimization of cache performance via prefetch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Support for multimedia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Faster floating-point operations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86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87C11-6A0F-4195-A575-BC6D9A059879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143000"/>
            <a:ext cx="7772400" cy="160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/>
              <a:t>Pipelining: Basic and Intermediate 			 </a:t>
            </a:r>
            <a:r>
              <a:rPr lang="en-US" sz="3600" b="1" dirty="0" smtClean="0"/>
              <a:t> Concepts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					Appendix C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6400800" cy="239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/>
              <a:t>Basics of Pipelining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Implementation of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Hazards and their Solutions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Exception Handling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Pipeline with Floating-Point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Dynamic Scheduling of Pipelines</a:t>
            </a:r>
          </a:p>
        </p:txBody>
      </p:sp>
    </p:spTree>
    <p:extLst>
      <p:ext uri="{BB962C8B-B14F-4D97-AF65-F5344CB8AC3E}">
        <p14:creationId xmlns:p14="http://schemas.microsoft.com/office/powerpoint/2010/main" val="28623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06DF9-8060-470F-A690-21A4E2DC87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Principles of Pipelining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What is Pipelining?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</a:t>
            </a:r>
            <a:r>
              <a:rPr lang="en-US" sz="2400" b="1" i="1" dirty="0"/>
              <a:t>An implementation technique where multiple 	  	 instructions are overlapped in execution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Each step completes a part of instruction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All stages must be ready to proceed at the same time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Throughput </a:t>
            </a:r>
            <a:r>
              <a:rPr lang="en-US" sz="2400" b="1" dirty="0"/>
              <a:t>of a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</a:t>
            </a:r>
            <a:r>
              <a:rPr lang="en-US" sz="2400" b="1" i="1" dirty="0"/>
              <a:t>How often an instruction exits a pipeline</a:t>
            </a:r>
            <a:r>
              <a:rPr lang="en-US" sz="2400" b="1" dirty="0"/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</a:t>
            </a:r>
            <a:r>
              <a:rPr lang="en-US" sz="2400" b="1" dirty="0">
                <a:latin typeface="Comic Sans MS" pitchFamily="66" charset="0"/>
              </a:rPr>
              <a:t>Number of instructions completed per unit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Pipeline Processor Cycle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Time required to move an instruction one step down 	the pipeline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Determined by the slowest stage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i="1" dirty="0"/>
              <a:t>Pipe stage</a:t>
            </a:r>
            <a:r>
              <a:rPr lang="en-US" sz="2400" b="1" dirty="0"/>
              <a:t> or </a:t>
            </a:r>
            <a:r>
              <a:rPr lang="en-US" sz="2400" b="1" i="1" dirty="0"/>
              <a:t>pipe segment</a:t>
            </a:r>
          </a:p>
        </p:txBody>
      </p:sp>
    </p:spTree>
    <p:extLst>
      <p:ext uri="{BB962C8B-B14F-4D97-AF65-F5344CB8AC3E}">
        <p14:creationId xmlns:p14="http://schemas.microsoft.com/office/powerpoint/2010/main" val="27427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F42A3D-72CE-4C6E-800A-A5087733AFF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100138"/>
            <a:ext cx="8156575" cy="49196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For perfectly balanced set of stages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     Time/Instruction in a pipelined processor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 </a:t>
            </a:r>
            <a:r>
              <a:rPr lang="en-US" sz="2200" b="1" i="1" u="sng" dirty="0"/>
              <a:t>Time/instruction on an unpipelined machine                        </a:t>
            </a:r>
            <a:r>
              <a:rPr lang="en-US" sz="2200" b="1" i="1" dirty="0"/>
              <a:t>			         Number of Pipe Stages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u="sng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Or     </a:t>
            </a:r>
            <a:r>
              <a:rPr lang="en-US" sz="2400" b="1" dirty="0">
                <a:latin typeface="Comic Sans MS" pitchFamily="66" charset="0"/>
              </a:rPr>
              <a:t>Speedup from pipelining = Number of Pipe 						  Stages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Limitations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Pipeline stages are not perfectly balanced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Pipelining involves some overhead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Pipelining yields reduction in average execution time/instruction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By decreasing </a:t>
            </a:r>
            <a:r>
              <a:rPr lang="en-US" sz="2400" b="1" dirty="0" smtClean="0">
                <a:latin typeface="Comic Sans MS" pitchFamily="66" charset="0"/>
              </a:rPr>
              <a:t>CPI</a:t>
            </a:r>
            <a:r>
              <a:rPr lang="en-US" sz="2400" b="1" dirty="0">
                <a:latin typeface="Comic Sans MS" pitchFamily="66" charset="0"/>
              </a:rPr>
              <a:t>	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400" b="1" i="1" dirty="0"/>
          </a:p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A speedup technique that is not visible to programmers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7D2229-B92A-4719-8670-209CEC821D56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0813" cy="79533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1008063"/>
            <a:ext cx="8153400" cy="53927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The Basics of </a:t>
            </a:r>
            <a:r>
              <a:rPr lang="en-US" sz="2400" b="1" dirty="0" smtClean="0"/>
              <a:t>the RISC-V </a:t>
            </a:r>
            <a:r>
              <a:rPr lang="en-US" sz="2400" b="1" dirty="0"/>
              <a:t>Instruction Set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All operations are </a:t>
            </a:r>
            <a:r>
              <a:rPr lang="en-US" sz="2400" b="1" dirty="0" smtClean="0">
                <a:latin typeface="Comic Sans MS" pitchFamily="66" charset="0"/>
              </a:rPr>
              <a:t>performed on </a:t>
            </a:r>
            <a:r>
              <a:rPr lang="en-US" sz="2400" b="1" dirty="0">
                <a:latin typeface="Comic Sans MS" pitchFamily="66" charset="0"/>
              </a:rPr>
              <a:t>registers and the entire register is involved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Only load/store instructions access memory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Processor comprises of only a few instruction formats and has single length instructio</a:t>
            </a:r>
            <a:r>
              <a:rPr lang="en-US" sz="2400" b="1" dirty="0"/>
              <a:t>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Focus would be on three classes of integer subset of RISC architecture instructions 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 smtClean="0">
                <a:latin typeface="Comic Sans MS" panose="030F0702030302020204" pitchFamily="66" charset="0"/>
              </a:rPr>
              <a:t>Integer ALU </a:t>
            </a:r>
            <a:r>
              <a:rPr lang="en-US" sz="2400" b="1" dirty="0">
                <a:latin typeface="Comic Sans MS" pitchFamily="66" charset="0"/>
              </a:rPr>
              <a:t>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Load/Store </a:t>
            </a:r>
            <a:r>
              <a:rPr lang="en-US" sz="2400" b="1" dirty="0" smtClean="0">
                <a:latin typeface="Comic Sans MS" pitchFamily="66" charset="0"/>
              </a:rPr>
              <a:t>word Instructions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>
                <a:latin typeface="Comic Sans MS" pitchFamily="66" charset="0"/>
              </a:rPr>
              <a:t>	</a:t>
            </a:r>
            <a:r>
              <a:rPr lang="en-US" sz="2400" b="1" smtClean="0">
                <a:latin typeface="Comic Sans MS" pitchFamily="66" charset="0"/>
              </a:rPr>
              <a:t>Branch Instructions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 Simple Implementation of a RISC Instruction 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Implementation on a non-pipelined machine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</a:t>
            </a:r>
            <a:r>
              <a:rPr lang="en-US" sz="2400" b="1" dirty="0">
                <a:latin typeface="Comic Sans MS" pitchFamily="66" charset="0"/>
              </a:rPr>
              <a:t>An instruction takes at most 5-clock cycles</a:t>
            </a:r>
          </a:p>
        </p:txBody>
      </p:sp>
    </p:spTree>
    <p:extLst>
      <p:ext uri="{BB962C8B-B14F-4D97-AF65-F5344CB8AC3E}">
        <p14:creationId xmlns:p14="http://schemas.microsoft.com/office/powerpoint/2010/main" val="8129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7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8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9.xml><?xml version="1.0" encoding="utf-8"?>
<a:theme xmlns:a="http://schemas.openxmlformats.org/drawingml/2006/main" name="1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1.xml><?xml version="1.0" encoding="utf-8"?>
<a:theme xmlns:a="http://schemas.openxmlformats.org/drawingml/2006/main" name="1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2.xml><?xml version="1.0" encoding="utf-8"?>
<a:theme xmlns:a="http://schemas.openxmlformats.org/drawingml/2006/main" name="2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3.xml><?xml version="1.0" encoding="utf-8"?>
<a:theme xmlns:a="http://schemas.openxmlformats.org/drawingml/2006/main" name="2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4.xml><?xml version="1.0" encoding="utf-8"?>
<a:theme xmlns:a="http://schemas.openxmlformats.org/drawingml/2006/main" name="2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5.xml><?xml version="1.0" encoding="utf-8"?>
<a:theme xmlns:a="http://schemas.openxmlformats.org/drawingml/2006/main" name="2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6.xml><?xml version="1.0" encoding="utf-8"?>
<a:theme xmlns:a="http://schemas.openxmlformats.org/drawingml/2006/main" name="2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7.xml><?xml version="1.0" encoding="utf-8"?>
<a:theme xmlns:a="http://schemas.openxmlformats.org/drawingml/2006/main" name="2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8.xml><?xml version="1.0" encoding="utf-8"?>
<a:theme xmlns:a="http://schemas.openxmlformats.org/drawingml/2006/main" name="2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9.xml><?xml version="1.0" encoding="utf-8"?>
<a:theme xmlns:a="http://schemas.openxmlformats.org/drawingml/2006/main" name="2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1.xml><?xml version="1.0" encoding="utf-8"?>
<a:theme xmlns:a="http://schemas.openxmlformats.org/drawingml/2006/main" name="2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2.xml><?xml version="1.0" encoding="utf-8"?>
<a:theme xmlns:a="http://schemas.openxmlformats.org/drawingml/2006/main" name="3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3.xml><?xml version="1.0" encoding="utf-8"?>
<a:theme xmlns:a="http://schemas.openxmlformats.org/drawingml/2006/main" name="3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4.xml><?xml version="1.0" encoding="utf-8"?>
<a:theme xmlns:a="http://schemas.openxmlformats.org/drawingml/2006/main" name="3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5.xml><?xml version="1.0" encoding="utf-8"?>
<a:theme xmlns:a="http://schemas.openxmlformats.org/drawingml/2006/main" name="3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6.xml><?xml version="1.0" encoding="utf-8"?>
<a:theme xmlns:a="http://schemas.openxmlformats.org/drawingml/2006/main" name="3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7126</TotalTime>
  <Words>1223</Words>
  <Application>Microsoft Office PowerPoint</Application>
  <PresentationFormat>On-screen Show (4:3)</PresentationFormat>
  <Paragraphs>854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36</vt:i4>
      </vt:variant>
    </vt:vector>
  </HeadingPairs>
  <TitlesOfParts>
    <vt:vector size="80" baseType="lpstr">
      <vt:lpstr>Arial</vt:lpstr>
      <vt:lpstr>Century Gothic</vt:lpstr>
      <vt:lpstr>Comic Sans MS</vt:lpstr>
      <vt:lpstr>Courier New</vt:lpstr>
      <vt:lpstr>Gill Sans MT</vt:lpstr>
      <vt:lpstr>Verdana</vt:lpstr>
      <vt:lpstr>Wingdings</vt:lpstr>
      <vt:lpstr>Wingdings 2</vt:lpstr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1_Theme1</vt:lpstr>
      <vt:lpstr>2_Theme1</vt:lpstr>
      <vt:lpstr>3_Theme1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14_Theme1</vt:lpstr>
      <vt:lpstr>15_Theme1</vt:lpstr>
      <vt:lpstr>19_Theme1</vt:lpstr>
      <vt:lpstr>20_Theme1</vt:lpstr>
      <vt:lpstr>21_Theme1</vt:lpstr>
      <vt:lpstr>22_Theme1</vt:lpstr>
      <vt:lpstr>23_Theme1</vt:lpstr>
      <vt:lpstr>24_Theme1</vt:lpstr>
      <vt:lpstr>25_Theme1</vt:lpstr>
      <vt:lpstr>26_Theme1</vt:lpstr>
      <vt:lpstr>27_Theme1</vt:lpstr>
      <vt:lpstr>28_Theme1</vt:lpstr>
      <vt:lpstr>29_Theme1</vt:lpstr>
      <vt:lpstr>30_Theme1</vt:lpstr>
      <vt:lpstr>31_Theme1</vt:lpstr>
      <vt:lpstr>32_Theme1</vt:lpstr>
      <vt:lpstr>33_Theme1</vt:lpstr>
      <vt:lpstr>34_Theme1</vt:lpstr>
      <vt:lpstr>Instruction Set Principles     Appendix A</vt:lpstr>
      <vt:lpstr>The RISC V Architecture </vt:lpstr>
      <vt:lpstr>RISC-V dynamic instruction mix for the  SPECint2006 programs</vt:lpstr>
      <vt:lpstr>Fallacies and Pitfalls</vt:lpstr>
      <vt:lpstr>Fallacies and Pitfalls</vt:lpstr>
      <vt:lpstr>Pipelining: Basic and Intermediate      Concepts      Appendix C</vt:lpstr>
      <vt:lpstr>Principles of Pipelining</vt:lpstr>
      <vt:lpstr>Introduction to Pipelining</vt:lpstr>
      <vt:lpstr>Introduction to Pipelining</vt:lpstr>
      <vt:lpstr>Introduction to Pipelining</vt:lpstr>
      <vt:lpstr>Instruction layout for RISC-V</vt:lpstr>
      <vt:lpstr>Introduction to Pipelining</vt:lpstr>
      <vt:lpstr>Introduction to Pipelining</vt:lpstr>
      <vt:lpstr>Introduction to Pipelining</vt:lpstr>
      <vt:lpstr>Simple RISC Pipeline</vt:lpstr>
      <vt:lpstr>Visualizing Pipelining –       Series of data paths shifted in time</vt:lpstr>
      <vt:lpstr>Introduction to Pipelining</vt:lpstr>
      <vt:lpstr>Introduction to Pipelining</vt:lpstr>
      <vt:lpstr>Principles of Pipelining</vt:lpstr>
      <vt:lpstr>Pipeline Hazards </vt:lpstr>
      <vt:lpstr>Pipeline Hazards</vt:lpstr>
      <vt:lpstr>Pipeline Hazards</vt:lpstr>
      <vt:lpstr>Pipeline Hazards</vt:lpstr>
      <vt:lpstr>One Memory Port/Structural Hazard</vt:lpstr>
      <vt:lpstr>Pipeline Hazards</vt:lpstr>
      <vt:lpstr>Pipeline Hazards</vt:lpstr>
      <vt:lpstr>  Data Hazards </vt:lpstr>
      <vt:lpstr>Pipeline Hazards</vt:lpstr>
      <vt:lpstr>Forwarding to Avoid Data Hazard </vt:lpstr>
      <vt:lpstr>Forwarding to Avoid Data Hazard </vt:lpstr>
      <vt:lpstr>Forwarding to Avoid Data Hazard </vt:lpstr>
      <vt:lpstr>Data Hazard Even with Forwarding </vt:lpstr>
      <vt:lpstr>Data Hazard Even with Forwarding </vt:lpstr>
      <vt:lpstr>Data Hazard Even with Forwarding </vt:lpstr>
      <vt:lpstr>Resolving the Load Data Hazard</vt:lpstr>
      <vt:lpstr>Resolving the Load Data Hazard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449</cp:revision>
  <dcterms:created xsi:type="dcterms:W3CDTF">2007-04-10T07:27:13Z</dcterms:created>
  <dcterms:modified xsi:type="dcterms:W3CDTF">2019-09-19T16:49:36Z</dcterms:modified>
</cp:coreProperties>
</file>