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4822" r:id="rId5"/>
  </p:sldMasterIdLst>
  <p:notesMasterIdLst>
    <p:notesMasterId r:id="rId37"/>
  </p:notesMasterIdLst>
  <p:sldIdLst>
    <p:sldId id="329" r:id="rId6"/>
    <p:sldId id="360" r:id="rId7"/>
    <p:sldId id="361" r:id="rId8"/>
    <p:sldId id="362" r:id="rId9"/>
    <p:sldId id="363" r:id="rId10"/>
    <p:sldId id="364" r:id="rId11"/>
    <p:sldId id="367" r:id="rId12"/>
    <p:sldId id="368" r:id="rId13"/>
    <p:sldId id="371" r:id="rId14"/>
    <p:sldId id="439" r:id="rId15"/>
    <p:sldId id="372" r:id="rId16"/>
    <p:sldId id="373" r:id="rId17"/>
    <p:sldId id="374" r:id="rId18"/>
    <p:sldId id="375" r:id="rId19"/>
    <p:sldId id="376" r:id="rId20"/>
    <p:sldId id="377" r:id="rId21"/>
    <p:sldId id="379" r:id="rId22"/>
    <p:sldId id="381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>
      <p:cViewPr varScale="1">
        <p:scale>
          <a:sx n="67" d="100"/>
          <a:sy n="67" d="100"/>
        </p:scale>
        <p:origin x="10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1090D0-69D3-47CC-99EE-C574DB71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1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1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2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6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4F686-EEF9-44E2-B04C-525CC04DF9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5215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DF2C-9829-4655-8BED-3BD3664C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0EB6-37DC-4B77-B5E9-D3CAD2684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014-7455-4ECC-86E1-AABE496D0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8D5C-7A54-420F-967A-F7EEF8D12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57C3-13EA-43C1-BDA8-807E0FB15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766E-08D3-4FA7-81EA-C36E6AEB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82D1-B297-4C14-AD65-FE36060DE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8C75-5D11-4606-B4EE-14EBE6DC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84FF-5EF9-46F2-A448-C74193AA7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9DC5-D5AF-43B8-B0A0-483F4137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FD47-0F7E-42BB-B524-AD1F3234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FD0C8-E3DA-488A-A95E-F7F4EF1C8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FBB4-2B6A-434E-98BC-BDA36463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A13E-B9BB-41BB-A945-9D2DB8020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EA3F-EC7A-4D66-A05E-2DFB51C5A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38A0-B3E2-456B-93CC-8F8D8C47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5571F-74ED-4322-B941-40C0818C3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63421-11EC-42C6-8F76-BF7FC887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BB30-C3B0-4196-A765-D9CA9D5E7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4B3C-5027-40E2-A7E7-06A489538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1A31-E04E-4B76-B01E-64A1FB71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A5FA-6749-43B4-9A5F-2C6D053C8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CDB2-0C35-41AD-90F8-541B724E7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1EAB-98DC-4109-8FD5-569134D8D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C01-795D-4618-8012-94928682F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1291-FEEE-4583-86D8-961CB8B17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A6A7-0203-4A9D-A270-EF3F64DF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BB5-2176-4F7D-AF4D-E38FD432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B15B-AE98-4418-9BE8-FA3167A37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31A6-BE14-4E03-A63B-C04F4547C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17C7-1833-4A4C-BBC5-5124C3BA5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0AB-D508-4383-BE69-0D79E8A97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7C37D-3F6D-4523-AAD9-DAED35046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0ACB-06EF-4DD5-A75A-7ADA3F149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6536-298C-48AD-B539-6E0C789E5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B715-EA08-4993-B062-F8A4EEA0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0F3E-A2D6-42C7-AA2E-2BC387E1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94CA-E02C-42B5-8598-F17BED29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5FFC-C554-4D4C-881B-7A4B537C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0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5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012FF-B7DE-4656-9759-56953B5FB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CF77-A018-4D7D-8A6F-649F34F75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1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9D98-8EB0-4100-A789-9C19506E6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577C-9431-4FA5-8727-CA98F2D00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4FE9-AF3A-4EB7-8279-0CA4A0B2B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8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21B44-2F57-4013-8325-2334BBEB34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38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0C91-B560-4B1E-846F-97E5813DD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74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EE0971-B08C-464D-BF97-7C85AE937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4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2391-FF1D-4C83-A724-BBA159BCC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35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C8CA-8AE9-4324-A5EF-DD5D949CB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7EDD-8C66-4CE3-B2CE-50A4659B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EA11D-70CB-4F6C-81B3-062F244F2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147-4AA5-4BB2-A0B5-A55D513F2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612F-C394-49D7-B6F1-A6820FD65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73A39D7-19F2-4463-A563-37257DCB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7D43FC9-A6D7-47C8-B5B5-D09EEEF29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9DBCACB-6C39-4633-99C0-F34E7455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A08FDFAD-A73B-423C-8947-857ECCED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87C11-6A0F-4195-A575-BC6D9A0598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7724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/>
              <a:t>Pipelining: Basic and Intermediate 			    Concepts</a:t>
            </a:r>
            <a:br>
              <a:rPr lang="en-US" sz="3600" b="1"/>
            </a:br>
            <a:r>
              <a:rPr lang="en-US" sz="3600" b="1"/>
              <a:t>					Appendix C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6400800" cy="239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Basics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Implementation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Hazards and their Solutions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Exception Handling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Pipeline with Floating-Point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Dynamic Scheduling of Pipelines</a:t>
            </a:r>
          </a:p>
        </p:txBody>
      </p:sp>
    </p:spTree>
    <p:extLst>
      <p:ext uri="{BB962C8B-B14F-4D97-AF65-F5344CB8AC3E}">
        <p14:creationId xmlns:p14="http://schemas.microsoft.com/office/powerpoint/2010/main" val="2862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pic>
        <p:nvPicPr>
          <p:cNvPr id="8" name="Picture 5" descr="Z:\Production\Prodenv\0000000038\0000155678\0000000029\XmlLowres\0003170709\bm23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000"/>
            <a:ext cx="8964000" cy="374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8629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Four major types of instructions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0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87E90-E1BC-4C90-9497-7271718AE0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A Simple Implementation of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924800" cy="5334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400" b="1" i="1" dirty="0"/>
              <a:t>Execution/Effective Address Cycle (EX)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Only one of following four functions is performed depending on the type of instruction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Memory Reference Instruction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 </a:t>
            </a:r>
            <a:r>
              <a:rPr lang="en-US" sz="2400" b="1" dirty="0"/>
              <a:t>←    A + </a:t>
            </a:r>
            <a:r>
              <a:rPr lang="en-US" sz="2400" b="1" dirty="0" err="1"/>
              <a:t>Imm</a:t>
            </a:r>
            <a:endParaRPr lang="en-US" sz="24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Register-Register ALU Operation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</a:t>
            </a:r>
            <a:r>
              <a:rPr lang="en-US" sz="2400" b="1" dirty="0"/>
              <a:t>←    A </a:t>
            </a:r>
            <a:r>
              <a:rPr lang="en-US" sz="2400" b="1" dirty="0" err="1"/>
              <a:t>func</a:t>
            </a:r>
            <a:r>
              <a:rPr lang="en-US" sz="2400" b="1" dirty="0"/>
              <a:t> B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Register-Immediate ALU Operation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  </a:t>
            </a:r>
            <a:r>
              <a:rPr lang="en-US" sz="2400" b="1" dirty="0"/>
              <a:t>←    A op </a:t>
            </a:r>
            <a:r>
              <a:rPr lang="en-US" sz="2400" b="1" dirty="0" err="1"/>
              <a:t>Imm</a:t>
            </a:r>
            <a:r>
              <a:rPr lang="en-US" sz="2400" b="1" dirty="0"/>
              <a:t>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Branch Operation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</a:t>
            </a:r>
            <a:r>
              <a:rPr lang="en-US" sz="2400" b="1" dirty="0"/>
              <a:t> ←    NPC + (</a:t>
            </a:r>
            <a:r>
              <a:rPr lang="en-US" sz="2400" b="1" dirty="0" err="1"/>
              <a:t>Imm</a:t>
            </a:r>
            <a:r>
              <a:rPr lang="en-US" sz="2400" b="1" dirty="0"/>
              <a:t>&lt;&lt;2);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Cond       ←     (A == </a:t>
            </a:r>
            <a:r>
              <a:rPr lang="en-US" sz="2400" b="1" dirty="0" smtClean="0"/>
              <a:t>B)</a:t>
            </a:r>
            <a:r>
              <a:rPr lang="en-US" sz="2400" b="1" dirty="0"/>
              <a:t>	 (Only </a:t>
            </a:r>
            <a:r>
              <a:rPr lang="en-US" sz="2400" b="1" dirty="0" smtClean="0"/>
              <a:t>BEQ </a:t>
            </a:r>
            <a:r>
              <a:rPr lang="en-US" sz="2400" b="1" dirty="0"/>
              <a:t>is 						   considered)</a:t>
            </a:r>
          </a:p>
        </p:txBody>
      </p:sp>
    </p:spTree>
    <p:extLst>
      <p:ext uri="{BB962C8B-B14F-4D97-AF65-F5344CB8AC3E}">
        <p14:creationId xmlns:p14="http://schemas.microsoft.com/office/powerpoint/2010/main" val="1348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1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DAEAA-B5DD-458B-A495-D2C01241C54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A Simple Implementation of </a:t>
            </a:r>
            <a:r>
              <a:rPr lang="en-US" sz="3200" b="1" dirty="0" smtClean="0">
                <a:solidFill>
                  <a:schemeClr val="tx1"/>
                </a:solidFill>
              </a:rPr>
              <a:t>RISC-V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95338"/>
            <a:ext cx="8156575" cy="5511799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i="1" dirty="0"/>
              <a:t>4.</a:t>
            </a:r>
            <a:r>
              <a:rPr lang="en-US" sz="2000" i="1" dirty="0"/>
              <a:t> </a:t>
            </a:r>
            <a:r>
              <a:rPr lang="en-US" sz="2400" b="1" i="1" dirty="0"/>
              <a:t>Memory access/branch completion cycle (MEM</a:t>
            </a:r>
            <a:r>
              <a:rPr lang="en-US" sz="2400" b="1" i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</a:t>
            </a:r>
            <a:r>
              <a:rPr lang="en-US" sz="2400" b="1" dirty="0" smtClean="0"/>
              <a:t>PC is updated for all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smtClean="0">
                <a:latin typeface="+mj-lt"/>
              </a:rPr>
              <a:t>PC ←  NPC;</a:t>
            </a:r>
            <a:endParaRPr lang="en-US" sz="2400" b="1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For load</a:t>
            </a:r>
            <a:r>
              <a:rPr lang="en-US" sz="2400" b="1" dirty="0">
                <a:latin typeface="Comic Sans MS" pitchFamily="66" charset="0"/>
              </a:rPr>
              <a:t>, store and branch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For Memory Reference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LMD ← Mem[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dirty="0"/>
              <a:t>]  </a:t>
            </a:r>
            <a:r>
              <a:rPr lang="en-US" sz="2400" b="1" i="1" dirty="0"/>
              <a:t>OR</a:t>
            </a:r>
            <a:r>
              <a:rPr lang="en-US" sz="2400" b="1" dirty="0"/>
              <a:t>  Mem[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dirty="0"/>
              <a:t>] ←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For Branch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If (</a:t>
            </a:r>
            <a:r>
              <a:rPr lang="en-US" sz="2400" b="1" dirty="0" err="1"/>
              <a:t>cond</a:t>
            </a:r>
            <a:r>
              <a:rPr lang="en-US" sz="2400" b="1" dirty="0"/>
              <a:t>)     PC    ←     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</a:t>
            </a:r>
            <a:endParaRPr lang="en-US" sz="2400" b="1" baseline="-25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5.  Write-Back Cycle (WB)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Register-Register </a:t>
            </a:r>
            <a:r>
              <a:rPr lang="en-US" sz="2400" b="1" dirty="0" smtClean="0"/>
              <a:t>or Register-Immediate ALU Instructions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Regs</a:t>
            </a:r>
            <a:r>
              <a:rPr lang="en-US" sz="2400" b="1" dirty="0"/>
              <a:t>[</a:t>
            </a:r>
            <a:r>
              <a:rPr lang="en-US" sz="2400" b="1" dirty="0" err="1"/>
              <a:t>rd</a:t>
            </a:r>
            <a:r>
              <a:rPr lang="en-US" sz="2400" b="1" dirty="0"/>
              <a:t>] ← 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Load </a:t>
            </a:r>
            <a:r>
              <a:rPr lang="en-US" sz="2400" b="1" dirty="0"/>
              <a:t>Instruction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Regs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rd</a:t>
            </a:r>
            <a:r>
              <a:rPr lang="en-US" sz="2400" b="1" dirty="0" smtClean="0"/>
              <a:t>] ← </a:t>
            </a:r>
            <a:r>
              <a:rPr lang="en-US" sz="2400" b="1" dirty="0"/>
              <a:t>LMD	</a:t>
            </a:r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2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887D4-717F-42F4-AA69-7EAB75EC27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96043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RISC-V </a:t>
            </a:r>
            <a:r>
              <a:rPr lang="en-US" sz="2800" b="1" dirty="0"/>
              <a:t>data path allows every instruction to be executed in 4 or 5 clock cycles</a:t>
            </a:r>
          </a:p>
        </p:txBody>
      </p:sp>
      <p:pic>
        <p:nvPicPr>
          <p:cNvPr id="50182" name="Picture 3"/>
          <p:cNvPicPr preferRelativeResize="0"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" y="1143000"/>
            <a:ext cx="9051925" cy="5584825"/>
          </a:xfrm>
          <a:noFill/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971800" y="4724400"/>
            <a:ext cx="381000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2667000"/>
            <a:ext cx="533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2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59890-C280-499A-AADA-D0AAA19754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A Simple Implementation of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65263"/>
            <a:ext cx="8001000" cy="4478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At the end of each clock cycle every value that is computed is written into a storage </a:t>
            </a:r>
            <a:r>
              <a:rPr lang="en-US" sz="2400" b="1" dirty="0" smtClean="0">
                <a:latin typeface="Comic Sans MS" pitchFamily="66" charset="0"/>
              </a:rPr>
              <a:t>device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LMD,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A, B, IR, etc.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temporary registers hold values between clock cycles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Hardware Redundancies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Two ALUs can be merged as 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Data and instructions can be stored in the same 	memory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Comic Sans MS" pitchFamily="66" charset="0"/>
              </a:rPr>
              <a:t>Design provides a better base for pipelined implementation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 dirty="0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EDD18-01CA-4EAB-B400-0303D5A6B41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8112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Implementation of Pipelining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226425" cy="47244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b="1" dirty="0"/>
              <a:t>A Basic Pipeline for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Pipeline the data path with almost no changes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600" b="1" dirty="0"/>
              <a:t>							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i="1" dirty="0"/>
              <a:t>Pipeline registers</a:t>
            </a:r>
            <a:r>
              <a:rPr lang="en-US" sz="2400" b="1" dirty="0"/>
              <a:t> or </a:t>
            </a:r>
            <a:r>
              <a:rPr lang="en-US" sz="2400" b="1" i="1" dirty="0"/>
              <a:t>pipeline latches</a:t>
            </a:r>
            <a:r>
              <a:rPr lang="en-US" sz="2400" b="1" dirty="0"/>
              <a:t> pass the values from one pipe stage to another</a:t>
            </a:r>
          </a:p>
          <a:p>
            <a:pPr eaLnBrk="1" hangingPunct="1"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All information for an instruction required for its correct execution is submitted in these registers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Contains both data and control information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Events on every pipe stage of the </a:t>
            </a:r>
            <a:r>
              <a:rPr lang="en-US" sz="2400" b="1" dirty="0" smtClean="0">
                <a:latin typeface="Comic Sans MS" pitchFamily="66" charset="0"/>
              </a:rPr>
              <a:t>RISC-V </a:t>
            </a:r>
            <a:r>
              <a:rPr lang="en-US" sz="2400" b="1" dirty="0">
                <a:latin typeface="Comic Sans MS" pitchFamily="66" charset="0"/>
              </a:rPr>
              <a:t>pipeline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600" b="1" dirty="0">
                <a:latin typeface="Comic Sans MS" pitchFamily="66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i="1" dirty="0"/>
              <a:t>Operations in the first two stages are independent of the current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19001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35FD4-D1FB-4A82-9F89-200D6FAB70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683625" cy="941388"/>
          </a:xfrm>
          <a:noFill/>
        </p:spPr>
        <p:txBody>
          <a:bodyPr lIns="91440" tIns="45720" rIns="91440" bIns="45720" anchor="ctr"/>
          <a:lstStyle/>
          <a:p>
            <a:pPr algn="ctr" eaLnBrk="1" hangingPunct="1"/>
            <a:r>
              <a:rPr lang="en-US" sz="2400" b="1" dirty="0">
                <a:solidFill>
                  <a:schemeClr val="tx1"/>
                </a:solidFill>
              </a:rPr>
              <a:t>Pipelined data path after adding a set of registers, one between each pair of pipe stages</a:t>
            </a:r>
          </a:p>
        </p:txBody>
      </p:sp>
      <p:sp>
        <p:nvSpPr>
          <p:cNvPr id="54278" name="Line 3"/>
          <p:cNvSpPr>
            <a:spLocks noChangeShapeType="1"/>
          </p:cNvSpPr>
          <p:nvPr/>
        </p:nvSpPr>
        <p:spPr bwMode="auto">
          <a:xfrm>
            <a:off x="7645400" y="41052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631825" y="974725"/>
            <a:ext cx="20638" cy="20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Rectangle 5"/>
          <p:cNvSpPr>
            <a:spLocks noChangeArrowheads="1"/>
          </p:cNvSpPr>
          <p:nvPr/>
        </p:nvSpPr>
        <p:spPr bwMode="auto">
          <a:xfrm>
            <a:off x="1066800" y="1133475"/>
            <a:ext cx="7858125" cy="7635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6802437" y="1128713"/>
            <a:ext cx="1046163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Memory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Access</a:t>
            </a:r>
          </a:p>
        </p:txBody>
      </p:sp>
      <p:sp>
        <p:nvSpPr>
          <p:cNvPr id="54282" name="Rectangle 7"/>
          <p:cNvSpPr>
            <a:spLocks noChangeArrowheads="1"/>
          </p:cNvSpPr>
          <p:nvPr/>
        </p:nvSpPr>
        <p:spPr bwMode="auto">
          <a:xfrm>
            <a:off x="8026400" y="1133475"/>
            <a:ext cx="8382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Write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Back</a:t>
            </a:r>
          </a:p>
        </p:txBody>
      </p:sp>
      <p:sp>
        <p:nvSpPr>
          <p:cNvPr id="54283" name="Rectangle 8"/>
          <p:cNvSpPr>
            <a:spLocks noChangeArrowheads="1"/>
          </p:cNvSpPr>
          <p:nvPr/>
        </p:nvSpPr>
        <p:spPr bwMode="auto">
          <a:xfrm>
            <a:off x="1150938" y="1128713"/>
            <a:ext cx="1401762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Instruction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Fetch</a:t>
            </a:r>
          </a:p>
        </p:txBody>
      </p:sp>
      <p:sp>
        <p:nvSpPr>
          <p:cNvPr id="54284" name="Rectangle 9"/>
          <p:cNvSpPr>
            <a:spLocks noChangeArrowheads="1"/>
          </p:cNvSpPr>
          <p:nvPr/>
        </p:nvSpPr>
        <p:spPr bwMode="auto">
          <a:xfrm>
            <a:off x="2844800" y="1133475"/>
            <a:ext cx="1746250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Instr. Decode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Reg. Fetch</a:t>
            </a:r>
          </a:p>
        </p:txBody>
      </p:sp>
      <p:sp>
        <p:nvSpPr>
          <p:cNvPr id="54285" name="Rectangle 10"/>
          <p:cNvSpPr>
            <a:spLocks noChangeArrowheads="1"/>
          </p:cNvSpPr>
          <p:nvPr/>
        </p:nvSpPr>
        <p:spPr bwMode="auto">
          <a:xfrm>
            <a:off x="4995863" y="1128713"/>
            <a:ext cx="1427162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Execute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Addr. Calc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40400" y="3190875"/>
            <a:ext cx="449263" cy="1095375"/>
            <a:chOff x="3360" y="2112"/>
            <a:chExt cx="283" cy="816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360" y="2112"/>
              <a:ext cx="283" cy="816"/>
              <a:chOff x="3360" y="2112"/>
              <a:chExt cx="283" cy="816"/>
            </a:xfrm>
          </p:grpSpPr>
          <p:sp>
            <p:nvSpPr>
              <p:cNvPr id="54373" name="AutoShape 13"/>
              <p:cNvSpPr>
                <a:spLocks noChangeAspect="1" noChangeArrowheads="1"/>
              </p:cNvSpPr>
              <p:nvPr/>
            </p:nvSpPr>
            <p:spPr bwMode="auto">
              <a:xfrm rot="-5400000">
                <a:off x="3101" y="2386"/>
                <a:ext cx="816" cy="2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13 h 21600"/>
                  <a:gd name="T14" fmla="*/ 17100 w 21600"/>
                  <a:gd name="T15" fmla="*/ 170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kumimoji="0" lang="en-US" sz="1000" b="1">
                  <a:latin typeface="Comic Sans MS" pitchFamily="66" charset="0"/>
                </a:endParaRPr>
              </a:p>
            </p:txBody>
          </p:sp>
          <p:sp>
            <p:nvSpPr>
              <p:cNvPr id="54374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301" y="2419"/>
                <a:ext cx="247" cy="12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5" name="Text Box 15"/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3280" y="2416"/>
                <a:ext cx="48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ALU</a:t>
                </a:r>
                <a:endParaRPr kumimoji="0" lang="en-US" sz="1000" b="1">
                  <a:latin typeface="Comic Sans MS" pitchFamily="66" charset="0"/>
                </a:endParaRPr>
              </a:p>
            </p:txBody>
          </p:sp>
        </p:grpSp>
        <p:sp>
          <p:nvSpPr>
            <p:cNvPr id="54372" name="Freeform 16"/>
            <p:cNvSpPr>
              <a:spLocks noChangeAspect="1"/>
            </p:cNvSpPr>
            <p:nvPr/>
          </p:nvSpPr>
          <p:spPr bwMode="auto">
            <a:xfrm rot="5400000">
              <a:off x="3307" y="2425"/>
              <a:ext cx="245" cy="115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7" name="Rectangle 17"/>
          <p:cNvSpPr>
            <a:spLocks noChangeArrowheads="1"/>
          </p:cNvSpPr>
          <p:nvPr/>
        </p:nvSpPr>
        <p:spPr bwMode="auto">
          <a:xfrm>
            <a:off x="1549400" y="3190875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800">
                <a:latin typeface="Comic Sans MS" pitchFamily="66" charset="0"/>
              </a:rPr>
              <a:t>Memory</a:t>
            </a:r>
          </a:p>
        </p:txBody>
      </p:sp>
      <p:sp>
        <p:nvSpPr>
          <p:cNvPr id="54288" name="Freeform 18"/>
          <p:cNvSpPr>
            <a:spLocks/>
          </p:cNvSpPr>
          <p:nvPr/>
        </p:nvSpPr>
        <p:spPr bwMode="auto">
          <a:xfrm>
            <a:off x="6215063" y="2468563"/>
            <a:ext cx="922337" cy="365125"/>
          </a:xfrm>
          <a:custGeom>
            <a:avLst/>
            <a:gdLst>
              <a:gd name="T0" fmla="*/ 0 w 576"/>
              <a:gd name="T1" fmla="*/ 2147483647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240"/>
                </a:moveTo>
                <a:lnTo>
                  <a:pt x="576" y="240"/>
                </a:lnTo>
                <a:lnTo>
                  <a:pt x="57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Rectangle 19"/>
          <p:cNvSpPr>
            <a:spLocks noChangeArrowheads="1"/>
          </p:cNvSpPr>
          <p:nvPr/>
        </p:nvSpPr>
        <p:spPr bwMode="auto">
          <a:xfrm>
            <a:off x="3835400" y="2938463"/>
            <a:ext cx="590550" cy="14763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800">
                <a:latin typeface="Comic Sans MS" pitchFamily="66" charset="0"/>
              </a:rPr>
              <a:t>Reg File</a:t>
            </a:r>
          </a:p>
        </p:txBody>
      </p:sp>
      <p:sp>
        <p:nvSpPr>
          <p:cNvPr id="54290" name="Oval 20"/>
          <p:cNvSpPr>
            <a:spLocks noChangeArrowheads="1"/>
          </p:cNvSpPr>
          <p:nvPr/>
        </p:nvSpPr>
        <p:spPr bwMode="auto">
          <a:xfrm>
            <a:off x="5300663" y="31384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291" name="Oval 21"/>
          <p:cNvSpPr>
            <a:spLocks noChangeArrowheads="1"/>
          </p:cNvSpPr>
          <p:nvPr/>
        </p:nvSpPr>
        <p:spPr bwMode="auto">
          <a:xfrm>
            <a:off x="5300663" y="37480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292" name="Freeform 22"/>
          <p:cNvSpPr>
            <a:spLocks/>
          </p:cNvSpPr>
          <p:nvPr/>
        </p:nvSpPr>
        <p:spPr bwMode="auto">
          <a:xfrm>
            <a:off x="4978400" y="2833688"/>
            <a:ext cx="750888" cy="661987"/>
          </a:xfrm>
          <a:custGeom>
            <a:avLst/>
            <a:gdLst>
              <a:gd name="T0" fmla="*/ 0 w 336"/>
              <a:gd name="T1" fmla="*/ 2147483647 h 480"/>
              <a:gd name="T2" fmla="*/ 0 w 336"/>
              <a:gd name="T3" fmla="*/ 0 h 480"/>
              <a:gd name="T4" fmla="*/ 2147483647 w 336"/>
              <a:gd name="T5" fmla="*/ 0 h 480"/>
              <a:gd name="T6" fmla="*/ 0 60000 65536"/>
              <a:gd name="T7" fmla="*/ 0 60000 65536"/>
              <a:gd name="T8" fmla="*/ 0 60000 65536"/>
              <a:gd name="T9" fmla="*/ 0 w 336"/>
              <a:gd name="T10" fmla="*/ 0 h 480"/>
              <a:gd name="T11" fmla="*/ 336 w 3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80">
                <a:moveTo>
                  <a:pt x="0" y="480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3"/>
          <p:cNvSpPr>
            <a:spLocks noChangeArrowheads="1"/>
          </p:cNvSpPr>
          <p:nvPr/>
        </p:nvSpPr>
        <p:spPr bwMode="auto">
          <a:xfrm>
            <a:off x="7129463" y="3519488"/>
            <a:ext cx="533400" cy="114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800">
                <a:latin typeface="Comic Sans MS" pitchFamily="66" charset="0"/>
              </a:rPr>
              <a:t>Data</a:t>
            </a:r>
          </a:p>
          <a:p>
            <a:pPr algn="ctr" eaLnBrk="0" hangingPunct="0">
              <a:lnSpc>
                <a:spcPct val="80000"/>
              </a:lnSpc>
            </a:pPr>
            <a:r>
              <a:rPr kumimoji="0" lang="en-US" sz="1800">
                <a:latin typeface="Comic Sans MS" pitchFamily="66" charset="0"/>
              </a:rPr>
              <a:t>Memory</a:t>
            </a:r>
          </a:p>
        </p:txBody>
      </p:sp>
      <p:sp>
        <p:nvSpPr>
          <p:cNvPr id="54294" name="Oval 24"/>
          <p:cNvSpPr>
            <a:spLocks noChangeArrowheads="1"/>
          </p:cNvSpPr>
          <p:nvPr/>
        </p:nvSpPr>
        <p:spPr bwMode="auto">
          <a:xfrm>
            <a:off x="8331200" y="4029075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295" name="Oval 25"/>
          <p:cNvSpPr>
            <a:spLocks noChangeArrowheads="1"/>
          </p:cNvSpPr>
          <p:nvPr/>
        </p:nvSpPr>
        <p:spPr bwMode="auto">
          <a:xfrm>
            <a:off x="3835400" y="4498975"/>
            <a:ext cx="447675" cy="6762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sz="1000" b="1">
                <a:latin typeface="Comic Sans MS" pitchFamily="66" charset="0"/>
              </a:rPr>
              <a:t>Sign</a:t>
            </a:r>
          </a:p>
          <a:p>
            <a:pPr algn="ctr" eaLnBrk="0" hangingPunct="0"/>
            <a:r>
              <a:rPr kumimoji="0" lang="en-US" sz="1000" b="1">
                <a:latin typeface="Comic Sans MS" pitchFamily="66" charset="0"/>
              </a:rPr>
              <a:t>Extend</a:t>
            </a:r>
            <a:endParaRPr kumimoji="0" lang="en-US" sz="1200">
              <a:latin typeface="Comic Sans MS" pitchFamily="66" charset="0"/>
            </a:endParaRPr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2798763" y="1066800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>
            <a:off x="4673600" y="1057275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>
            <a:off x="6457950" y="1074738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>
            <a:off x="7950200" y="1057275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>
            <a:off x="2311400" y="36480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>
            <a:off x="2921000" y="3648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Freeform 32"/>
          <p:cNvSpPr>
            <a:spLocks/>
          </p:cNvSpPr>
          <p:nvPr/>
        </p:nvSpPr>
        <p:spPr bwMode="auto">
          <a:xfrm>
            <a:off x="3149600" y="3109913"/>
            <a:ext cx="685800" cy="1757362"/>
          </a:xfrm>
          <a:custGeom>
            <a:avLst/>
            <a:gdLst>
              <a:gd name="T0" fmla="*/ 0 w 480"/>
              <a:gd name="T1" fmla="*/ 0 h 1056"/>
              <a:gd name="T2" fmla="*/ 0 w 480"/>
              <a:gd name="T3" fmla="*/ 2147483647 h 1056"/>
              <a:gd name="T4" fmla="*/ 2147483647 w 480"/>
              <a:gd name="T5" fmla="*/ 2147483647 h 1056"/>
              <a:gd name="T6" fmla="*/ 0 60000 65536"/>
              <a:gd name="T7" fmla="*/ 0 60000 65536"/>
              <a:gd name="T8" fmla="*/ 0 60000 65536"/>
              <a:gd name="T9" fmla="*/ 0 w 480"/>
              <a:gd name="T10" fmla="*/ 0 h 1056"/>
              <a:gd name="T11" fmla="*/ 480 w 48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56">
                <a:moveTo>
                  <a:pt x="0" y="0"/>
                </a:moveTo>
                <a:lnTo>
                  <a:pt x="0" y="1056"/>
                </a:lnTo>
                <a:lnTo>
                  <a:pt x="480" y="105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33"/>
          <p:cNvSpPr>
            <a:spLocks noChangeShapeType="1"/>
          </p:cNvSpPr>
          <p:nvPr/>
        </p:nvSpPr>
        <p:spPr bwMode="auto">
          <a:xfrm>
            <a:off x="3149600" y="3114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>
            <a:off x="3149600" y="34194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>
            <a:off x="4445000" y="34956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Rectangle 36"/>
          <p:cNvSpPr>
            <a:spLocks noChangeArrowheads="1"/>
          </p:cNvSpPr>
          <p:nvPr/>
        </p:nvSpPr>
        <p:spPr bwMode="auto">
          <a:xfrm>
            <a:off x="5740400" y="2657475"/>
            <a:ext cx="457200" cy="381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Zero?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307" name="Line 37"/>
          <p:cNvSpPr>
            <a:spLocks noChangeShapeType="1"/>
          </p:cNvSpPr>
          <p:nvPr/>
        </p:nvSpPr>
        <p:spPr bwMode="auto">
          <a:xfrm>
            <a:off x="5511800" y="34194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38"/>
          <p:cNvSpPr>
            <a:spLocks noChangeShapeType="1"/>
          </p:cNvSpPr>
          <p:nvPr/>
        </p:nvSpPr>
        <p:spPr bwMode="auto">
          <a:xfrm>
            <a:off x="5511800" y="4029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Freeform 39"/>
          <p:cNvSpPr>
            <a:spLocks/>
          </p:cNvSpPr>
          <p:nvPr/>
        </p:nvSpPr>
        <p:spPr bwMode="auto">
          <a:xfrm>
            <a:off x="482600" y="1819275"/>
            <a:ext cx="7086600" cy="1812925"/>
          </a:xfrm>
          <a:custGeom>
            <a:avLst/>
            <a:gdLst>
              <a:gd name="T0" fmla="*/ 2147483647 w 4464"/>
              <a:gd name="T1" fmla="*/ 2147483647 h 1142"/>
              <a:gd name="T2" fmla="*/ 2147483647 w 4464"/>
              <a:gd name="T3" fmla="*/ 2147483647 h 1142"/>
              <a:gd name="T4" fmla="*/ 2147483647 w 4464"/>
              <a:gd name="T5" fmla="*/ 0 h 1142"/>
              <a:gd name="T6" fmla="*/ 0 w 4464"/>
              <a:gd name="T7" fmla="*/ 0 h 1142"/>
              <a:gd name="T8" fmla="*/ 2147483647 w 4464"/>
              <a:gd name="T9" fmla="*/ 2147483647 h 1142"/>
              <a:gd name="T10" fmla="*/ 2147483647 w 4464"/>
              <a:gd name="T11" fmla="*/ 2147483647 h 11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64"/>
              <a:gd name="T19" fmla="*/ 0 h 1142"/>
              <a:gd name="T20" fmla="*/ 4464 w 4464"/>
              <a:gd name="T21" fmla="*/ 1142 h 11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64" h="1142">
                <a:moveTo>
                  <a:pt x="4224" y="253"/>
                </a:moveTo>
                <a:lnTo>
                  <a:pt x="4464" y="253"/>
                </a:lnTo>
                <a:lnTo>
                  <a:pt x="4464" y="0"/>
                </a:lnTo>
                <a:lnTo>
                  <a:pt x="0" y="0"/>
                </a:lnTo>
                <a:lnTo>
                  <a:pt x="2" y="1142"/>
                </a:lnTo>
                <a:lnTo>
                  <a:pt x="172" y="11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40"/>
          <p:cNvSpPr>
            <a:spLocks noChangeShapeType="1"/>
          </p:cNvSpPr>
          <p:nvPr/>
        </p:nvSpPr>
        <p:spPr bwMode="auto">
          <a:xfrm>
            <a:off x="6197600" y="37242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Freeform 41"/>
          <p:cNvSpPr>
            <a:spLocks/>
          </p:cNvSpPr>
          <p:nvPr/>
        </p:nvSpPr>
        <p:spPr bwMode="auto">
          <a:xfrm>
            <a:off x="6723063" y="2336800"/>
            <a:ext cx="304800" cy="1371600"/>
          </a:xfrm>
          <a:custGeom>
            <a:avLst/>
            <a:gdLst>
              <a:gd name="T0" fmla="*/ 0 w 192"/>
              <a:gd name="T1" fmla="*/ 2147483647 h 960"/>
              <a:gd name="T2" fmla="*/ 0 w 192"/>
              <a:gd name="T3" fmla="*/ 0 h 960"/>
              <a:gd name="T4" fmla="*/ 2147483647 w 192"/>
              <a:gd name="T5" fmla="*/ 0 h 960"/>
              <a:gd name="T6" fmla="*/ 0 60000 65536"/>
              <a:gd name="T7" fmla="*/ 0 60000 65536"/>
              <a:gd name="T8" fmla="*/ 0 60000 65536"/>
              <a:gd name="T9" fmla="*/ 0 w 192"/>
              <a:gd name="T10" fmla="*/ 0 h 960"/>
              <a:gd name="T11" fmla="*/ 192 w 19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0">
                <a:moveTo>
                  <a:pt x="0" y="96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Line 42"/>
          <p:cNvSpPr>
            <a:spLocks noChangeShapeType="1"/>
          </p:cNvSpPr>
          <p:nvPr/>
        </p:nvSpPr>
        <p:spPr bwMode="auto">
          <a:xfrm>
            <a:off x="4445000" y="39528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Line 43"/>
          <p:cNvSpPr>
            <a:spLocks noChangeShapeType="1"/>
          </p:cNvSpPr>
          <p:nvPr/>
        </p:nvSpPr>
        <p:spPr bwMode="auto">
          <a:xfrm>
            <a:off x="1092200" y="3648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4" name="Line 44"/>
          <p:cNvSpPr>
            <a:spLocks noChangeShapeType="1"/>
          </p:cNvSpPr>
          <p:nvPr/>
        </p:nvSpPr>
        <p:spPr bwMode="auto">
          <a:xfrm>
            <a:off x="1549400" y="2886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5" name="Freeform 45"/>
          <p:cNvSpPr>
            <a:spLocks/>
          </p:cNvSpPr>
          <p:nvPr/>
        </p:nvSpPr>
        <p:spPr bwMode="auto">
          <a:xfrm>
            <a:off x="1244600" y="2276475"/>
            <a:ext cx="533400" cy="1371600"/>
          </a:xfrm>
          <a:custGeom>
            <a:avLst/>
            <a:gdLst>
              <a:gd name="T0" fmla="*/ 0 w 336"/>
              <a:gd name="T1" fmla="*/ 2147483647 h 864"/>
              <a:gd name="T2" fmla="*/ 0 w 336"/>
              <a:gd name="T3" fmla="*/ 0 h 864"/>
              <a:gd name="T4" fmla="*/ 2147483647 w 336"/>
              <a:gd name="T5" fmla="*/ 0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0" y="864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6" name="Freeform 46"/>
          <p:cNvSpPr>
            <a:spLocks/>
          </p:cNvSpPr>
          <p:nvPr/>
        </p:nvSpPr>
        <p:spPr bwMode="auto">
          <a:xfrm>
            <a:off x="6716713" y="3724275"/>
            <a:ext cx="1614487" cy="1143000"/>
          </a:xfrm>
          <a:custGeom>
            <a:avLst/>
            <a:gdLst>
              <a:gd name="T0" fmla="*/ 0 w 1008"/>
              <a:gd name="T1" fmla="*/ 0 h 720"/>
              <a:gd name="T2" fmla="*/ 0 w 1008"/>
              <a:gd name="T3" fmla="*/ 2147483647 h 720"/>
              <a:gd name="T4" fmla="*/ 2147483647 w 1008"/>
              <a:gd name="T5" fmla="*/ 2147483647 h 720"/>
              <a:gd name="T6" fmla="*/ 2147483647 w 1008"/>
              <a:gd name="T7" fmla="*/ 2147483647 h 720"/>
              <a:gd name="T8" fmla="*/ 2147483647 w 1008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720"/>
              <a:gd name="T17" fmla="*/ 1008 w 1008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720">
                <a:moveTo>
                  <a:pt x="0" y="0"/>
                </a:moveTo>
                <a:lnTo>
                  <a:pt x="0" y="720"/>
                </a:lnTo>
                <a:lnTo>
                  <a:pt x="864" y="720"/>
                </a:lnTo>
                <a:lnTo>
                  <a:pt x="864" y="480"/>
                </a:lnTo>
                <a:lnTo>
                  <a:pt x="1008" y="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7" name="Freeform 47"/>
          <p:cNvSpPr>
            <a:spLocks/>
          </p:cNvSpPr>
          <p:nvPr/>
        </p:nvSpPr>
        <p:spPr bwMode="auto">
          <a:xfrm>
            <a:off x="3454400" y="4029075"/>
            <a:ext cx="5334000" cy="1828800"/>
          </a:xfrm>
          <a:custGeom>
            <a:avLst/>
            <a:gdLst>
              <a:gd name="T0" fmla="*/ 2147483647 w 3312"/>
              <a:gd name="T1" fmla="*/ 2147483647 h 768"/>
              <a:gd name="T2" fmla="*/ 2147483647 w 3312"/>
              <a:gd name="T3" fmla="*/ 2147483647 h 768"/>
              <a:gd name="T4" fmla="*/ 2147483647 w 3312"/>
              <a:gd name="T5" fmla="*/ 2147483647 h 768"/>
              <a:gd name="T6" fmla="*/ 0 w 3312"/>
              <a:gd name="T7" fmla="*/ 2147483647 h 768"/>
              <a:gd name="T8" fmla="*/ 0 w 3312"/>
              <a:gd name="T9" fmla="*/ 0 h 768"/>
              <a:gd name="T10" fmla="*/ 2147483647 w 3312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768"/>
              <a:gd name="T20" fmla="*/ 3312 w 3312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768">
                <a:moveTo>
                  <a:pt x="3168" y="96"/>
                </a:moveTo>
                <a:lnTo>
                  <a:pt x="3312" y="96"/>
                </a:lnTo>
                <a:lnTo>
                  <a:pt x="3312" y="768"/>
                </a:lnTo>
                <a:lnTo>
                  <a:pt x="0" y="768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8" name="Freeform 48"/>
          <p:cNvSpPr>
            <a:spLocks/>
          </p:cNvSpPr>
          <p:nvPr/>
        </p:nvSpPr>
        <p:spPr bwMode="auto">
          <a:xfrm>
            <a:off x="4978400" y="3952875"/>
            <a:ext cx="2133600" cy="533400"/>
          </a:xfrm>
          <a:custGeom>
            <a:avLst/>
            <a:gdLst>
              <a:gd name="T0" fmla="*/ 0 w 1344"/>
              <a:gd name="T1" fmla="*/ 0 h 336"/>
              <a:gd name="T2" fmla="*/ 0 w 1344"/>
              <a:gd name="T3" fmla="*/ 2147483647 h 336"/>
              <a:gd name="T4" fmla="*/ 2147483647 w 1344"/>
              <a:gd name="T5" fmla="*/ 2147483647 h 336"/>
              <a:gd name="T6" fmla="*/ 0 60000 65536"/>
              <a:gd name="T7" fmla="*/ 0 60000 65536"/>
              <a:gd name="T8" fmla="*/ 0 60000 65536"/>
              <a:gd name="T9" fmla="*/ 0 w 1344"/>
              <a:gd name="T10" fmla="*/ 0 h 336"/>
              <a:gd name="T11" fmla="*/ 1344 w 13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336">
                <a:moveTo>
                  <a:pt x="0" y="0"/>
                </a:moveTo>
                <a:lnTo>
                  <a:pt x="0" y="336"/>
                </a:lnTo>
                <a:lnTo>
                  <a:pt x="1344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9" name="Freeform 49"/>
          <p:cNvSpPr>
            <a:spLocks/>
          </p:cNvSpPr>
          <p:nvPr/>
        </p:nvSpPr>
        <p:spPr bwMode="auto">
          <a:xfrm>
            <a:off x="3302000" y="3800475"/>
            <a:ext cx="5257800" cy="1828800"/>
          </a:xfrm>
          <a:custGeom>
            <a:avLst/>
            <a:gdLst>
              <a:gd name="T0" fmla="*/ 2147483647 w 3312"/>
              <a:gd name="T1" fmla="*/ 2147483647 h 1200"/>
              <a:gd name="T2" fmla="*/ 2147483647 w 3312"/>
              <a:gd name="T3" fmla="*/ 2147483647 h 1200"/>
              <a:gd name="T4" fmla="*/ 2147483647 w 3312"/>
              <a:gd name="T5" fmla="*/ 2147483647 h 1200"/>
              <a:gd name="T6" fmla="*/ 0 w 3312"/>
              <a:gd name="T7" fmla="*/ 2147483647 h 1200"/>
              <a:gd name="T8" fmla="*/ 0 w 3312"/>
              <a:gd name="T9" fmla="*/ 0 h 1200"/>
              <a:gd name="T10" fmla="*/ 2147483647 w 3312"/>
              <a:gd name="T11" fmla="*/ 0 h 1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1200"/>
              <a:gd name="T20" fmla="*/ 3312 w 3312"/>
              <a:gd name="T21" fmla="*/ 1200 h 1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1200">
                <a:moveTo>
                  <a:pt x="3024" y="960"/>
                </a:moveTo>
                <a:lnTo>
                  <a:pt x="3312" y="960"/>
                </a:lnTo>
                <a:lnTo>
                  <a:pt x="3312" y="1200"/>
                </a:lnTo>
                <a:lnTo>
                  <a:pt x="0" y="1200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616200" y="1895475"/>
            <a:ext cx="5487988" cy="3643313"/>
            <a:chOff x="1631" y="1405"/>
            <a:chExt cx="3457" cy="2295"/>
          </a:xfrm>
        </p:grpSpPr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631" y="1405"/>
              <a:ext cx="192" cy="2295"/>
              <a:chOff x="1486" y="1488"/>
              <a:chExt cx="192" cy="2295"/>
            </a:xfrm>
          </p:grpSpPr>
          <p:sp>
            <p:nvSpPr>
              <p:cNvPr id="54369" name="Rectangle 52"/>
              <p:cNvSpPr>
                <a:spLocks noChangeArrowheads="1"/>
              </p:cNvSpPr>
              <p:nvPr/>
            </p:nvSpPr>
            <p:spPr bwMode="auto">
              <a:xfrm>
                <a:off x="1486" y="1488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IF/ID</a:t>
                </a:r>
              </a:p>
            </p:txBody>
          </p:sp>
          <p:sp>
            <p:nvSpPr>
              <p:cNvPr id="54370" name="AutoShape 53"/>
              <p:cNvSpPr>
                <a:spLocks noChangeArrowheads="1"/>
              </p:cNvSpPr>
              <p:nvPr/>
            </p:nvSpPr>
            <p:spPr bwMode="auto">
              <a:xfrm>
                <a:off x="1486" y="3591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2832" y="1405"/>
              <a:ext cx="193" cy="2295"/>
              <a:chOff x="2740" y="1436"/>
              <a:chExt cx="193" cy="2295"/>
            </a:xfrm>
          </p:grpSpPr>
          <p:sp>
            <p:nvSpPr>
              <p:cNvPr id="54367" name="Rectangle 55"/>
              <p:cNvSpPr>
                <a:spLocks noChangeArrowheads="1"/>
              </p:cNvSpPr>
              <p:nvPr/>
            </p:nvSpPr>
            <p:spPr bwMode="auto">
              <a:xfrm>
                <a:off x="2741" y="1436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ID/EX</a:t>
                </a:r>
              </a:p>
            </p:txBody>
          </p:sp>
          <p:sp>
            <p:nvSpPr>
              <p:cNvPr id="54368" name="AutoShape 56"/>
              <p:cNvSpPr>
                <a:spLocks noChangeArrowheads="1"/>
              </p:cNvSpPr>
              <p:nvPr/>
            </p:nvSpPr>
            <p:spPr bwMode="auto">
              <a:xfrm>
                <a:off x="2740" y="353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4896" y="1405"/>
              <a:ext cx="192" cy="2295"/>
              <a:chOff x="4972" y="1431"/>
              <a:chExt cx="192" cy="2295"/>
            </a:xfrm>
          </p:grpSpPr>
          <p:sp>
            <p:nvSpPr>
              <p:cNvPr id="54365" name="Rectangle 58"/>
              <p:cNvSpPr>
                <a:spLocks noChangeArrowheads="1"/>
              </p:cNvSpPr>
              <p:nvPr/>
            </p:nvSpPr>
            <p:spPr bwMode="auto">
              <a:xfrm>
                <a:off x="4972" y="1431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MEM/WB</a:t>
                </a:r>
              </a:p>
            </p:txBody>
          </p:sp>
          <p:sp>
            <p:nvSpPr>
              <p:cNvPr id="54366" name="AutoShape 59"/>
              <p:cNvSpPr>
                <a:spLocks noChangeArrowheads="1"/>
              </p:cNvSpPr>
              <p:nvPr/>
            </p:nvSpPr>
            <p:spPr bwMode="auto">
              <a:xfrm>
                <a:off x="4972" y="353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966" y="1405"/>
              <a:ext cx="192" cy="2295"/>
              <a:chOff x="3920" y="1447"/>
              <a:chExt cx="192" cy="2295"/>
            </a:xfrm>
          </p:grpSpPr>
          <p:sp>
            <p:nvSpPr>
              <p:cNvPr id="54363" name="Rectangle 61"/>
              <p:cNvSpPr>
                <a:spLocks noChangeArrowheads="1"/>
              </p:cNvSpPr>
              <p:nvPr/>
            </p:nvSpPr>
            <p:spPr bwMode="auto">
              <a:xfrm>
                <a:off x="3920" y="1447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EX/MEM</a:t>
                </a:r>
              </a:p>
            </p:txBody>
          </p:sp>
          <p:sp>
            <p:nvSpPr>
              <p:cNvPr id="54364" name="AutoShape 62"/>
              <p:cNvSpPr>
                <a:spLocks noChangeArrowheads="1"/>
              </p:cNvSpPr>
              <p:nvPr/>
            </p:nvSpPr>
            <p:spPr bwMode="auto">
              <a:xfrm>
                <a:off x="3920" y="354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4321" name="Line 63"/>
          <p:cNvSpPr>
            <a:spLocks noChangeShapeType="1"/>
          </p:cNvSpPr>
          <p:nvPr/>
        </p:nvSpPr>
        <p:spPr bwMode="auto">
          <a:xfrm>
            <a:off x="4292600" y="486727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2" name="Freeform 64"/>
          <p:cNvSpPr>
            <a:spLocks/>
          </p:cNvSpPr>
          <p:nvPr/>
        </p:nvSpPr>
        <p:spPr bwMode="auto">
          <a:xfrm>
            <a:off x="4826000" y="4181475"/>
            <a:ext cx="457200" cy="685800"/>
          </a:xfrm>
          <a:custGeom>
            <a:avLst/>
            <a:gdLst>
              <a:gd name="T0" fmla="*/ 0 w 336"/>
              <a:gd name="T1" fmla="*/ 2147483647 h 432"/>
              <a:gd name="T2" fmla="*/ 2147483647 w 336"/>
              <a:gd name="T3" fmla="*/ 2147483647 h 432"/>
              <a:gd name="T4" fmla="*/ 2147483647 w 336"/>
              <a:gd name="T5" fmla="*/ 0 h 432"/>
              <a:gd name="T6" fmla="*/ 2147483647 w 33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32"/>
              <a:gd name="T14" fmla="*/ 336 w 33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32">
                <a:moveTo>
                  <a:pt x="0" y="432"/>
                </a:moveTo>
                <a:lnTo>
                  <a:pt x="192" y="432"/>
                </a:lnTo>
                <a:lnTo>
                  <a:pt x="192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3" name="Line 65"/>
          <p:cNvSpPr>
            <a:spLocks noChangeShapeType="1"/>
          </p:cNvSpPr>
          <p:nvPr/>
        </p:nvSpPr>
        <p:spPr bwMode="auto">
          <a:xfrm>
            <a:off x="2921000" y="204787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4" name="Freeform 66"/>
          <p:cNvSpPr>
            <a:spLocks/>
          </p:cNvSpPr>
          <p:nvPr/>
        </p:nvSpPr>
        <p:spPr bwMode="auto">
          <a:xfrm>
            <a:off x="3149600" y="4867275"/>
            <a:ext cx="1371600" cy="3810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2147483647 h 288"/>
              <a:gd name="T4" fmla="*/ 2147483647 w 864"/>
              <a:gd name="T5" fmla="*/ 2147483647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Line 67"/>
          <p:cNvSpPr>
            <a:spLocks noChangeShapeType="1"/>
          </p:cNvSpPr>
          <p:nvPr/>
        </p:nvSpPr>
        <p:spPr bwMode="auto">
          <a:xfrm>
            <a:off x="4826000" y="52482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6" name="Line 68"/>
          <p:cNvSpPr>
            <a:spLocks noChangeShapeType="1"/>
          </p:cNvSpPr>
          <p:nvPr/>
        </p:nvSpPr>
        <p:spPr bwMode="auto">
          <a:xfrm>
            <a:off x="6654800" y="52482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7" name="Freeform 69"/>
          <p:cNvSpPr>
            <a:spLocks/>
          </p:cNvSpPr>
          <p:nvPr/>
        </p:nvSpPr>
        <p:spPr bwMode="auto">
          <a:xfrm>
            <a:off x="2159000" y="2047875"/>
            <a:ext cx="4572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0 h 336"/>
              <a:gd name="T6" fmla="*/ 2147483647 w 240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336"/>
                </a:move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38263" y="2147888"/>
            <a:ext cx="914400" cy="990600"/>
            <a:chOff x="827" y="1455"/>
            <a:chExt cx="576" cy="624"/>
          </a:xfrm>
        </p:grpSpPr>
        <p:sp>
          <p:nvSpPr>
            <p:cNvPr id="54354" name="Text Box 71"/>
            <p:cNvSpPr txBox="1">
              <a:spLocks noChangeArrowheads="1"/>
            </p:cNvSpPr>
            <p:nvPr/>
          </p:nvSpPr>
          <p:spPr bwMode="auto">
            <a:xfrm>
              <a:off x="827" y="1791"/>
              <a:ext cx="192" cy="28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0"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4355" name="AutoShape 72"/>
            <p:cNvSpPr>
              <a:spLocks noChangeAspect="1" noChangeArrowheads="1"/>
            </p:cNvSpPr>
            <p:nvPr/>
          </p:nvSpPr>
          <p:spPr bwMode="auto">
            <a:xfrm rot="-5400000">
              <a:off x="965" y="1592"/>
              <a:ext cx="57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1 h 21600"/>
                <a:gd name="T14" fmla="*/ 17100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kumimoji="0" lang="en-US" sz="1000" b="1">
                <a:latin typeface="Comic Sans MS" pitchFamily="66" charset="0"/>
              </a:endParaRPr>
            </a:p>
          </p:txBody>
        </p:sp>
        <p:sp>
          <p:nvSpPr>
            <p:cNvPr id="54356" name="AutoShape 73"/>
            <p:cNvSpPr>
              <a:spLocks noChangeAspect="1" noChangeArrowheads="1"/>
            </p:cNvSpPr>
            <p:nvPr/>
          </p:nvSpPr>
          <p:spPr bwMode="auto">
            <a:xfrm rot="5400000">
              <a:off x="1071" y="1644"/>
              <a:ext cx="174" cy="1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7" name="Text Box 74"/>
            <p:cNvSpPr txBox="1">
              <a:spLocks noChangeAspect="1" noChangeArrowheads="1"/>
            </p:cNvSpPr>
            <p:nvPr/>
          </p:nvSpPr>
          <p:spPr bwMode="auto">
            <a:xfrm rot="5400000">
              <a:off x="1015" y="1643"/>
              <a:ext cx="49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sz="1600" b="1">
                  <a:latin typeface="Comic Sans MS" pitchFamily="66" charset="0"/>
                </a:rPr>
                <a:t>Adder</a:t>
              </a:r>
              <a:endParaRPr kumimoji="0" lang="en-US" sz="1000" b="1">
                <a:latin typeface="Comic Sans MS" pitchFamily="66" charset="0"/>
              </a:endParaRPr>
            </a:p>
          </p:txBody>
        </p:sp>
        <p:sp>
          <p:nvSpPr>
            <p:cNvPr id="54358" name="Freeform 75"/>
            <p:cNvSpPr>
              <a:spLocks noChangeAspect="1"/>
            </p:cNvSpPr>
            <p:nvPr/>
          </p:nvSpPr>
          <p:spPr bwMode="auto">
            <a:xfrm rot="5400000">
              <a:off x="1076" y="1652"/>
              <a:ext cx="173" cy="130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0 h 288"/>
                <a:gd name="T4" fmla="*/ 0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29" name="Line 76"/>
          <p:cNvSpPr>
            <a:spLocks noChangeShapeType="1"/>
          </p:cNvSpPr>
          <p:nvPr/>
        </p:nvSpPr>
        <p:spPr bwMode="auto">
          <a:xfrm>
            <a:off x="4826000" y="20478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77"/>
          <p:cNvSpPr>
            <a:spLocks noChangeShapeType="1"/>
          </p:cNvSpPr>
          <p:nvPr/>
        </p:nvSpPr>
        <p:spPr bwMode="auto">
          <a:xfrm>
            <a:off x="6654800" y="20478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Freeform 78"/>
          <p:cNvSpPr>
            <a:spLocks/>
          </p:cNvSpPr>
          <p:nvPr/>
        </p:nvSpPr>
        <p:spPr bwMode="auto">
          <a:xfrm>
            <a:off x="5054600" y="2047875"/>
            <a:ext cx="228600" cy="1219200"/>
          </a:xfrm>
          <a:custGeom>
            <a:avLst/>
            <a:gdLst>
              <a:gd name="T0" fmla="*/ 0 w 96"/>
              <a:gd name="T1" fmla="*/ 0 h 768"/>
              <a:gd name="T2" fmla="*/ 0 w 96"/>
              <a:gd name="T3" fmla="*/ 2147483647 h 768"/>
              <a:gd name="T4" fmla="*/ 2147483647 w 96"/>
              <a:gd name="T5" fmla="*/ 2147483647 h 768"/>
              <a:gd name="T6" fmla="*/ 0 60000 65536"/>
              <a:gd name="T7" fmla="*/ 0 60000 65536"/>
              <a:gd name="T8" fmla="*/ 0 60000 65536"/>
              <a:gd name="T9" fmla="*/ 0 w 96"/>
              <a:gd name="T10" fmla="*/ 0 h 768"/>
              <a:gd name="T11" fmla="*/ 96 w 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768">
                <a:moveTo>
                  <a:pt x="0" y="0"/>
                </a:moveTo>
                <a:lnTo>
                  <a:pt x="0" y="768"/>
                </a:lnTo>
                <a:lnTo>
                  <a:pt x="96" y="7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2" name="Text Box 79"/>
          <p:cNvSpPr txBox="1">
            <a:spLocks noChangeArrowheads="1"/>
          </p:cNvSpPr>
          <p:nvPr/>
        </p:nvSpPr>
        <p:spPr bwMode="auto">
          <a:xfrm>
            <a:off x="2951163" y="2001838"/>
            <a:ext cx="13049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Next SEQ PC</a:t>
            </a:r>
          </a:p>
        </p:txBody>
      </p:sp>
      <p:sp>
        <p:nvSpPr>
          <p:cNvPr id="54333" name="Oval 80"/>
          <p:cNvSpPr>
            <a:spLocks noChangeArrowheads="1"/>
          </p:cNvSpPr>
          <p:nvPr/>
        </p:nvSpPr>
        <p:spPr bwMode="auto">
          <a:xfrm>
            <a:off x="6678613" y="3686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4" name="Oval 81"/>
          <p:cNvSpPr>
            <a:spLocks noChangeArrowheads="1"/>
          </p:cNvSpPr>
          <p:nvPr/>
        </p:nvSpPr>
        <p:spPr bwMode="auto">
          <a:xfrm>
            <a:off x="4940300" y="3919538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5" name="Oval 82"/>
          <p:cNvSpPr>
            <a:spLocks noChangeArrowheads="1"/>
          </p:cNvSpPr>
          <p:nvPr/>
        </p:nvSpPr>
        <p:spPr bwMode="auto">
          <a:xfrm>
            <a:off x="4935538" y="34528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Oval 83"/>
          <p:cNvSpPr>
            <a:spLocks noChangeArrowheads="1"/>
          </p:cNvSpPr>
          <p:nvPr/>
        </p:nvSpPr>
        <p:spPr bwMode="auto">
          <a:xfrm>
            <a:off x="3106738" y="33766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Oval 84"/>
          <p:cNvSpPr>
            <a:spLocks noChangeArrowheads="1"/>
          </p:cNvSpPr>
          <p:nvPr/>
        </p:nvSpPr>
        <p:spPr bwMode="auto">
          <a:xfrm>
            <a:off x="3125788" y="481012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8" name="Oval 85"/>
          <p:cNvSpPr>
            <a:spLocks noChangeArrowheads="1"/>
          </p:cNvSpPr>
          <p:nvPr/>
        </p:nvSpPr>
        <p:spPr bwMode="auto">
          <a:xfrm>
            <a:off x="1196975" y="3605213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9" name="Oval 86"/>
          <p:cNvSpPr>
            <a:spLocks noChangeArrowheads="1"/>
          </p:cNvSpPr>
          <p:nvPr/>
        </p:nvSpPr>
        <p:spPr bwMode="auto">
          <a:xfrm>
            <a:off x="3106738" y="4829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0" name="Oval 87"/>
          <p:cNvSpPr>
            <a:spLocks noChangeArrowheads="1"/>
          </p:cNvSpPr>
          <p:nvPr/>
        </p:nvSpPr>
        <p:spPr bwMode="auto">
          <a:xfrm>
            <a:off x="5018088" y="201136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1" name="Text Box 88"/>
          <p:cNvSpPr txBox="1">
            <a:spLocks noChangeArrowheads="1"/>
          </p:cNvSpPr>
          <p:nvPr/>
        </p:nvSpPr>
        <p:spPr bwMode="auto">
          <a:xfrm>
            <a:off x="4986338" y="2008188"/>
            <a:ext cx="13049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Next SEQ PC</a:t>
            </a:r>
          </a:p>
        </p:txBody>
      </p:sp>
      <p:sp>
        <p:nvSpPr>
          <p:cNvPr id="54342" name="Text Box 89"/>
          <p:cNvSpPr txBox="1">
            <a:spLocks noChangeArrowheads="1"/>
          </p:cNvSpPr>
          <p:nvPr/>
        </p:nvSpPr>
        <p:spPr bwMode="auto">
          <a:xfrm>
            <a:off x="3844925" y="5262563"/>
            <a:ext cx="38893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RD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3" name="Text Box 90"/>
          <p:cNvSpPr txBox="1">
            <a:spLocks noChangeArrowheads="1"/>
          </p:cNvSpPr>
          <p:nvPr/>
        </p:nvSpPr>
        <p:spPr bwMode="auto">
          <a:xfrm>
            <a:off x="5264150" y="5262563"/>
            <a:ext cx="38893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RD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4" name="Text Box 91"/>
          <p:cNvSpPr txBox="1">
            <a:spLocks noChangeArrowheads="1"/>
          </p:cNvSpPr>
          <p:nvPr/>
        </p:nvSpPr>
        <p:spPr bwMode="auto">
          <a:xfrm>
            <a:off x="6940550" y="5262563"/>
            <a:ext cx="38893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RD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5" name="Text Box 92"/>
          <p:cNvSpPr txBox="1">
            <a:spLocks noChangeArrowheads="1"/>
          </p:cNvSpPr>
          <p:nvPr/>
        </p:nvSpPr>
        <p:spPr bwMode="auto">
          <a:xfrm rot="-5400000">
            <a:off x="8456613" y="4846638"/>
            <a:ext cx="9271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WB Data</a:t>
            </a:r>
          </a:p>
        </p:txBody>
      </p:sp>
      <p:sp>
        <p:nvSpPr>
          <p:cNvPr id="54346" name="Text Box 94"/>
          <p:cNvSpPr txBox="1">
            <a:spLocks noChangeArrowheads="1"/>
          </p:cNvSpPr>
          <p:nvPr/>
        </p:nvSpPr>
        <p:spPr bwMode="auto">
          <a:xfrm>
            <a:off x="609600" y="1828800"/>
            <a:ext cx="8620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Next PC</a:t>
            </a: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774700" y="3038475"/>
            <a:ext cx="304800" cy="1228725"/>
            <a:chOff x="488" y="1914"/>
            <a:chExt cx="192" cy="774"/>
          </a:xfrm>
        </p:grpSpPr>
        <p:sp>
          <p:nvSpPr>
            <p:cNvPr id="54352" name="Rectangle 96"/>
            <p:cNvSpPr>
              <a:spLocks noChangeArrowheads="1"/>
            </p:cNvSpPr>
            <p:nvPr/>
          </p:nvSpPr>
          <p:spPr bwMode="auto">
            <a:xfrm>
              <a:off x="488" y="1914"/>
              <a:ext cx="192" cy="768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r>
                <a:rPr kumimoji="0" lang="en-US" sz="18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54353" name="AutoShape 97"/>
            <p:cNvSpPr>
              <a:spLocks noChangeArrowheads="1"/>
            </p:cNvSpPr>
            <p:nvPr/>
          </p:nvSpPr>
          <p:spPr bwMode="auto">
            <a:xfrm>
              <a:off x="496" y="2544"/>
              <a:ext cx="175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48" name="Text Box 98"/>
          <p:cNvSpPr txBox="1">
            <a:spLocks noChangeArrowheads="1"/>
          </p:cNvSpPr>
          <p:nvPr/>
        </p:nvSpPr>
        <p:spPr bwMode="auto">
          <a:xfrm>
            <a:off x="3276600" y="2895600"/>
            <a:ext cx="407988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000">
                <a:latin typeface="Comic Sans MS" pitchFamily="66" charset="0"/>
              </a:rPr>
              <a:t>RS1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9" name="Text Box 99"/>
          <p:cNvSpPr txBox="1">
            <a:spLocks noChangeArrowheads="1"/>
          </p:cNvSpPr>
          <p:nvPr/>
        </p:nvSpPr>
        <p:spPr bwMode="auto">
          <a:xfrm>
            <a:off x="3276600" y="3200400"/>
            <a:ext cx="4286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000">
                <a:latin typeface="Comic Sans MS" pitchFamily="66" charset="0"/>
              </a:rPr>
              <a:t>RS2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50" name="Text Box 100"/>
          <p:cNvSpPr txBox="1">
            <a:spLocks noChangeArrowheads="1"/>
          </p:cNvSpPr>
          <p:nvPr/>
        </p:nvSpPr>
        <p:spPr bwMode="auto">
          <a:xfrm>
            <a:off x="3416300" y="4860925"/>
            <a:ext cx="45085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000">
                <a:latin typeface="Comic Sans MS" pitchFamily="66" charset="0"/>
              </a:rPr>
              <a:t>Imm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51" name="Oval 101"/>
          <p:cNvSpPr>
            <a:spLocks noChangeArrowheads="1"/>
          </p:cNvSpPr>
          <p:nvPr/>
        </p:nvSpPr>
        <p:spPr bwMode="auto">
          <a:xfrm>
            <a:off x="7035800" y="1919288"/>
            <a:ext cx="209550" cy="552450"/>
          </a:xfrm>
          <a:prstGeom prst="ellipse">
            <a:avLst/>
          </a:prstGeom>
          <a:solidFill>
            <a:srgbClr val="07F70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15000" y="2667000"/>
            <a:ext cx="533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35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54A5B-FC11-43F3-B686-0E447147C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/>
              <a:t>Data path is pipelined by adding a set of pipeline registers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5303" name="Picture 4" descr="4 pipeli_0"/>
          <p:cNvPicPr>
            <a:picLocks noChangeArrowheads="1"/>
          </p:cNvPicPr>
          <p:nvPr/>
        </p:nvPicPr>
        <p:blipFill>
          <a:blip r:embed="rId4">
            <a:lum bright="-4000"/>
          </a:blip>
          <a:srcRect/>
          <a:stretch>
            <a:fillRect/>
          </a:stretch>
        </p:blipFill>
        <p:spPr bwMode="auto">
          <a:xfrm>
            <a:off x="76200" y="990600"/>
            <a:ext cx="8961120" cy="57607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5029200" y="2819400"/>
            <a:ext cx="4572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95885-180D-437B-98CD-71C2DDB180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286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Events on every pipe stage of </a:t>
            </a:r>
            <a:r>
              <a:rPr lang="en-US" sz="2800" b="1" dirty="0" smtClean="0"/>
              <a:t>the RISC-V </a:t>
            </a:r>
            <a:r>
              <a:rPr lang="en-US" sz="2800" b="1" dirty="0"/>
              <a:t>pipeline</a:t>
            </a:r>
          </a:p>
        </p:txBody>
      </p:sp>
      <p:pic>
        <p:nvPicPr>
          <p:cNvPr id="57350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762000"/>
            <a:ext cx="8686800" cy="6035675"/>
          </a:xfrm>
          <a:noFill/>
        </p:spPr>
      </p:pic>
    </p:spTree>
    <p:extLst>
      <p:ext uri="{BB962C8B-B14F-4D97-AF65-F5344CB8AC3E}">
        <p14:creationId xmlns:p14="http://schemas.microsoft.com/office/powerpoint/2010/main" val="34426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729078-4B96-4370-8A47-D35B335DC6F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sz="3200" b="1">
                <a:solidFill>
                  <a:schemeClr val="tx1"/>
                </a:solidFill>
              </a:rPr>
              <a:t>Implementation of Pipelining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990600"/>
            <a:ext cx="8153400" cy="5316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smtClean="0"/>
              <a:t>Controls for </a:t>
            </a:r>
            <a:r>
              <a:rPr lang="en-US" sz="2400" b="1"/>
              <a:t>the </a:t>
            </a:r>
            <a:r>
              <a:rPr lang="en-US" sz="2400" b="1" smtClean="0"/>
              <a:t>four multiplexers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Top MUX of ALU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Set </a:t>
            </a:r>
            <a:r>
              <a:rPr lang="en-US" sz="2400" b="1">
                <a:latin typeface="Comic Sans MS" pitchFamily="66" charset="0"/>
              </a:rPr>
              <a:t>by </a:t>
            </a:r>
            <a:r>
              <a:rPr lang="en-US" sz="2400" b="1" smtClean="0">
                <a:latin typeface="Comic Sans MS" pitchFamily="66" charset="0"/>
              </a:rPr>
              <a:t>whether </a:t>
            </a:r>
            <a:r>
              <a:rPr lang="en-US" sz="2400" b="1">
                <a:latin typeface="Comic Sans MS" pitchFamily="66" charset="0"/>
              </a:rPr>
              <a:t>an </a:t>
            </a:r>
            <a:r>
              <a:rPr lang="en-US" sz="2400" b="1" smtClean="0">
                <a:latin typeface="Comic Sans MS" pitchFamily="66" charset="0"/>
              </a:rPr>
              <a:t>instruction </a:t>
            </a:r>
            <a:r>
              <a:rPr lang="en-US" sz="2400" b="1" dirty="0">
                <a:latin typeface="Comic Sans MS" pitchFamily="66" charset="0"/>
              </a:rPr>
              <a:t>is </a:t>
            </a:r>
            <a:r>
              <a:rPr lang="en-US" sz="2400" b="1">
                <a:latin typeface="Comic Sans MS" pitchFamily="66" charset="0"/>
              </a:rPr>
              <a:t>a </a:t>
            </a:r>
            <a:r>
              <a:rPr lang="en-US" sz="2400" b="1" smtClean="0">
                <a:latin typeface="Comic Sans MS" pitchFamily="66" charset="0"/>
              </a:rPr>
              <a:t>branch or </a:t>
            </a:r>
            <a:r>
              <a:rPr lang="en-US" sz="2400" b="1" dirty="0">
                <a:latin typeface="Comic Sans MS" pitchFamily="66" charset="0"/>
              </a:rPr>
              <a:t>not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Bottom MUX of ALU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Set </a:t>
            </a:r>
            <a:r>
              <a:rPr lang="en-US" sz="2400" b="1">
                <a:latin typeface="Comic Sans MS" pitchFamily="66" charset="0"/>
              </a:rPr>
              <a:t>by </a:t>
            </a:r>
            <a:r>
              <a:rPr lang="en-US" sz="2400" b="1" smtClean="0">
                <a:latin typeface="Comic Sans MS" pitchFamily="66" charset="0"/>
              </a:rPr>
              <a:t>whether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instruction </a:t>
            </a:r>
            <a:r>
              <a:rPr lang="en-US" sz="2400" b="1" dirty="0">
                <a:latin typeface="Comic Sans MS" pitchFamily="66" charset="0"/>
              </a:rPr>
              <a:t>is </a:t>
            </a:r>
            <a:r>
              <a:rPr lang="en-US" sz="2400" b="1">
                <a:latin typeface="Comic Sans MS" pitchFamily="66" charset="0"/>
              </a:rPr>
              <a:t>a </a:t>
            </a:r>
            <a:r>
              <a:rPr lang="en-US" sz="2400" b="1" smtClean="0">
                <a:latin typeface="Comic Sans MS" pitchFamily="66" charset="0"/>
              </a:rPr>
              <a:t>register-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register </a:t>
            </a:r>
            <a:r>
              <a:rPr lang="en-US" sz="2400" b="1">
                <a:latin typeface="Comic Sans MS" pitchFamily="66" charset="0"/>
              </a:rPr>
              <a:t>ALU </a:t>
            </a:r>
            <a:r>
              <a:rPr lang="en-US" sz="2400" b="1" smtClean="0">
                <a:latin typeface="Comic Sans MS" pitchFamily="66" charset="0"/>
              </a:rPr>
              <a:t>or </a:t>
            </a:r>
            <a:r>
              <a:rPr lang="en-US" sz="2400" b="1">
                <a:latin typeface="Comic Sans MS" pitchFamily="66" charset="0"/>
              </a:rPr>
              <a:t>any </a:t>
            </a:r>
            <a:r>
              <a:rPr lang="en-US" sz="2400" b="1" smtClean="0">
                <a:latin typeface="Comic Sans MS" pitchFamily="66" charset="0"/>
              </a:rPr>
              <a:t>other </a:t>
            </a:r>
            <a:r>
              <a:rPr lang="en-US" sz="2400" b="1" dirty="0">
                <a:latin typeface="Comic Sans MS" pitchFamily="66" charset="0"/>
              </a:rPr>
              <a:t>type </a:t>
            </a:r>
            <a:r>
              <a:rPr lang="en-US" sz="2400" b="1">
                <a:latin typeface="Comic Sans MS" pitchFamily="66" charset="0"/>
              </a:rPr>
              <a:t>of </a:t>
            </a:r>
            <a:r>
              <a:rPr lang="en-US" sz="2400" b="1" smtClean="0">
                <a:latin typeface="Comic Sans MS" pitchFamily="66" charset="0"/>
              </a:rPr>
              <a:t>operation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/>
              <a:t>IF </a:t>
            </a:r>
            <a:r>
              <a:rPr lang="en-US" sz="2400" b="1" smtClean="0"/>
              <a:t>or </a:t>
            </a:r>
            <a:r>
              <a:rPr lang="en-US" sz="2400" b="1" dirty="0"/>
              <a:t>MEM stage MUX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Chooses between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incremented </a:t>
            </a:r>
            <a:r>
              <a:rPr lang="en-US" sz="2400" b="1">
                <a:latin typeface="Comic Sans MS" pitchFamily="66" charset="0"/>
              </a:rPr>
              <a:t>PC </a:t>
            </a:r>
            <a:r>
              <a:rPr lang="en-US" sz="2400" b="1" smtClean="0">
                <a:latin typeface="Comic Sans MS" pitchFamily="66" charset="0"/>
              </a:rPr>
              <a:t>or </a:t>
            </a:r>
            <a:r>
              <a:rPr lang="en-US" sz="2400" b="1" dirty="0">
                <a:latin typeface="Comic Sans MS" pitchFamily="66" charset="0"/>
              </a:rPr>
              <a:t>the 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branch target address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WB stage MUX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Chooses </a:t>
            </a:r>
            <a:r>
              <a:rPr lang="en-US" sz="2400" b="1">
                <a:latin typeface="Comic Sans MS" pitchFamily="66" charset="0"/>
              </a:rPr>
              <a:t>between </a:t>
            </a:r>
            <a:r>
              <a:rPr lang="en-US" sz="2400" b="1" smtClean="0">
                <a:latin typeface="Comic Sans MS" pitchFamily="66" charset="0"/>
              </a:rPr>
              <a:t>whether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instruction </a:t>
            </a:r>
            <a:r>
              <a:rPr lang="en-US" sz="2400" b="1" dirty="0">
                <a:latin typeface="Comic Sans MS" pitchFamily="66" charset="0"/>
              </a:rPr>
              <a:t>in 	WB is a </a:t>
            </a:r>
            <a:r>
              <a:rPr lang="en-US" sz="2400" b="1">
                <a:latin typeface="Comic Sans MS" pitchFamily="66" charset="0"/>
              </a:rPr>
              <a:t>Load </a:t>
            </a:r>
            <a:r>
              <a:rPr lang="en-US" sz="2400" b="1" smtClean="0">
                <a:latin typeface="Comic Sans MS" pitchFamily="66" charset="0"/>
              </a:rPr>
              <a:t>or </a:t>
            </a:r>
            <a:r>
              <a:rPr lang="en-US" sz="2400" b="1" dirty="0">
                <a:latin typeface="Comic Sans MS" pitchFamily="66" charset="0"/>
              </a:rPr>
              <a:t>an </a:t>
            </a:r>
            <a:r>
              <a:rPr lang="en-US" sz="2400" b="1">
                <a:latin typeface="Comic Sans MS" pitchFamily="66" charset="0"/>
              </a:rPr>
              <a:t>ALU </a:t>
            </a:r>
            <a:r>
              <a:rPr lang="en-US" sz="2400" b="1" smtClean="0">
                <a:latin typeface="Comic Sans MS" pitchFamily="66" charset="0"/>
              </a:rPr>
              <a:t>instruction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Implementing </a:t>
            </a:r>
            <a:r>
              <a:rPr lang="en-US" sz="2400" b="1"/>
              <a:t>the </a:t>
            </a:r>
            <a:r>
              <a:rPr lang="en-US" sz="2400" b="1" smtClean="0"/>
              <a:t>Control for the RISC-V </a:t>
            </a:r>
            <a:r>
              <a:rPr lang="en-US" sz="2400" b="1" dirty="0"/>
              <a:t>Pipeline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138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6FA4E-39FF-44D5-9D41-C6B95DEEF1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84263"/>
            <a:ext cx="8080375" cy="5164137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Branch Hazards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     Causes more performance loss than data hazards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			Taken </a:t>
            </a:r>
            <a:r>
              <a:rPr lang="en-US" sz="2400" b="1" dirty="0"/>
              <a:t>or </a:t>
            </a:r>
            <a:r>
              <a:rPr lang="en-US" sz="2400" b="1" i="1" dirty="0"/>
              <a:t>untaken</a:t>
            </a:r>
            <a:r>
              <a:rPr lang="en-US" sz="2400" b="1" dirty="0"/>
              <a:t> branches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Fall through</a:t>
            </a:r>
            <a:r>
              <a:rPr lang="en-US" sz="2400" b="1" dirty="0"/>
              <a:t> and content of PC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Reducing Pipeline Branch Penalties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Four simple compile time schemes, where 	predictions are static</a:t>
            </a:r>
            <a:r>
              <a:rPr lang="en-US" sz="2400" b="1" i="1" dirty="0">
                <a:latin typeface="Comic Sans MS" pitchFamily="66" charset="0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>
                <a:latin typeface="Comic Sans MS" pitchFamily="66" charset="0"/>
              </a:rPr>
              <a:t>			</a:t>
            </a:r>
            <a:r>
              <a:rPr lang="en-US" sz="2400" b="1" i="1" dirty="0"/>
              <a:t>Compile time guesses</a:t>
            </a:r>
            <a:endParaRPr lang="en-US" sz="2400" b="1" dirty="0"/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Static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    </a:t>
            </a:r>
            <a:r>
              <a:rPr lang="en-US" sz="2400" b="1" i="1" dirty="0"/>
              <a:t>Fixed for each branch during the entire execution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"/>
            </a:pPr>
            <a:r>
              <a:rPr lang="en-US" sz="2400" b="1" i="1" dirty="0"/>
              <a:t>Freeze the pipeline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	</a:t>
            </a:r>
            <a:r>
              <a:rPr lang="en-US" sz="2400" b="1" dirty="0"/>
              <a:t>Simplest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Hold all instructions after the branch until the branch direction is known </a:t>
            </a:r>
          </a:p>
        </p:txBody>
      </p:sp>
    </p:spTree>
    <p:extLst>
      <p:ext uri="{BB962C8B-B14F-4D97-AF65-F5344CB8AC3E}">
        <p14:creationId xmlns:p14="http://schemas.microsoft.com/office/powerpoint/2010/main" val="27280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1F835-6F62-428E-A285-230D210CEEF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Implementation of Pipelining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066800"/>
            <a:ext cx="8153400" cy="52562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/>
              <a:t>Instruction </a:t>
            </a:r>
            <a:r>
              <a:rPr lang="en-US" sz="2400" b="1" i="1" dirty="0"/>
              <a:t>Issue</a:t>
            </a:r>
            <a:r>
              <a:rPr lang="en-US" sz="2400" b="1" dirty="0"/>
              <a:t>: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process </a:t>
            </a:r>
            <a:r>
              <a:rPr lang="en-US" sz="2400" b="1" dirty="0">
                <a:latin typeface="Comic Sans MS" pitchFamily="66" charset="0"/>
              </a:rPr>
              <a:t>of letting </a:t>
            </a:r>
            <a:r>
              <a:rPr lang="en-US" sz="2400" b="1">
                <a:latin typeface="Comic Sans MS" pitchFamily="66" charset="0"/>
              </a:rPr>
              <a:t>an </a:t>
            </a:r>
            <a:r>
              <a:rPr lang="en-US" sz="2400" b="1" smtClean="0">
                <a:latin typeface="Comic Sans MS" pitchFamily="66" charset="0"/>
              </a:rPr>
              <a:t>instruction    </a:t>
            </a:r>
            <a:r>
              <a:rPr lang="en-US" sz="2400" b="1" dirty="0">
                <a:latin typeface="Comic Sans MS" pitchFamily="66" charset="0"/>
              </a:rPr>
              <a:t>		    </a:t>
            </a:r>
            <a:r>
              <a:rPr lang="en-US" sz="2400" b="1">
                <a:latin typeface="Comic Sans MS" pitchFamily="66" charset="0"/>
              </a:rPr>
              <a:t>move </a:t>
            </a:r>
            <a:r>
              <a:rPr lang="en-US" sz="2400" b="1" smtClean="0">
                <a:latin typeface="Comic Sans MS" pitchFamily="66" charset="0"/>
              </a:rPr>
              <a:t>from </a:t>
            </a:r>
            <a:r>
              <a:rPr lang="en-US" sz="2400" b="1" dirty="0">
                <a:latin typeface="Comic Sans MS" pitchFamily="66" charset="0"/>
              </a:rPr>
              <a:t>ID to EX stage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All </a:t>
            </a:r>
            <a:r>
              <a:rPr lang="en-US" sz="2400" b="1"/>
              <a:t>data </a:t>
            </a:r>
            <a:r>
              <a:rPr lang="en-US" sz="2400" b="1" smtClean="0"/>
              <a:t>hazards are </a:t>
            </a:r>
            <a:r>
              <a:rPr lang="en-US" sz="2400" b="1" dirty="0"/>
              <a:t>checked in ID 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Decision to </a:t>
            </a:r>
            <a:r>
              <a:rPr lang="en-US" sz="2400" b="1" i="1" dirty="0"/>
              <a:t>stall </a:t>
            </a:r>
            <a:r>
              <a:rPr lang="en-US" sz="2400" b="1" dirty="0"/>
              <a:t>the </a:t>
            </a:r>
            <a:r>
              <a:rPr lang="en-US" sz="2400" b="1"/>
              <a:t>pipeline </a:t>
            </a:r>
            <a:r>
              <a:rPr lang="en-US" sz="2400" b="1" smtClean="0"/>
              <a:t>or </a:t>
            </a:r>
            <a:r>
              <a:rPr lang="en-US" sz="2400" b="1" i="1" smtClean="0"/>
              <a:t>forwarding </a:t>
            </a:r>
            <a:r>
              <a:rPr lang="en-US" sz="2400" b="1" smtClean="0"/>
              <a:t>operation </a:t>
            </a:r>
            <a:r>
              <a:rPr lang="en-US" sz="2400" b="1" dirty="0"/>
              <a:t>is taken in this 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>
                <a:latin typeface="Comic Sans MS" pitchFamily="66" charset="0"/>
              </a:rPr>
              <a:t>Detecting </a:t>
            </a:r>
            <a:r>
              <a:rPr lang="en-US" sz="2400" b="1" smtClean="0">
                <a:latin typeface="Comic Sans MS" pitchFamily="66" charset="0"/>
              </a:rPr>
              <a:t>interlocks early </a:t>
            </a:r>
            <a:r>
              <a:rPr lang="en-US" sz="2400" b="1" dirty="0">
                <a:latin typeface="Comic Sans MS" pitchFamily="66" charset="0"/>
              </a:rPr>
              <a:t>in the pipeline is 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easier </a:t>
            </a:r>
            <a:r>
              <a:rPr lang="en-US" sz="2400" b="1" dirty="0">
                <a:latin typeface="Comic Sans MS" pitchFamily="66" charset="0"/>
              </a:rPr>
              <a:t>and </a:t>
            </a:r>
            <a:r>
              <a:rPr lang="en-US" sz="2400" b="1">
                <a:latin typeface="Comic Sans MS" pitchFamily="66" charset="0"/>
              </a:rPr>
              <a:t>it </a:t>
            </a:r>
            <a:r>
              <a:rPr lang="en-US" sz="2400" b="1" smtClean="0">
                <a:latin typeface="Comic Sans MS" pitchFamily="66" charset="0"/>
              </a:rPr>
              <a:t>reduces hardware </a:t>
            </a:r>
            <a:r>
              <a:rPr lang="en-US" sz="2400" b="1" dirty="0">
                <a:latin typeface="Comic Sans MS" pitchFamily="66" charset="0"/>
              </a:rPr>
              <a:t>complexity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/>
              <a:t>A </a:t>
            </a:r>
            <a:r>
              <a:rPr lang="en-US" sz="2400" b="1" smtClean="0"/>
              <a:t>number </a:t>
            </a:r>
            <a:r>
              <a:rPr lang="en-US" sz="2400" b="1" dirty="0"/>
              <a:t>of </a:t>
            </a:r>
            <a:r>
              <a:rPr lang="en-US" sz="2400" b="1"/>
              <a:t>tests </a:t>
            </a:r>
            <a:r>
              <a:rPr lang="en-US" sz="2400" b="1" smtClean="0"/>
              <a:t>are performed </a:t>
            </a:r>
            <a:r>
              <a:rPr lang="en-US" sz="2400" b="1" dirty="0"/>
              <a:t>in ID 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>
                <a:latin typeface="Comic Sans MS" pitchFamily="66" charset="0"/>
              </a:rPr>
              <a:t>A </a:t>
            </a:r>
            <a:r>
              <a:rPr lang="en-US" sz="2400" b="1" smtClean="0">
                <a:latin typeface="Comic Sans MS" pitchFamily="66" charset="0"/>
              </a:rPr>
              <a:t>number </a:t>
            </a:r>
            <a:r>
              <a:rPr lang="en-US" sz="2400" b="1" dirty="0">
                <a:latin typeface="Comic Sans MS" pitchFamily="66" charset="0"/>
              </a:rPr>
              <a:t>of </a:t>
            </a:r>
            <a:r>
              <a:rPr lang="en-US" sz="2400" b="1">
                <a:latin typeface="Comic Sans MS" pitchFamily="66" charset="0"/>
              </a:rPr>
              <a:t>fields </a:t>
            </a:r>
            <a:r>
              <a:rPr lang="en-US" sz="2400" b="1" smtClean="0">
                <a:latin typeface="Comic Sans MS" pitchFamily="66" charset="0"/>
              </a:rPr>
              <a:t>are </a:t>
            </a:r>
            <a:r>
              <a:rPr lang="en-US" sz="2400" b="1" dirty="0">
                <a:latin typeface="Comic Sans MS" pitchFamily="66" charset="0"/>
              </a:rPr>
              <a:t>tested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600" b="1" dirty="0">
                <a:latin typeface="Comic Sans MS" pitchFamily="66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smtClean="0"/>
              <a:t>Forwarding </a:t>
            </a:r>
            <a:r>
              <a:rPr lang="en-US" sz="2400" b="1" dirty="0"/>
              <a:t>logic and </a:t>
            </a:r>
            <a:r>
              <a:rPr lang="en-US" sz="2400" b="1"/>
              <a:t>the </a:t>
            </a:r>
            <a:r>
              <a:rPr lang="en-US" sz="2400" b="1" smtClean="0"/>
              <a:t>comparisons </a:t>
            </a:r>
            <a:r>
              <a:rPr lang="en-US" sz="2400" b="1" dirty="0"/>
              <a:t>done when the destination of </a:t>
            </a:r>
            <a:r>
              <a:rPr lang="en-US" sz="2400" b="1"/>
              <a:t>the </a:t>
            </a:r>
            <a:r>
              <a:rPr lang="en-US" sz="2400" b="1" smtClean="0"/>
              <a:t>forwarded result </a:t>
            </a:r>
            <a:r>
              <a:rPr lang="en-US" sz="2400" b="1" dirty="0"/>
              <a:t>is the ALU input </a:t>
            </a:r>
            <a:r>
              <a:rPr lang="en-US" sz="2400" b="1"/>
              <a:t>(</a:t>
            </a:r>
            <a:r>
              <a:rPr lang="en-US" sz="2400" b="1" smtClean="0"/>
              <a:t>for </a:t>
            </a:r>
            <a:r>
              <a:rPr lang="en-US" sz="2400" b="1"/>
              <a:t>the </a:t>
            </a:r>
            <a:r>
              <a:rPr lang="en-US" sz="2400" b="1" smtClean="0"/>
              <a:t>instruction currently </a:t>
            </a:r>
            <a:r>
              <a:rPr lang="en-US" sz="2400" b="1" dirty="0"/>
              <a:t>in EX)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smtClean="0">
                <a:latin typeface="Comic Sans MS" pitchFamily="66" charset="0"/>
              </a:rPr>
              <a:t>Enlarge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multiplexers </a:t>
            </a:r>
            <a:r>
              <a:rPr lang="en-US" sz="2400" b="1" dirty="0">
                <a:latin typeface="Comic Sans MS" pitchFamily="66" charset="0"/>
              </a:rPr>
              <a:t>needed at the ALU input to accommodate additional logic</a:t>
            </a:r>
            <a:r>
              <a:rPr lang="en-US" sz="2400" b="1" dirty="0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8448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6C6E3-2B8C-4CCC-9D1F-8D5252E7284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7" y="152400"/>
            <a:ext cx="8456613" cy="1219200"/>
          </a:xfrm>
          <a:noFill/>
        </p:spPr>
        <p:txBody>
          <a:bodyPr/>
          <a:lstStyle/>
          <a:p>
            <a:pPr algn="ctr" eaLnBrk="1" hangingPunct="1"/>
            <a:r>
              <a:rPr lang="en-US" sz="2400" b="1" dirty="0"/>
              <a:t>Situations that the </a:t>
            </a:r>
            <a:r>
              <a:rPr lang="en-US" sz="2400" b="1"/>
              <a:t>pipeline </a:t>
            </a:r>
            <a:r>
              <a:rPr lang="en-US" sz="2400" b="1" smtClean="0"/>
              <a:t>hazard </a:t>
            </a:r>
            <a:r>
              <a:rPr lang="en-US" sz="2400" b="1"/>
              <a:t>detection </a:t>
            </a:r>
            <a:r>
              <a:rPr lang="en-US" sz="2400" b="1" smtClean="0"/>
              <a:t>hardware </a:t>
            </a:r>
            <a:r>
              <a:rPr lang="en-US" sz="2400" b="1" dirty="0"/>
              <a:t>can see </a:t>
            </a:r>
            <a:r>
              <a:rPr lang="en-US" sz="2400" b="1"/>
              <a:t>by </a:t>
            </a:r>
            <a:r>
              <a:rPr lang="en-US" sz="2400" b="1" smtClean="0"/>
              <a:t>comparing </a:t>
            </a:r>
            <a:r>
              <a:rPr lang="en-US" sz="2400" b="1" dirty="0"/>
              <a:t>the destination </a:t>
            </a:r>
            <a:r>
              <a:rPr lang="en-US" sz="2400" b="1"/>
              <a:t>and </a:t>
            </a:r>
            <a:r>
              <a:rPr lang="en-US" sz="2400" b="1" smtClean="0"/>
              <a:t>sources </a:t>
            </a:r>
            <a:r>
              <a:rPr lang="en-US" sz="2400" b="1" dirty="0"/>
              <a:t>of </a:t>
            </a:r>
            <a:r>
              <a:rPr lang="en-US" sz="2400" b="1"/>
              <a:t>adjacent </a:t>
            </a:r>
            <a:r>
              <a:rPr lang="en-US" sz="2400" b="1" smtClean="0"/>
              <a:t>instructions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X:\Production\Artfinal\0000000038\MKCAD\978-0-12-811905-1\0003170711\XMLLowres\bm21-9780128119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4925"/>
            <a:ext cx="89185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6C0ED-FFBE-4C54-B163-CEB3DD4C6FA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Logic to detect the need </a:t>
            </a:r>
            <a:r>
              <a:rPr lang="en-US" sz="2800" b="1" dirty="0" smtClean="0"/>
              <a:t>for </a:t>
            </a:r>
            <a:r>
              <a:rPr lang="en-US" sz="2800" b="1" dirty="0"/>
              <a:t>load </a:t>
            </a:r>
            <a:r>
              <a:rPr lang="en-US" sz="2800" b="1" dirty="0" smtClean="0"/>
              <a:t>interlocks </a:t>
            </a:r>
            <a:r>
              <a:rPr lang="en-US" sz="2800" b="1" dirty="0"/>
              <a:t>in ID stage - </a:t>
            </a:r>
            <a:r>
              <a:rPr lang="en-US" sz="2800" b="1" dirty="0" smtClean="0"/>
              <a:t>Requires two comparisons</a:t>
            </a:r>
            <a:endParaRPr lang="en-US" sz="2800" b="1" dirty="0"/>
          </a:p>
        </p:txBody>
      </p:sp>
      <p:pic>
        <p:nvPicPr>
          <p:cNvPr id="7" name="Picture 2" descr="X:\Production\Artfinal\0000000038\MKCAD\978-0-12-811905-1\0003170711\XMLLowres\bm22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" y="2133600"/>
            <a:ext cx="906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2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A1F21-7B11-4EF4-80D7-45BFEE7DAD1E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sz="2800" b="1" smtClean="0"/>
              <a:t>Forwarding </a:t>
            </a:r>
            <a:r>
              <a:rPr lang="en-US" sz="2800" b="1" dirty="0"/>
              <a:t>of data to the two ALU inputs</a:t>
            </a:r>
          </a:p>
        </p:txBody>
      </p:sp>
      <p:pic>
        <p:nvPicPr>
          <p:cNvPr id="7" name="Picture 2" descr="X:\Production\Artfinal\0000000038\MKCAD\978-0-12-811905-1\0003170711\XMLLowres\bm23-9780128119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9185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42E94-7CE5-4F65-A2CC-DB21F862067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/>
              <a:t>Forwarding </a:t>
            </a:r>
            <a:r>
              <a:rPr lang="en-US" sz="2800" b="1"/>
              <a:t>of </a:t>
            </a:r>
            <a:r>
              <a:rPr lang="en-US" sz="2800" b="1" smtClean="0"/>
              <a:t>results </a:t>
            </a:r>
            <a:r>
              <a:rPr lang="en-US" sz="2800" b="1" dirty="0"/>
              <a:t>to ALU </a:t>
            </a:r>
            <a:r>
              <a:rPr lang="en-US" sz="2800" b="1"/>
              <a:t>adds </a:t>
            </a:r>
            <a:r>
              <a:rPr lang="en-US" sz="2800" b="1" smtClean="0"/>
              <a:t>three extra </a:t>
            </a:r>
            <a:r>
              <a:rPr lang="en-US" sz="2800" b="1" dirty="0"/>
              <a:t>inputs to ALU </a:t>
            </a:r>
            <a:r>
              <a:rPr lang="en-US" sz="2800" b="1" dirty="0" err="1"/>
              <a:t>MUXes</a:t>
            </a:r>
            <a:r>
              <a:rPr lang="en-US" sz="2800" dirty="0"/>
              <a:t> </a:t>
            </a:r>
          </a:p>
        </p:txBody>
      </p:sp>
      <p:pic>
        <p:nvPicPr>
          <p:cNvPr id="64518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>
            <a:lum bright="4000"/>
          </a:blip>
          <a:srcRect/>
          <a:stretch>
            <a:fillRect/>
          </a:stretch>
        </p:blipFill>
        <p:spPr>
          <a:xfrm>
            <a:off x="76200" y="1524000"/>
            <a:ext cx="9051925" cy="4937125"/>
          </a:xfrm>
          <a:noFill/>
        </p:spPr>
      </p:pic>
    </p:spTree>
    <p:extLst>
      <p:ext uri="{BB962C8B-B14F-4D97-AF65-F5344CB8AC3E}">
        <p14:creationId xmlns:p14="http://schemas.microsoft.com/office/powerpoint/2010/main" val="17982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6251882"/>
            <a:ext cx="457200" cy="476250"/>
          </a:xfrm>
          <a:noFill/>
        </p:spPr>
        <p:txBody>
          <a:bodyPr/>
          <a:lstStyle/>
          <a:p>
            <a:fld id="{2B8D0FBB-8DA6-4939-A28A-F718C562423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42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 smtClean="0"/>
              <a:t>Hardware  </a:t>
            </a:r>
            <a:r>
              <a:rPr lang="en-US" sz="3200" b="1"/>
              <a:t>Changes </a:t>
            </a:r>
            <a:r>
              <a:rPr lang="en-US" sz="3200" b="1" smtClean="0"/>
              <a:t>for Forwarding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0" y="1676400"/>
            <a:ext cx="7664450" cy="4511675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43" name="Rectangle 4"/>
          <p:cNvSpPr>
            <a:spLocks noChangeArrowheads="1"/>
          </p:cNvSpPr>
          <p:nvPr/>
        </p:nvSpPr>
        <p:spPr bwMode="auto">
          <a:xfrm>
            <a:off x="7032625" y="2203450"/>
            <a:ext cx="381000" cy="33528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mtClean="0">
                <a:solidFill>
                  <a:prstClr val="black"/>
                </a:solidFill>
                <a:latin typeface="Comic Sans MS" pitchFamily="66" charset="0"/>
              </a:rPr>
              <a:t>MEM/WR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5544" name="Rectangle 5"/>
          <p:cNvSpPr>
            <a:spLocks noChangeArrowheads="1"/>
          </p:cNvSpPr>
          <p:nvPr/>
        </p:nvSpPr>
        <p:spPr bwMode="auto">
          <a:xfrm>
            <a:off x="1766888" y="2203450"/>
            <a:ext cx="381000" cy="33528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ID/EX</a:t>
            </a:r>
          </a:p>
        </p:txBody>
      </p:sp>
      <p:sp>
        <p:nvSpPr>
          <p:cNvPr id="65545" name="Rectangle 6"/>
          <p:cNvSpPr>
            <a:spLocks noChangeArrowheads="1"/>
          </p:cNvSpPr>
          <p:nvPr/>
        </p:nvSpPr>
        <p:spPr bwMode="auto">
          <a:xfrm>
            <a:off x="4510088" y="2203450"/>
            <a:ext cx="381000" cy="33528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EX/MEM </a:t>
            </a:r>
          </a:p>
        </p:txBody>
      </p:sp>
      <p:sp>
        <p:nvSpPr>
          <p:cNvPr id="65546" name="Rectangle 7"/>
          <p:cNvSpPr>
            <a:spLocks noChangeArrowheads="1"/>
          </p:cNvSpPr>
          <p:nvPr/>
        </p:nvSpPr>
        <p:spPr bwMode="auto">
          <a:xfrm>
            <a:off x="5576888" y="3422650"/>
            <a:ext cx="914400" cy="1600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prstClr val="black"/>
                </a:solidFill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mtClean="0">
                <a:solidFill>
                  <a:prstClr val="black"/>
                </a:solidFill>
                <a:latin typeface="Comic Sans MS" pitchFamily="66" charset="0"/>
              </a:rPr>
              <a:t>Memory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09950" y="2943225"/>
            <a:ext cx="635000" cy="1470025"/>
            <a:chOff x="1782" y="2232"/>
            <a:chExt cx="468" cy="816"/>
          </a:xfrm>
        </p:grpSpPr>
        <p:sp>
          <p:nvSpPr>
            <p:cNvPr id="65595" name="Freeform 9"/>
            <p:cNvSpPr>
              <a:spLocks/>
            </p:cNvSpPr>
            <p:nvPr/>
          </p:nvSpPr>
          <p:spPr bwMode="auto">
            <a:xfrm>
              <a:off x="1782" y="2232"/>
              <a:ext cx="468" cy="816"/>
            </a:xfrm>
            <a:custGeom>
              <a:avLst/>
              <a:gdLst>
                <a:gd name="T0" fmla="*/ 0 w 468"/>
                <a:gd name="T1" fmla="*/ 0 h 816"/>
                <a:gd name="T2" fmla="*/ 468 w 468"/>
                <a:gd name="T3" fmla="*/ 252 h 816"/>
                <a:gd name="T4" fmla="*/ 468 w 468"/>
                <a:gd name="T5" fmla="*/ 588 h 816"/>
                <a:gd name="T6" fmla="*/ 0 w 468"/>
                <a:gd name="T7" fmla="*/ 816 h 816"/>
                <a:gd name="T8" fmla="*/ 0 w 468"/>
                <a:gd name="T9" fmla="*/ 576 h 816"/>
                <a:gd name="T10" fmla="*/ 168 w 468"/>
                <a:gd name="T11" fmla="*/ 420 h 816"/>
                <a:gd name="T12" fmla="*/ 0 w 468"/>
                <a:gd name="T13" fmla="*/ 258 h 816"/>
                <a:gd name="T14" fmla="*/ 0 w 468"/>
                <a:gd name="T15" fmla="*/ 0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8"/>
                <a:gd name="T25" fmla="*/ 0 h 816"/>
                <a:gd name="T26" fmla="*/ 468 w 468"/>
                <a:gd name="T27" fmla="*/ 816 h 8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8" h="816">
                  <a:moveTo>
                    <a:pt x="0" y="0"/>
                  </a:moveTo>
                  <a:lnTo>
                    <a:pt x="468" y="252"/>
                  </a:lnTo>
                  <a:lnTo>
                    <a:pt x="468" y="588"/>
                  </a:lnTo>
                  <a:lnTo>
                    <a:pt x="0" y="816"/>
                  </a:lnTo>
                  <a:lnTo>
                    <a:pt x="0" y="576"/>
                  </a:lnTo>
                  <a:lnTo>
                    <a:pt x="168" y="420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6" name="Text Box 10"/>
            <p:cNvSpPr txBox="1">
              <a:spLocks noChangeArrowheads="1"/>
            </p:cNvSpPr>
            <p:nvPr/>
          </p:nvSpPr>
          <p:spPr bwMode="auto">
            <a:xfrm rot="5400000">
              <a:off x="1914" y="2525"/>
              <a:ext cx="331" cy="2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prstClr val="black"/>
                  </a:solidFill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65548" name="AutoShape 11"/>
          <p:cNvSpPr>
            <a:spLocks noChangeArrowheads="1"/>
          </p:cNvSpPr>
          <p:nvPr/>
        </p:nvSpPr>
        <p:spPr bwMode="auto">
          <a:xfrm>
            <a:off x="2749550" y="2736850"/>
            <a:ext cx="381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mux</a:t>
            </a:r>
          </a:p>
        </p:txBody>
      </p:sp>
      <p:sp>
        <p:nvSpPr>
          <p:cNvPr id="65549" name="AutoShape 12"/>
          <p:cNvSpPr>
            <a:spLocks noChangeArrowheads="1"/>
          </p:cNvSpPr>
          <p:nvPr/>
        </p:nvSpPr>
        <p:spPr bwMode="auto">
          <a:xfrm>
            <a:off x="2749550" y="3924300"/>
            <a:ext cx="381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mux</a:t>
            </a:r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3130550" y="31178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>
            <a:off x="3130550" y="41846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2" name="Rectangle 15"/>
          <p:cNvSpPr>
            <a:spLocks noChangeArrowheads="1"/>
          </p:cNvSpPr>
          <p:nvPr/>
        </p:nvSpPr>
        <p:spPr bwMode="auto">
          <a:xfrm rot="10800000">
            <a:off x="615950" y="2889250"/>
            <a:ext cx="6858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en-US" smtClean="0">
                <a:solidFill>
                  <a:prstClr val="black"/>
                </a:solidFill>
                <a:latin typeface="Comic Sans MS" pitchFamily="66" charset="0"/>
              </a:rPr>
              <a:t>Registers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5553" name="Line 16"/>
          <p:cNvSpPr>
            <a:spLocks noChangeShapeType="1"/>
          </p:cNvSpPr>
          <p:nvPr/>
        </p:nvSpPr>
        <p:spPr bwMode="auto">
          <a:xfrm>
            <a:off x="1301750" y="33464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1301750" y="40322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2139950" y="33464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2139950" y="4032250"/>
            <a:ext cx="67945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7" name="Text Box 20"/>
          <p:cNvSpPr txBox="1">
            <a:spLocks noChangeArrowheads="1"/>
          </p:cNvSpPr>
          <p:nvPr/>
        </p:nvSpPr>
        <p:spPr bwMode="auto">
          <a:xfrm>
            <a:off x="463550" y="2279650"/>
            <a:ext cx="9017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solidFill>
                  <a:prstClr val="black"/>
                </a:solidFill>
                <a:latin typeface="Comic Sans MS" pitchFamily="66" charset="0"/>
              </a:rPr>
              <a:t>NextPC</a:t>
            </a:r>
          </a:p>
        </p:txBody>
      </p:sp>
      <p:sp>
        <p:nvSpPr>
          <p:cNvPr id="65558" name="Line 21"/>
          <p:cNvSpPr>
            <a:spLocks noChangeShapeType="1"/>
          </p:cNvSpPr>
          <p:nvPr/>
        </p:nvSpPr>
        <p:spPr bwMode="auto">
          <a:xfrm>
            <a:off x="1301750" y="2432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9" name="Freeform 22"/>
          <p:cNvSpPr>
            <a:spLocks/>
          </p:cNvSpPr>
          <p:nvPr/>
        </p:nvSpPr>
        <p:spPr bwMode="auto">
          <a:xfrm>
            <a:off x="2139950" y="2432050"/>
            <a:ext cx="609600" cy="762000"/>
          </a:xfrm>
          <a:custGeom>
            <a:avLst/>
            <a:gdLst>
              <a:gd name="T0" fmla="*/ 0 w 384"/>
              <a:gd name="T1" fmla="*/ 0 h 480"/>
              <a:gd name="T2" fmla="*/ 2147483647 w 384"/>
              <a:gd name="T3" fmla="*/ 0 h 480"/>
              <a:gd name="T4" fmla="*/ 2147483647 w 384"/>
              <a:gd name="T5" fmla="*/ 2147483647 h 480"/>
              <a:gd name="T6" fmla="*/ 2147483647 w 38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  <a:lnTo>
                  <a:pt x="384" y="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242888" y="4603750"/>
            <a:ext cx="12080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solidFill>
                  <a:prstClr val="black"/>
                </a:solidFill>
                <a:latin typeface="Comic Sans MS" pitchFamily="66" charset="0"/>
              </a:rPr>
              <a:t>Immediate</a:t>
            </a:r>
          </a:p>
        </p:txBody>
      </p:sp>
      <p:sp>
        <p:nvSpPr>
          <p:cNvPr id="65561" name="Line 24"/>
          <p:cNvSpPr>
            <a:spLocks noChangeShapeType="1"/>
          </p:cNvSpPr>
          <p:nvPr/>
        </p:nvSpPr>
        <p:spPr bwMode="auto">
          <a:xfrm>
            <a:off x="1377950" y="47942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2" name="Freeform 25"/>
          <p:cNvSpPr>
            <a:spLocks/>
          </p:cNvSpPr>
          <p:nvPr/>
        </p:nvSpPr>
        <p:spPr bwMode="auto">
          <a:xfrm>
            <a:off x="2139950" y="4178300"/>
            <a:ext cx="609600" cy="615950"/>
          </a:xfrm>
          <a:custGeom>
            <a:avLst/>
            <a:gdLst>
              <a:gd name="T0" fmla="*/ 0 w 384"/>
              <a:gd name="T1" fmla="*/ 2147483647 h 388"/>
              <a:gd name="T2" fmla="*/ 2147483647 w 384"/>
              <a:gd name="T3" fmla="*/ 2147483647 h 388"/>
              <a:gd name="T4" fmla="*/ 2147483647 w 384"/>
              <a:gd name="T5" fmla="*/ 0 h 388"/>
              <a:gd name="T6" fmla="*/ 2147483647 w 384"/>
              <a:gd name="T7" fmla="*/ 2147483647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88"/>
              <a:gd name="T14" fmla="*/ 384 w 384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88">
                <a:moveTo>
                  <a:pt x="0" y="388"/>
                </a:moveTo>
                <a:lnTo>
                  <a:pt x="76" y="384"/>
                </a:lnTo>
                <a:lnTo>
                  <a:pt x="76" y="0"/>
                </a:lnTo>
                <a:lnTo>
                  <a:pt x="384" y="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3" name="Freeform 26"/>
          <p:cNvSpPr>
            <a:spLocks/>
          </p:cNvSpPr>
          <p:nvPr/>
        </p:nvSpPr>
        <p:spPr bwMode="auto">
          <a:xfrm>
            <a:off x="2368550" y="4032250"/>
            <a:ext cx="2133600" cy="762000"/>
          </a:xfrm>
          <a:custGeom>
            <a:avLst/>
            <a:gdLst>
              <a:gd name="T0" fmla="*/ 0 w 1344"/>
              <a:gd name="T1" fmla="*/ 0 h 624"/>
              <a:gd name="T2" fmla="*/ 0 w 1344"/>
              <a:gd name="T3" fmla="*/ 2147483647 h 624"/>
              <a:gd name="T4" fmla="*/ 2147483647 w 1344"/>
              <a:gd name="T5" fmla="*/ 2147483647 h 624"/>
              <a:gd name="T6" fmla="*/ 0 60000 65536"/>
              <a:gd name="T7" fmla="*/ 0 60000 65536"/>
              <a:gd name="T8" fmla="*/ 0 60000 65536"/>
              <a:gd name="T9" fmla="*/ 0 w 1344"/>
              <a:gd name="T10" fmla="*/ 0 h 624"/>
              <a:gd name="T11" fmla="*/ 1344 w 134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624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4" name="Line 27"/>
          <p:cNvSpPr>
            <a:spLocks noChangeShapeType="1"/>
          </p:cNvSpPr>
          <p:nvPr/>
        </p:nvSpPr>
        <p:spPr bwMode="auto">
          <a:xfrm>
            <a:off x="4883150" y="4794250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5" name="Line 28"/>
          <p:cNvSpPr>
            <a:spLocks noChangeShapeType="1"/>
          </p:cNvSpPr>
          <p:nvPr/>
        </p:nvSpPr>
        <p:spPr bwMode="auto">
          <a:xfrm>
            <a:off x="4044950" y="37274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6" name="Line 29"/>
          <p:cNvSpPr>
            <a:spLocks noChangeShapeType="1"/>
          </p:cNvSpPr>
          <p:nvPr/>
        </p:nvSpPr>
        <p:spPr bwMode="auto">
          <a:xfrm>
            <a:off x="4883150" y="3727450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7" name="Line 30"/>
          <p:cNvSpPr>
            <a:spLocks noChangeShapeType="1"/>
          </p:cNvSpPr>
          <p:nvPr/>
        </p:nvSpPr>
        <p:spPr bwMode="auto">
          <a:xfrm flipV="1">
            <a:off x="6491288" y="42608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8" name="Freeform 31"/>
          <p:cNvSpPr>
            <a:spLocks/>
          </p:cNvSpPr>
          <p:nvPr/>
        </p:nvSpPr>
        <p:spPr bwMode="auto">
          <a:xfrm>
            <a:off x="5195888" y="3727450"/>
            <a:ext cx="1828800" cy="1600200"/>
          </a:xfrm>
          <a:custGeom>
            <a:avLst/>
            <a:gdLst>
              <a:gd name="T0" fmla="*/ 0 w 1152"/>
              <a:gd name="T1" fmla="*/ 0 h 1008"/>
              <a:gd name="T2" fmla="*/ 0 w 1152"/>
              <a:gd name="T3" fmla="*/ 2147483647 h 1008"/>
              <a:gd name="T4" fmla="*/ 2147483647 w 1152"/>
              <a:gd name="T5" fmla="*/ 2147483647 h 1008"/>
              <a:gd name="T6" fmla="*/ 0 60000 65536"/>
              <a:gd name="T7" fmla="*/ 0 60000 65536"/>
              <a:gd name="T8" fmla="*/ 0 60000 65536"/>
              <a:gd name="T9" fmla="*/ 0 w 1152"/>
              <a:gd name="T10" fmla="*/ 0 h 1008"/>
              <a:gd name="T11" fmla="*/ 1152 w 115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008">
                <a:moveTo>
                  <a:pt x="0" y="0"/>
                </a:moveTo>
                <a:lnTo>
                  <a:pt x="0" y="1008"/>
                </a:lnTo>
                <a:lnTo>
                  <a:pt x="1152" y="10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9" name="Oval 32"/>
          <p:cNvSpPr>
            <a:spLocks noChangeArrowheads="1"/>
          </p:cNvSpPr>
          <p:nvPr/>
        </p:nvSpPr>
        <p:spPr bwMode="auto">
          <a:xfrm>
            <a:off x="5159375" y="36957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0" name="Oval 33"/>
          <p:cNvSpPr>
            <a:spLocks noChangeArrowheads="1"/>
          </p:cNvSpPr>
          <p:nvPr/>
        </p:nvSpPr>
        <p:spPr bwMode="auto">
          <a:xfrm>
            <a:off x="2327275" y="399415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1" name="Line 34"/>
          <p:cNvSpPr>
            <a:spLocks noChangeShapeType="1"/>
          </p:cNvSpPr>
          <p:nvPr/>
        </p:nvSpPr>
        <p:spPr bwMode="auto">
          <a:xfrm flipV="1">
            <a:off x="7432675" y="5308600"/>
            <a:ext cx="103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2" name="Line 35"/>
          <p:cNvSpPr>
            <a:spLocks noChangeShapeType="1"/>
          </p:cNvSpPr>
          <p:nvPr/>
        </p:nvSpPr>
        <p:spPr bwMode="auto">
          <a:xfrm flipV="1">
            <a:off x="7413625" y="4254500"/>
            <a:ext cx="1041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447925" y="1822450"/>
            <a:ext cx="5575300" cy="4267200"/>
            <a:chOff x="1542" y="1148"/>
            <a:chExt cx="3512" cy="2688"/>
          </a:xfrm>
        </p:grpSpPr>
        <p:sp>
          <p:nvSpPr>
            <p:cNvPr id="65593" name="Freeform 37"/>
            <p:cNvSpPr>
              <a:spLocks/>
            </p:cNvSpPr>
            <p:nvPr/>
          </p:nvSpPr>
          <p:spPr bwMode="auto">
            <a:xfrm>
              <a:off x="1550" y="1148"/>
              <a:ext cx="3504" cy="1536"/>
            </a:xfrm>
            <a:custGeom>
              <a:avLst/>
              <a:gdLst>
                <a:gd name="T0" fmla="*/ 3504 w 3504"/>
                <a:gd name="T1" fmla="*/ 1536 h 1536"/>
                <a:gd name="T2" fmla="*/ 3504 w 3504"/>
                <a:gd name="T3" fmla="*/ 0 h 1536"/>
                <a:gd name="T4" fmla="*/ 0 w 3504"/>
                <a:gd name="T5" fmla="*/ 0 h 1536"/>
                <a:gd name="T6" fmla="*/ 3 w 3504"/>
                <a:gd name="T7" fmla="*/ 798 h 1536"/>
                <a:gd name="T8" fmla="*/ 186 w 3504"/>
                <a:gd name="T9" fmla="*/ 795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4"/>
                <a:gd name="T16" fmla="*/ 0 h 1536"/>
                <a:gd name="T17" fmla="*/ 3504 w 3504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4" h="1536">
                  <a:moveTo>
                    <a:pt x="3504" y="1536"/>
                  </a:moveTo>
                  <a:lnTo>
                    <a:pt x="3504" y="0"/>
                  </a:lnTo>
                  <a:lnTo>
                    <a:pt x="0" y="0"/>
                  </a:lnTo>
                  <a:lnTo>
                    <a:pt x="3" y="798"/>
                  </a:lnTo>
                  <a:lnTo>
                    <a:pt x="186" y="79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4" name="Freeform 38"/>
            <p:cNvSpPr>
              <a:spLocks/>
            </p:cNvSpPr>
            <p:nvPr/>
          </p:nvSpPr>
          <p:spPr bwMode="auto">
            <a:xfrm>
              <a:off x="1542" y="2684"/>
              <a:ext cx="3512" cy="1152"/>
            </a:xfrm>
            <a:custGeom>
              <a:avLst/>
              <a:gdLst>
                <a:gd name="T0" fmla="*/ 3128 w 3512"/>
                <a:gd name="T1" fmla="*/ 0 h 1152"/>
                <a:gd name="T2" fmla="*/ 3512 w 3512"/>
                <a:gd name="T3" fmla="*/ 0 h 1152"/>
                <a:gd name="T4" fmla="*/ 3512 w 3512"/>
                <a:gd name="T5" fmla="*/ 1152 h 1152"/>
                <a:gd name="T6" fmla="*/ 0 w 3512"/>
                <a:gd name="T7" fmla="*/ 1152 h 1152"/>
                <a:gd name="T8" fmla="*/ 2 w 3512"/>
                <a:gd name="T9" fmla="*/ 33 h 1152"/>
                <a:gd name="T10" fmla="*/ 191 w 3512"/>
                <a:gd name="T11" fmla="*/ 36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12"/>
                <a:gd name="T19" fmla="*/ 0 h 1152"/>
                <a:gd name="T20" fmla="*/ 3512 w 3512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12" h="1152">
                  <a:moveTo>
                    <a:pt x="3128" y="0"/>
                  </a:moveTo>
                  <a:lnTo>
                    <a:pt x="3512" y="0"/>
                  </a:lnTo>
                  <a:lnTo>
                    <a:pt x="3512" y="1152"/>
                  </a:lnTo>
                  <a:lnTo>
                    <a:pt x="0" y="1152"/>
                  </a:lnTo>
                  <a:lnTo>
                    <a:pt x="2" y="33"/>
                  </a:lnTo>
                  <a:lnTo>
                    <a:pt x="191" y="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574" name="Oval 39"/>
          <p:cNvSpPr>
            <a:spLocks noChangeArrowheads="1"/>
          </p:cNvSpPr>
          <p:nvPr/>
        </p:nvSpPr>
        <p:spPr bwMode="auto">
          <a:xfrm>
            <a:off x="7985125" y="422275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5" name="AutoShape 40"/>
          <p:cNvSpPr>
            <a:spLocks noChangeArrowheads="1"/>
          </p:cNvSpPr>
          <p:nvPr/>
        </p:nvSpPr>
        <p:spPr bwMode="auto">
          <a:xfrm>
            <a:off x="8396288" y="3956050"/>
            <a:ext cx="381000" cy="1600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mux</a:t>
            </a:r>
          </a:p>
        </p:txBody>
      </p:sp>
      <p:sp>
        <p:nvSpPr>
          <p:cNvPr id="65576" name="Freeform 41"/>
          <p:cNvSpPr>
            <a:spLocks/>
          </p:cNvSpPr>
          <p:nvPr/>
        </p:nvSpPr>
        <p:spPr bwMode="auto">
          <a:xfrm>
            <a:off x="152400" y="3651250"/>
            <a:ext cx="8763000" cy="2590800"/>
          </a:xfrm>
          <a:custGeom>
            <a:avLst/>
            <a:gdLst>
              <a:gd name="T0" fmla="*/ 2147483647 w 5520"/>
              <a:gd name="T1" fmla="*/ 2147483647 h 1632"/>
              <a:gd name="T2" fmla="*/ 2147483647 w 5520"/>
              <a:gd name="T3" fmla="*/ 2147483647 h 1632"/>
              <a:gd name="T4" fmla="*/ 2147483647 w 5520"/>
              <a:gd name="T5" fmla="*/ 2147483647 h 1632"/>
              <a:gd name="T6" fmla="*/ 0 w 5520"/>
              <a:gd name="T7" fmla="*/ 2147483647 h 1632"/>
              <a:gd name="T8" fmla="*/ 0 w 5520"/>
              <a:gd name="T9" fmla="*/ 0 h 1632"/>
              <a:gd name="T10" fmla="*/ 2147483647 w 5520"/>
              <a:gd name="T11" fmla="*/ 0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20"/>
              <a:gd name="T19" fmla="*/ 0 h 1632"/>
              <a:gd name="T20" fmla="*/ 5520 w 55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20" h="1632">
                <a:moveTo>
                  <a:pt x="5424" y="720"/>
                </a:moveTo>
                <a:lnTo>
                  <a:pt x="5520" y="720"/>
                </a:lnTo>
                <a:lnTo>
                  <a:pt x="5520" y="1632"/>
                </a:lnTo>
                <a:lnTo>
                  <a:pt x="0" y="1632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570163" y="2133600"/>
            <a:ext cx="2687637" cy="3498850"/>
            <a:chOff x="1619" y="1344"/>
            <a:chExt cx="1693" cy="2204"/>
          </a:xfrm>
        </p:grpSpPr>
        <p:sp>
          <p:nvSpPr>
            <p:cNvPr id="65589" name="Freeform 43"/>
            <p:cNvSpPr>
              <a:spLocks/>
            </p:cNvSpPr>
            <p:nvPr/>
          </p:nvSpPr>
          <p:spPr bwMode="auto">
            <a:xfrm>
              <a:off x="1619" y="2876"/>
              <a:ext cx="1659" cy="672"/>
            </a:xfrm>
            <a:custGeom>
              <a:avLst/>
              <a:gdLst>
                <a:gd name="T0" fmla="*/ 1659 w 1659"/>
                <a:gd name="T1" fmla="*/ 480 h 672"/>
                <a:gd name="T2" fmla="*/ 1659 w 1659"/>
                <a:gd name="T3" fmla="*/ 672 h 672"/>
                <a:gd name="T4" fmla="*/ 0 w 1659"/>
                <a:gd name="T5" fmla="*/ 666 h 672"/>
                <a:gd name="T6" fmla="*/ 0 w 1659"/>
                <a:gd name="T7" fmla="*/ 0 h 672"/>
                <a:gd name="T8" fmla="*/ 114 w 165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9"/>
                <a:gd name="T16" fmla="*/ 0 h 672"/>
                <a:gd name="T17" fmla="*/ 1659 w 1659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9" h="672">
                  <a:moveTo>
                    <a:pt x="1659" y="480"/>
                  </a:moveTo>
                  <a:lnTo>
                    <a:pt x="1659" y="672"/>
                  </a:lnTo>
                  <a:lnTo>
                    <a:pt x="0" y="666"/>
                  </a:ln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0" name="Oval 44"/>
            <p:cNvSpPr>
              <a:spLocks noChangeArrowheads="1"/>
            </p:cNvSpPr>
            <p:nvPr/>
          </p:nvSpPr>
          <p:spPr bwMode="auto">
            <a:xfrm>
              <a:off x="3216" y="2304"/>
              <a:ext cx="96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1" name="Freeform 45"/>
            <p:cNvSpPr>
              <a:spLocks/>
            </p:cNvSpPr>
            <p:nvPr/>
          </p:nvSpPr>
          <p:spPr bwMode="auto">
            <a:xfrm>
              <a:off x="1632" y="1344"/>
              <a:ext cx="1653" cy="1008"/>
            </a:xfrm>
            <a:custGeom>
              <a:avLst/>
              <a:gdLst>
                <a:gd name="T0" fmla="*/ 1653 w 1653"/>
                <a:gd name="T1" fmla="*/ 1008 h 1008"/>
                <a:gd name="T2" fmla="*/ 1653 w 1653"/>
                <a:gd name="T3" fmla="*/ 0 h 1008"/>
                <a:gd name="T4" fmla="*/ 0 w 1653"/>
                <a:gd name="T5" fmla="*/ 0 h 1008"/>
                <a:gd name="T6" fmla="*/ 0 w 1653"/>
                <a:gd name="T7" fmla="*/ 432 h 1008"/>
                <a:gd name="T8" fmla="*/ 117 w 1653"/>
                <a:gd name="T9" fmla="*/ 432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3"/>
                <a:gd name="T16" fmla="*/ 0 h 1008"/>
                <a:gd name="T17" fmla="*/ 1653 w 1653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3" h="1008">
                  <a:moveTo>
                    <a:pt x="1653" y="1008"/>
                  </a:moveTo>
                  <a:lnTo>
                    <a:pt x="1653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117" y="432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2" name="Line 46"/>
            <p:cNvSpPr>
              <a:spLocks noChangeShapeType="1"/>
            </p:cNvSpPr>
            <p:nvPr/>
          </p:nvSpPr>
          <p:spPr bwMode="auto">
            <a:xfrm flipV="1">
              <a:off x="3264" y="2352"/>
              <a:ext cx="0" cy="100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578" name="Line 50"/>
          <p:cNvSpPr>
            <a:spLocks noChangeShapeType="1"/>
          </p:cNvSpPr>
          <p:nvPr/>
        </p:nvSpPr>
        <p:spPr bwMode="auto">
          <a:xfrm flipV="1">
            <a:off x="7891463" y="5334000"/>
            <a:ext cx="0" cy="5334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9" name="Line 51"/>
          <p:cNvSpPr>
            <a:spLocks noChangeShapeType="1"/>
          </p:cNvSpPr>
          <p:nvPr/>
        </p:nvSpPr>
        <p:spPr bwMode="auto">
          <a:xfrm flipH="1">
            <a:off x="2328863" y="5867400"/>
            <a:ext cx="55626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0" name="Line 53"/>
          <p:cNvSpPr>
            <a:spLocks noChangeShapeType="1"/>
          </p:cNvSpPr>
          <p:nvPr/>
        </p:nvSpPr>
        <p:spPr bwMode="auto">
          <a:xfrm flipV="1">
            <a:off x="2314575" y="4419600"/>
            <a:ext cx="0" cy="14478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1" name="Line 54"/>
          <p:cNvSpPr>
            <a:spLocks noChangeShapeType="1"/>
          </p:cNvSpPr>
          <p:nvPr/>
        </p:nvSpPr>
        <p:spPr bwMode="auto">
          <a:xfrm flipV="1">
            <a:off x="2314575" y="44196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2" name="Line 55"/>
          <p:cNvSpPr>
            <a:spLocks noChangeShapeType="1"/>
          </p:cNvSpPr>
          <p:nvPr/>
        </p:nvSpPr>
        <p:spPr bwMode="auto">
          <a:xfrm flipV="1">
            <a:off x="7848600" y="1676400"/>
            <a:ext cx="0" cy="36576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3" name="Line 56"/>
          <p:cNvSpPr>
            <a:spLocks noChangeShapeType="1"/>
          </p:cNvSpPr>
          <p:nvPr/>
        </p:nvSpPr>
        <p:spPr bwMode="auto">
          <a:xfrm flipH="1">
            <a:off x="2286000" y="1676400"/>
            <a:ext cx="55626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4" name="Line 57"/>
          <p:cNvSpPr>
            <a:spLocks noChangeShapeType="1"/>
          </p:cNvSpPr>
          <p:nvPr/>
        </p:nvSpPr>
        <p:spPr bwMode="auto">
          <a:xfrm>
            <a:off x="2286000" y="1676400"/>
            <a:ext cx="0" cy="12954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5" name="Line 58"/>
          <p:cNvSpPr>
            <a:spLocks noChangeShapeType="1"/>
          </p:cNvSpPr>
          <p:nvPr/>
        </p:nvSpPr>
        <p:spPr bwMode="auto">
          <a:xfrm flipV="1">
            <a:off x="2286000" y="294322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6" name="Line 60"/>
          <p:cNvSpPr>
            <a:spLocks noChangeShapeType="1"/>
          </p:cNvSpPr>
          <p:nvPr/>
        </p:nvSpPr>
        <p:spPr bwMode="auto">
          <a:xfrm>
            <a:off x="2438400" y="4419600"/>
            <a:ext cx="3048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7" name="Line 61"/>
          <p:cNvSpPr>
            <a:spLocks noChangeShapeType="1"/>
          </p:cNvSpPr>
          <p:nvPr/>
        </p:nvSpPr>
        <p:spPr bwMode="auto">
          <a:xfrm>
            <a:off x="2286000" y="2957513"/>
            <a:ext cx="4572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5588" name="AutoShape 62"/>
          <p:cNvCxnSpPr>
            <a:cxnSpLocks noChangeShapeType="1"/>
            <a:stCxn id="65582" idx="0"/>
            <a:endCxn id="65578" idx="1"/>
          </p:cNvCxnSpPr>
          <p:nvPr/>
        </p:nvCxnSpPr>
        <p:spPr bwMode="auto">
          <a:xfrm flipV="1">
            <a:off x="7848600" y="5314950"/>
            <a:ext cx="42863" cy="381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32691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3497-6B52-4265-B5E6-A51858F446F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Implementation of Pipelining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6575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/>
              <a:t>Hazard detection and forwarding hardware is simple in </a:t>
            </a:r>
            <a:r>
              <a:rPr lang="en-US" sz="2600" b="1" dirty="0" smtClean="0"/>
              <a:t>RISC-V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Floating-point instructions are not included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600" b="1" dirty="0"/>
              <a:t>Dealing with Branches in the Pipeline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Revised pipelined data </a:t>
            </a:r>
            <a:r>
              <a:rPr lang="en-US" sz="2400" b="1" dirty="0" smtClean="0">
                <a:latin typeface="Comic Sans MS" pitchFamily="66" charset="0"/>
              </a:rPr>
              <a:t>path where branch is 	completed in the EX cycle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	  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ALU is required in ID stage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The branch penalty is now 2 cycles</a:t>
            </a:r>
          </a:p>
          <a:p>
            <a:pPr marL="8255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increase in pipeline depth, branch penalty increases</a:t>
            </a:r>
          </a:p>
          <a:p>
            <a:pPr marL="8255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Dynamic branch prediction is becoming 	more important and necessary</a:t>
            </a: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6921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9350" cy="11890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      Revised pipeline data path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2" descr="X:\Production\Artfinal\0000000038\MKCAD\978-0-12-811905-1\0003170711\XMLLowres\bm25-978012811905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" y="1309800"/>
            <a:ext cx="9019125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D825E-B338-4B6F-A831-54A218CB960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9650"/>
            <a:ext cx="8226425" cy="53149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Exceptions: </a:t>
            </a:r>
            <a:r>
              <a:rPr lang="en-US" sz="2400" b="1" i="1" dirty="0"/>
              <a:t>When the instruction order is changed 		    	   in unexpected</a:t>
            </a:r>
            <a:r>
              <a:rPr lang="en-US" sz="2400" b="1" dirty="0"/>
              <a:t> </a:t>
            </a:r>
            <a:r>
              <a:rPr lang="en-US" sz="2400" b="1" i="1" dirty="0" smtClean="0"/>
              <a:t>ways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Comic Sans MS" pitchFamily="66" charset="0"/>
              </a:rPr>
              <a:t>Challenges </a:t>
            </a:r>
            <a:r>
              <a:rPr lang="en-US" sz="2400" b="1" dirty="0">
                <a:latin typeface="Comic Sans MS" pitchFamily="66" charset="0"/>
              </a:rPr>
              <a:t>raised by different instruction sets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Dealing with Exceptions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Overlapped execution of instructions make 	exception handling more difficult to implement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Types of Exceptions and Requirements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I/O device request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Invoking an OS system service from a user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Tracing instruction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Breakpoint (programmer requested interrupt)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Integer arithmetic overflow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FP arithmetic anomaly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14611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FB2B8-2873-4FAF-8F75-F3A141D6F70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  <a:r>
              <a:rPr lang="en-US" sz="3200" b="1"/>
              <a:t> 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219200"/>
            <a:ext cx="8077200" cy="4951412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Misaligned memory access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Memory protection violation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Using an undefined or unimplemented instruction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Hardware malfunctions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Power failure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Names of common exceptions vary among different architectures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The requirements on exceptions can be characterized on five semi-independent axes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i="1" dirty="0"/>
              <a:t>Synchronous versus asynchronous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If the event occurs at the same place every time 	the program is executed with the same data and 	memory allocation, it is said to be </a:t>
            </a:r>
            <a:r>
              <a:rPr lang="en-US" sz="2400" b="1" i="1" dirty="0"/>
              <a:t>synchronous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56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EFE7D-A8A4-4F47-A5CE-5D6CF1201F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143000"/>
            <a:ext cx="8077200" cy="5240337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i="1" dirty="0"/>
              <a:t>Predict the branch as not taken and allow the pipeline to continue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Do not change the machine state until the 	branch outcome is definitely known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i="1" dirty="0"/>
              <a:t>Predict the branch as taken</a:t>
            </a:r>
          </a:p>
          <a:p>
            <a:pPr marL="609600" indent="-6096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Begin fetching and executing at the target as soon as the target address is computed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simple pipeline of </a:t>
            </a:r>
            <a:r>
              <a:rPr lang="en-US" sz="2400" b="1" dirty="0" smtClean="0">
                <a:latin typeface="Comic Sans MS" pitchFamily="66" charset="0"/>
              </a:rPr>
              <a:t>RISC-V </a:t>
            </a:r>
            <a:r>
              <a:rPr lang="en-US" sz="2400" b="1" dirty="0">
                <a:latin typeface="Comic Sans MS" pitchFamily="66" charset="0"/>
              </a:rPr>
              <a:t>has the same penalty for all three situations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These schemes make more sense in machines 	with deeper pipeline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"/>
            </a:pPr>
            <a:r>
              <a:rPr lang="en-US" sz="2400" b="1" i="1" dirty="0"/>
              <a:t>Use delayed branch technique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Used in many early RISC processors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Works well in simpler pipelines </a:t>
            </a:r>
          </a:p>
        </p:txBody>
      </p:sp>
    </p:spTree>
    <p:extLst>
      <p:ext uri="{BB962C8B-B14F-4D97-AF65-F5344CB8AC3E}">
        <p14:creationId xmlns:p14="http://schemas.microsoft.com/office/powerpoint/2010/main" val="30264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CEE45-DEAB-41F2-89C7-53B241B482F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  <a:r>
              <a:rPr lang="en-US" sz="3200" b="1"/>
              <a:t> 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71538"/>
            <a:ext cx="8080375" cy="5375274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400" b="1" i="1" dirty="0"/>
              <a:t>Asynchronous events</a:t>
            </a:r>
            <a:r>
              <a:rPr lang="en-US" sz="2400" b="1" dirty="0"/>
              <a:t> are caused by devices external to the processor and memory (except hardware malfunction)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dirty="0">
                <a:latin typeface="Comic Sans MS" pitchFamily="66" charset="0"/>
              </a:rPr>
              <a:t>User requested versus coerced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dirty="0"/>
              <a:t>User maskable versus user </a:t>
            </a:r>
            <a:r>
              <a:rPr lang="en-US" sz="2400" b="1" dirty="0" err="1"/>
              <a:t>nonmaskable</a:t>
            </a:r>
            <a:endParaRPr lang="en-US" sz="2400" b="1" dirty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dirty="0">
                <a:latin typeface="Comic Sans MS" pitchFamily="66" charset="0"/>
              </a:rPr>
              <a:t>Within versus between instructions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Whether the event prevents instruction 	completion by occurring in the middle of 	execution or whether it is recognized between 	instructions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5"/>
            </a:pPr>
            <a:r>
              <a:rPr lang="en-US" sz="2400" b="1" dirty="0">
                <a:latin typeface="Comic Sans MS" pitchFamily="66" charset="0"/>
              </a:rPr>
              <a:t>Resume versus terminate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If the program execution stops after the 		interrupt, it is a </a:t>
            </a:r>
            <a:r>
              <a:rPr lang="en-US" sz="2400" b="1" i="1" dirty="0"/>
              <a:t>terminating</a:t>
            </a:r>
            <a:r>
              <a:rPr lang="en-US" sz="2400" b="1" dirty="0"/>
              <a:t> event		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Most difficult exception to handle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Exceptions that occur </a:t>
            </a:r>
            <a:r>
              <a:rPr lang="en-US" sz="2400" b="1" i="1" dirty="0">
                <a:latin typeface="Comic Sans MS" pitchFamily="66" charset="0"/>
              </a:rPr>
              <a:t>within</a:t>
            </a:r>
            <a:r>
              <a:rPr lang="en-US" sz="2400" b="1" dirty="0">
                <a:latin typeface="Comic Sans MS" pitchFamily="66" charset="0"/>
              </a:rPr>
              <a:t> an instruction 	and are expected to be </a:t>
            </a:r>
            <a:r>
              <a:rPr lang="en-US" sz="2400" b="1" i="1" dirty="0">
                <a:latin typeface="Comic Sans MS" pitchFamily="66" charset="0"/>
              </a:rPr>
              <a:t>resumed</a:t>
            </a:r>
          </a:p>
        </p:txBody>
      </p:sp>
    </p:spTree>
    <p:extLst>
      <p:ext uri="{BB962C8B-B14F-4D97-AF65-F5344CB8AC3E}">
        <p14:creationId xmlns:p14="http://schemas.microsoft.com/office/powerpoint/2010/main" val="6267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E7B042-B6E8-46BB-96B2-31259FDB604E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Five categories are used to define actions needed for different exception types</a:t>
            </a:r>
          </a:p>
        </p:txBody>
      </p:sp>
      <p:pic>
        <p:nvPicPr>
          <p:cNvPr id="71686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19200"/>
            <a:ext cx="9051925" cy="5578475"/>
          </a:xfrm>
          <a:noFill/>
        </p:spPr>
      </p:pic>
    </p:spTree>
    <p:extLst>
      <p:ext uri="{BB962C8B-B14F-4D97-AF65-F5344CB8AC3E}">
        <p14:creationId xmlns:p14="http://schemas.microsoft.com/office/powerpoint/2010/main" val="15453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6AB25-9668-46FF-8AB8-BEF6A3ACB8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The predict-not-taken scheme</a:t>
            </a:r>
          </a:p>
        </p:txBody>
      </p:sp>
      <p:pic>
        <p:nvPicPr>
          <p:cNvPr id="35846" name="Picture 5" descr="16 h-con_0"/>
          <p:cNvPicPr>
            <a:picLocks noChangeArrowheads="1"/>
          </p:cNvPicPr>
          <p:nvPr/>
        </p:nvPicPr>
        <p:blipFill>
          <a:blip r:embed="rId3">
            <a:lum bright="-4000"/>
            <a:grayscl/>
          </a:blip>
          <a:srcRect/>
          <a:stretch>
            <a:fillRect/>
          </a:stretch>
        </p:blipFill>
        <p:spPr bwMode="auto">
          <a:xfrm>
            <a:off x="457200" y="1600200"/>
            <a:ext cx="8639175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6200" y="1447800"/>
            <a:ext cx="38100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Branch not taken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76200" y="3670300"/>
            <a:ext cx="381000" cy="203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  </a:t>
            </a:r>
            <a:r>
              <a:rPr lang="en-US" sz="1400" b="1" dirty="0">
                <a:solidFill>
                  <a:schemeClr val="bg1"/>
                </a:solidFill>
              </a:rPr>
              <a:t>Branch             taken</a:t>
            </a:r>
          </a:p>
        </p:txBody>
      </p:sp>
    </p:spTree>
    <p:extLst>
      <p:ext uri="{BB962C8B-B14F-4D97-AF65-F5344CB8AC3E}">
        <p14:creationId xmlns:p14="http://schemas.microsoft.com/office/powerpoint/2010/main" val="36509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94038D-A430-4A30-A994-858E044487B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The execution cycle with a branch delay of length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/>
              <a:t> </a:t>
            </a:r>
            <a:r>
              <a:rPr lang="en-US" sz="2400" b="1" dirty="0"/>
              <a:t>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Branch instruction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Sequential successor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Branch target if taken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Sequential </a:t>
            </a:r>
            <a:r>
              <a:rPr lang="en-US" sz="2400" b="1" dirty="0">
                <a:latin typeface="Comic Sans MS" pitchFamily="66" charset="0"/>
              </a:rPr>
              <a:t>successor is in the branch delay slot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This instruction is always executed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Job of the compiler is to make the successor instruction valid and </a:t>
            </a:r>
            <a:r>
              <a:rPr lang="en-US" sz="2400" b="1" dirty="0" smtClean="0">
                <a:latin typeface="Comic Sans MS" pitchFamily="66" charset="0"/>
              </a:rPr>
              <a:t>useful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Delayed branch technique is useful for simple pipelines where hardware prediction was too expensive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Technique complicates implementation when 	there is dynamic branch prediction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3BF1A-FE7F-4221-B39D-8F80CE7E73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Behavior of a delayed branch scheme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8720"/>
            <a:ext cx="91440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796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EF464-E2BD-4421-AF40-96FBBE30EBE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8004175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Performance of Branch Schemes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Pipeline Speedup =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                 </a:t>
            </a:r>
            <a:r>
              <a:rPr lang="en-US" sz="2400" b="1" u="sng" dirty="0"/>
              <a:t>	          		        </a:t>
            </a:r>
            <a:r>
              <a:rPr lang="en-US" sz="2400" b="1" i="1" u="sng" dirty="0"/>
              <a:t>Pipeline depth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             1 + Pipeline stall cycles from branches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Pipeline Speedup </a:t>
            </a:r>
            <a:r>
              <a:rPr lang="en-US" sz="2400" b="1" i="1" dirty="0"/>
              <a:t>=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      </a:t>
            </a:r>
            <a:r>
              <a:rPr lang="en-US" sz="2400" b="1" i="1" u="sng" dirty="0"/>
              <a:t>	                              Pipeline depth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     1 + Branch frequency * Branch penalty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Both conditional and unconditional branch contribute to the stalls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6581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8CEE9-F114-4F3D-99B4-B5FD64A432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8113"/>
            <a:ext cx="8382000" cy="7762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Reduce Cost of Branches through Prediction</a:t>
            </a:r>
          </a:p>
        </p:txBody>
      </p:sp>
      <p:sp>
        <p:nvSpPr>
          <p:cNvPr id="41990" name="Content Placeholder 6"/>
          <p:cNvSpPr>
            <a:spLocks noGrp="1"/>
          </p:cNvSpPr>
          <p:nvPr>
            <p:ph idx="1"/>
          </p:nvPr>
        </p:nvSpPr>
        <p:spPr>
          <a:xfrm>
            <a:off x="915988" y="1295400"/>
            <a:ext cx="8228012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 dirty="0"/>
              <a:t>With the increase in the pipeline depth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Branch penalty increases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	Delayed branch schemes are not sufficient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More aggressive means of predicting branches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Two classes</a:t>
            </a:r>
          </a:p>
          <a:p>
            <a:pPr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Low-cost static schemes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Relies on information available at compile time</a:t>
            </a:r>
          </a:p>
          <a:p>
            <a:pPr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Predict branches dynamically</a:t>
            </a:r>
          </a:p>
          <a:p>
            <a:pPr>
              <a:spcBef>
                <a:spcPct val="0"/>
              </a:spcBef>
              <a:buFont typeface="Courier New" pitchFamily="49" charset="0"/>
              <a:buChar char="o"/>
            </a:pPr>
            <a:endParaRPr lang="en-US" sz="2400" b="1" dirty="0"/>
          </a:p>
          <a:p>
            <a:pPr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b="1" dirty="0"/>
              <a:t>Static Branch Prediction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 profile information from earlier runs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Misprediction rate is higher for integer programs as compared to floating-point programs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1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5A92B-5EA8-47E0-A296-28E8418897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Principles of Pipelining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080375" cy="55451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How is Pipelining Implemented?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400" b="1" dirty="0"/>
              <a:t>Implementation of </a:t>
            </a:r>
            <a:r>
              <a:rPr lang="en-US" sz="2400" b="1" dirty="0" smtClean="0"/>
              <a:t>RISC-V </a:t>
            </a:r>
            <a:r>
              <a:rPr lang="en-US" sz="2400" b="1" dirty="0"/>
              <a:t>without pipelining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 Simple Implementation of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Every instruction takes at most 5-cycles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1.   </a:t>
            </a:r>
            <a:r>
              <a:rPr lang="en-US" sz="2400" b="1" i="1" dirty="0"/>
              <a:t>Instruction Fetch Cycle (IF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IR     ←     </a:t>
            </a:r>
            <a:r>
              <a:rPr lang="en-US" sz="2400" b="1" dirty="0" err="1"/>
              <a:t>Mem</a:t>
            </a:r>
            <a:r>
              <a:rPr lang="en-US" sz="2400" b="1" dirty="0"/>
              <a:t> [PC]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NPC ←     PC + 4     NPC: Next Sequential 						Instruction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2. Instruction Decode/Register Fetch Cycle (ID)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      ←      </a:t>
            </a:r>
            <a:r>
              <a:rPr lang="en-US" sz="2400" b="1" dirty="0" err="1"/>
              <a:t>Regs</a:t>
            </a:r>
            <a:r>
              <a:rPr lang="en-US" sz="2400" b="1" dirty="0"/>
              <a:t> [</a:t>
            </a:r>
            <a:r>
              <a:rPr lang="en-US" sz="2400" b="1" dirty="0" smtClean="0"/>
              <a:t>rs1]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B      ←      </a:t>
            </a:r>
            <a:r>
              <a:rPr lang="en-US" sz="2400" b="1" dirty="0" err="1"/>
              <a:t>Regs</a:t>
            </a:r>
            <a:r>
              <a:rPr lang="en-US" sz="2400" b="1" dirty="0"/>
              <a:t> [</a:t>
            </a:r>
            <a:r>
              <a:rPr lang="en-US" sz="2400" b="1" dirty="0" smtClean="0"/>
              <a:t>rs2]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Imm</a:t>
            </a:r>
            <a:r>
              <a:rPr lang="en-US" sz="2400" b="1" dirty="0"/>
              <a:t>   ←    sign-extended immediate field of IR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latin typeface="Comic Sans MS" pitchFamily="66" charset="0"/>
              </a:rPr>
              <a:t>Imm</a:t>
            </a:r>
            <a:r>
              <a:rPr lang="en-US" sz="2400" b="1" dirty="0">
                <a:latin typeface="Comic Sans MS" pitchFamily="66" charset="0"/>
              </a:rPr>
              <a:t>, A and B are temporary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Fixed-field decoding is done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53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6539</TotalTime>
  <Words>693</Words>
  <Application>Microsoft Office PowerPoint</Application>
  <PresentationFormat>On-screen Show (4:3)</PresentationFormat>
  <Paragraphs>389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Century Gothic</vt:lpstr>
      <vt:lpstr>Comic Sans MS</vt:lpstr>
      <vt:lpstr>Courier New</vt:lpstr>
      <vt:lpstr>Gill Sans MT</vt:lpstr>
      <vt:lpstr>Times New Roman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Pipelining: Basic and Intermediate        Concepts      Appendix C</vt:lpstr>
      <vt:lpstr>Pipeline Hazards</vt:lpstr>
      <vt:lpstr>Pipeline Hazards</vt:lpstr>
      <vt:lpstr>The predict-not-taken scheme</vt:lpstr>
      <vt:lpstr>Pipeline Hazards</vt:lpstr>
      <vt:lpstr>Behavior of a delayed branch scheme</vt:lpstr>
      <vt:lpstr>Pipeline Hazards</vt:lpstr>
      <vt:lpstr>Reduce Cost of Branches through Prediction</vt:lpstr>
      <vt:lpstr>Principles of Pipelining</vt:lpstr>
      <vt:lpstr>Instruction layout for RISC-V</vt:lpstr>
      <vt:lpstr>A Simple Implementation of RISC-V</vt:lpstr>
      <vt:lpstr>A Simple Implementation of RISC-V</vt:lpstr>
      <vt:lpstr>RISC-V data path allows every instruction to be executed in 4 or 5 clock cycles</vt:lpstr>
      <vt:lpstr>A Simple Implementation of RISC-V</vt:lpstr>
      <vt:lpstr>Implementation of Pipelining</vt:lpstr>
      <vt:lpstr>Pipelined data path after adding a set of registers, one between each pair of pipe stages</vt:lpstr>
      <vt:lpstr>Data path is pipelined by adding a set of pipeline registers</vt:lpstr>
      <vt:lpstr>Events on every pipe stage of the RISC-V pipeline</vt:lpstr>
      <vt:lpstr>Implementation of Pipelining</vt:lpstr>
      <vt:lpstr>Implementation of Pipelining</vt:lpstr>
      <vt:lpstr>Situations that the pipeline hazard detection hardware can see by comparing the destination and sources of adjacent instructions</vt:lpstr>
      <vt:lpstr>Logic to detect the need for load interlocks in ID stage - Requires two comparisons</vt:lpstr>
      <vt:lpstr>Forwarding of data to the two ALU inputs</vt:lpstr>
      <vt:lpstr>Forwarding of results to ALU adds three extra inputs to ALU MUXes </vt:lpstr>
      <vt:lpstr>Hardware  Changes for Forwarding</vt:lpstr>
      <vt:lpstr>Implementation of Pipelining</vt:lpstr>
      <vt:lpstr>       Revised pipeline data path</vt:lpstr>
      <vt:lpstr>What Makes Pipelining Hard to Implement?</vt:lpstr>
      <vt:lpstr>What Makes Pipelining Hard to Implement? </vt:lpstr>
      <vt:lpstr>What Makes Pipelining Hard to Implement? </vt:lpstr>
      <vt:lpstr>Five categories are used to define actions needed for different exception types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346</cp:revision>
  <dcterms:created xsi:type="dcterms:W3CDTF">2007-04-10T07:27:13Z</dcterms:created>
  <dcterms:modified xsi:type="dcterms:W3CDTF">2019-10-03T09:21:33Z</dcterms:modified>
</cp:coreProperties>
</file>