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90" r:id="rId2"/>
    <p:sldMasterId id="2147483804" r:id="rId3"/>
    <p:sldMasterId id="2147483920" r:id="rId4"/>
    <p:sldMasterId id="2147484822" r:id="rId5"/>
  </p:sldMasterIdLst>
  <p:notesMasterIdLst>
    <p:notesMasterId r:id="rId35"/>
  </p:notesMasterIdLst>
  <p:sldIdLst>
    <p:sldId id="329" r:id="rId6"/>
    <p:sldId id="399" r:id="rId7"/>
    <p:sldId id="400" r:id="rId8"/>
    <p:sldId id="401" r:id="rId9"/>
    <p:sldId id="402" r:id="rId10"/>
    <p:sldId id="403" r:id="rId11"/>
    <p:sldId id="404" r:id="rId12"/>
    <p:sldId id="407" r:id="rId13"/>
    <p:sldId id="409" r:id="rId14"/>
    <p:sldId id="408" r:id="rId15"/>
    <p:sldId id="410" r:id="rId16"/>
    <p:sldId id="411" r:id="rId17"/>
    <p:sldId id="412" r:id="rId18"/>
    <p:sldId id="413" r:id="rId19"/>
    <p:sldId id="419" r:id="rId20"/>
    <p:sldId id="415" r:id="rId21"/>
    <p:sldId id="430" r:id="rId22"/>
    <p:sldId id="431" r:id="rId23"/>
    <p:sldId id="436" r:id="rId24"/>
    <p:sldId id="437" r:id="rId25"/>
    <p:sldId id="438" r:id="rId26"/>
    <p:sldId id="446" r:id="rId27"/>
    <p:sldId id="447" r:id="rId28"/>
    <p:sldId id="448" r:id="rId29"/>
    <p:sldId id="449" r:id="rId30"/>
    <p:sldId id="450" r:id="rId31"/>
    <p:sldId id="451" r:id="rId32"/>
    <p:sldId id="452" r:id="rId33"/>
    <p:sldId id="453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>
      <p:cViewPr varScale="1">
        <p:scale>
          <a:sx n="67" d="100"/>
          <a:sy n="67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1090D0-69D3-47CC-99EE-C574DB711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41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2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5213DA-BCC4-482A-864F-E0897984C54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16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2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ADF2C-9829-4655-8BED-3BD3664CE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60EB6-37DC-4B77-B5E9-D3CAD2684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21014-7455-4ECC-86E1-AABE496D0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38D5C-7A54-420F-967A-F7EEF8D12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757C3-13EA-43C1-BDA8-807E0FB15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9766E-08D3-4FA7-81EA-C36E6AEBC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182D1-B297-4C14-AD65-FE36060DE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E8C75-5D11-4606-B4EE-14EBE6DCE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984FF-5EF9-46F2-A448-C74193AA7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19DC5-D5AF-43B8-B0A0-483F41378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FFD47-0F7E-42BB-B524-AD1F32348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FD0C8-E3DA-488A-A95E-F7F4EF1C8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AFBB4-2B6A-434E-98BC-BDA36463D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7A13E-B9BB-41BB-A945-9D2DB8020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8EA3F-EC7A-4D66-A05E-2DFB51C5A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38A0-B3E2-456B-93CC-8F8D8C473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5571F-74ED-4322-B941-40C0818C3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63421-11EC-42C6-8F76-BF7FC8878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EBB30-C3B0-4196-A765-D9CA9D5E7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04B3C-5027-40E2-A7E7-06A489538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31A31-E04E-4B76-B01E-64A1FB71E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AA5FA-6749-43B4-9A5F-2C6D053C8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9CDB2-0C35-41AD-90F8-541B724E7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B1EAB-98DC-4109-8FD5-569134D8D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E9C01-795D-4618-8012-94928682F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B1291-FEEE-4583-86D8-961CB8B17C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7A6A7-0203-4A9D-A270-EF3F64DF7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CCBB5-2176-4F7D-AF4D-E38FD4326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CB15B-AE98-4418-9BE8-FA3167A37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131A6-BE14-4E03-A63B-C04F4547C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B17C7-1833-4A4C-BBC5-5124C3BA5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500AB-D508-4383-BE69-0D79E8A97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7C37D-3F6D-4523-AAD9-DAED35046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10ACB-06EF-4DD5-A75A-7ADA3F149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26536-298C-48AD-B539-6E0C789E5B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DB715-EA08-4993-B062-F8A4EEA08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80F3E-A2D6-42C7-AA2E-2BC387E17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994CA-E02C-42B5-8598-F17BED29C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5FFC-C554-4D4C-881B-7A4B537C0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1F5F52-3B48-4D7A-9B39-62A0790BEB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303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550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2012FF-B7DE-4656-9759-56953B5FB0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830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DCF77-A018-4D7D-8A6F-649F34F75F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812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E9D98-8EB0-4100-A789-9C19506E62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577C-9431-4FA5-8727-CA98F2D00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64FE9-AF3A-4EB7-8279-0CA4A0B2B1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88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21B44-2F57-4013-8325-2334BBEB34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738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60C91-B560-4B1E-846F-97E5813DD9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874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EE0971-B08C-464D-BF97-7C85AE937F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46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C2391-FF1D-4C83-A724-BBA159BCC5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435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5C8CA-8AE9-4324-A5EF-DD5D949CB6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5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D7EDD-8C66-4CE3-B2CE-50A4659BC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EA11D-70CB-4F6C-81B3-062F244F2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7C147-4AA5-4BB2-A0B5-A55D513F2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3612F-C394-49D7-B6F1-A6820FD65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F73A39D7-19F2-4463-A563-37257DCB3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7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E7D43FC9-A6D7-47C8-B5B5-D09EEEF29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8" r:id="rId1"/>
    <p:sldLayoutId id="2147484777" r:id="rId2"/>
    <p:sldLayoutId id="2147484778" r:id="rId3"/>
    <p:sldLayoutId id="2147484779" r:id="rId4"/>
    <p:sldLayoutId id="2147484780" r:id="rId5"/>
    <p:sldLayoutId id="2147484781" r:id="rId6"/>
    <p:sldLayoutId id="2147484782" r:id="rId7"/>
    <p:sldLayoutId id="2147484783" r:id="rId8"/>
    <p:sldLayoutId id="2147484784" r:id="rId9"/>
    <p:sldLayoutId id="2147484785" r:id="rId10"/>
    <p:sldLayoutId id="214748478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E9DBCACB-6C39-4633-99C0-F34E74552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9" r:id="rId1"/>
    <p:sldLayoutId id="2147484787" r:id="rId2"/>
    <p:sldLayoutId id="2147484788" r:id="rId3"/>
    <p:sldLayoutId id="2147484789" r:id="rId4"/>
    <p:sldLayoutId id="2147484790" r:id="rId5"/>
    <p:sldLayoutId id="2147484791" r:id="rId6"/>
    <p:sldLayoutId id="2147484792" r:id="rId7"/>
    <p:sldLayoutId id="2147484793" r:id="rId8"/>
    <p:sldLayoutId id="2147484794" r:id="rId9"/>
    <p:sldLayoutId id="2147484795" r:id="rId10"/>
    <p:sldLayoutId id="21474847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  <p:bldP spid="194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322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A08FDFAD-A73B-423C-8947-857ECCEDB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0" r:id="rId1"/>
    <p:sldLayoutId id="2147484797" r:id="rId2"/>
    <p:sldLayoutId id="2147484798" r:id="rId3"/>
    <p:sldLayoutId id="2147484799" r:id="rId4"/>
    <p:sldLayoutId id="2147484800" r:id="rId5"/>
    <p:sldLayoutId id="2147484801" r:id="rId6"/>
    <p:sldLayoutId id="2147484802" r:id="rId7"/>
    <p:sldLayoutId id="2147484803" r:id="rId8"/>
    <p:sldLayoutId id="2147484804" r:id="rId9"/>
    <p:sldLayoutId id="2147484805" r:id="rId10"/>
    <p:sldLayoutId id="214748480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0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3" r:id="rId1"/>
    <p:sldLayoutId id="2147484824" r:id="rId2"/>
    <p:sldLayoutId id="2147484825" r:id="rId3"/>
    <p:sldLayoutId id="2147484826" r:id="rId4"/>
    <p:sldLayoutId id="2147484827" r:id="rId5"/>
    <p:sldLayoutId id="2147484828" r:id="rId6"/>
    <p:sldLayoutId id="2147484829" r:id="rId7"/>
    <p:sldLayoutId id="2147484830" r:id="rId8"/>
    <p:sldLayoutId id="2147484831" r:id="rId9"/>
    <p:sldLayoutId id="2147484832" r:id="rId10"/>
    <p:sldLayoutId id="214748483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887C11-6A0F-4195-A575-BC6D9A05987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143000"/>
            <a:ext cx="7772400" cy="1600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/>
              <a:t>Pipelining: Basic and Intermediate 			    Concepts</a:t>
            </a:r>
            <a:br>
              <a:rPr lang="en-US" sz="3600" b="1"/>
            </a:br>
            <a:r>
              <a:rPr lang="en-US" sz="3600" b="1"/>
              <a:t>					Appendix C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6400800" cy="23955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b="1" dirty="0"/>
              <a:t>Basics of Pipelining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Implementation of Pipeline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Hazards and their Solutions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Exception Handling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Pipeline with Floating-Point Instructions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Dynamic Scheduling of Pipelines</a:t>
            </a:r>
          </a:p>
        </p:txBody>
      </p:sp>
    </p:spTree>
    <p:extLst>
      <p:ext uri="{BB962C8B-B14F-4D97-AF65-F5344CB8AC3E}">
        <p14:creationId xmlns:p14="http://schemas.microsoft.com/office/powerpoint/2010/main" val="28623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3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819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 dirty="0"/>
              <a:t>FAST-NU Karachi Campus</a:t>
            </a:r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3373E7-2376-4B05-BFDD-4D4DD1F571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for Multicycle Operations </a:t>
            </a: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6" y="1219200"/>
            <a:ext cx="8077200" cy="5029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/>
              <a:t>If the execution stages of functional units are not pipelined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	</a:t>
            </a:r>
            <a:r>
              <a:rPr lang="en-US" sz="2400" b="1" dirty="0">
                <a:latin typeface="Comic Sans MS" pitchFamily="66" charset="0"/>
              </a:rPr>
              <a:t>EX stage has number of clock delays larger 	than 1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Allow pipelining of some stages and allow multiple ongoing operations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Latency</a:t>
            </a:r>
            <a:r>
              <a:rPr lang="en-US" sz="2400" b="1" dirty="0"/>
              <a:t> and </a:t>
            </a:r>
            <a:r>
              <a:rPr lang="en-US" sz="2400" b="1" i="1" dirty="0"/>
              <a:t>initiation interval</a:t>
            </a:r>
            <a:r>
              <a:rPr lang="en-US" sz="2400" b="1" dirty="0"/>
              <a:t> or </a:t>
            </a:r>
            <a:r>
              <a:rPr lang="en-US" sz="2400" b="1" i="1" dirty="0"/>
              <a:t>repeat interval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i="1" dirty="0"/>
              <a:t>Latency</a:t>
            </a:r>
            <a:r>
              <a:rPr lang="en-US" sz="2400" b="1" dirty="0"/>
              <a:t>: </a:t>
            </a:r>
            <a:r>
              <a:rPr lang="en-US" sz="2400" b="1" dirty="0">
                <a:latin typeface="Comic Sans MS" pitchFamily="66" charset="0"/>
              </a:rPr>
              <a:t>The number of intervening cycles between 	     an instruction that produces a result and 	     an instruction that uses the result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i="1" dirty="0"/>
              <a:t>Initiation </a:t>
            </a:r>
            <a:r>
              <a:rPr lang="en-US" sz="2400" b="1" dirty="0"/>
              <a:t>or </a:t>
            </a:r>
            <a:r>
              <a:rPr lang="en-US" sz="2400" b="1" i="1" dirty="0"/>
              <a:t>repeat interval</a:t>
            </a:r>
            <a:r>
              <a:rPr lang="en-US" sz="2400" b="1" dirty="0"/>
              <a:t>: The number of cycles that 		must elapse between issuing two 			operations of the same type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Latencies and initiation intervals for the given functional units 	</a:t>
            </a:r>
            <a:r>
              <a:rPr lang="en-US" sz="2400" b="1" dirty="0"/>
              <a:t>				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1146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839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0A39A2-90FF-4F91-9E9F-08EE27E3997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96043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/>
              <a:t>Latencies and Initiation Intervals for Functional Units</a:t>
            </a:r>
          </a:p>
        </p:txBody>
      </p:sp>
      <p:pic>
        <p:nvPicPr>
          <p:cNvPr id="8397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0650" y="1600200"/>
            <a:ext cx="9023350" cy="4572000"/>
          </a:xfrm>
          <a:noFill/>
        </p:spPr>
      </p:pic>
      <p:sp>
        <p:nvSpPr>
          <p:cNvPr id="83975" name="Text Box 4"/>
          <p:cNvSpPr txBox="1">
            <a:spLocks noChangeArrowheads="1"/>
          </p:cNvSpPr>
          <p:nvPr/>
        </p:nvSpPr>
        <p:spPr bwMode="auto">
          <a:xfrm>
            <a:off x="7162800" y="5486400"/>
            <a:ext cx="914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b="1"/>
              <a:t>25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3976" name="Text Box 5"/>
          <p:cNvSpPr txBox="1">
            <a:spLocks noChangeArrowheads="1"/>
          </p:cNvSpPr>
          <p:nvPr/>
        </p:nvSpPr>
        <p:spPr bwMode="auto">
          <a:xfrm>
            <a:off x="7620000" y="5394325"/>
            <a:ext cx="3810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ym typeface="Wingdings" pitchFamily="2" charset="2"/>
              </a:rPr>
              <a:t></a:t>
            </a:r>
          </a:p>
        </p:txBody>
      </p:sp>
    </p:spTree>
    <p:extLst>
      <p:ext uri="{BB962C8B-B14F-4D97-AF65-F5344CB8AC3E}">
        <p14:creationId xmlns:p14="http://schemas.microsoft.com/office/powerpoint/2010/main" val="5489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3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849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5D2518-7F60-48E2-B9CF-09FBE87043F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20788" y="152400"/>
            <a:ext cx="7923212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for Multicycle Operations </a:t>
            </a: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6" y="1066800"/>
            <a:ext cx="8153400" cy="5334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The latency and repeat interval added will result in pipelining of some functional units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Additional pipeline registers are introduced and modification of the connections to those registers are done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 		        	A1/A2, A2/A3, A3/A4, etc.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Hazards and Forwarding in Longer Latency Pipelines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A number of different aspects to the hazards detection and forwarding logic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b="1" dirty="0"/>
              <a:t>Structural hazards can occur because the divide unit is not fully pipelined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b="1" dirty="0">
                <a:latin typeface="Comic Sans MS" pitchFamily="66" charset="0"/>
              </a:rPr>
              <a:t>Since instructions have varying running times, the number of register writes per cycle may be larger than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b="1" dirty="0"/>
              <a:t>WAW hazards are possible but WAR hazard is not possible</a:t>
            </a:r>
          </a:p>
        </p:txBody>
      </p:sp>
    </p:spTree>
    <p:extLst>
      <p:ext uri="{BB962C8B-B14F-4D97-AF65-F5344CB8AC3E}">
        <p14:creationId xmlns:p14="http://schemas.microsoft.com/office/powerpoint/2010/main" val="40677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860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860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86F0BC-8DDC-489D-AC34-A457866BA0A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8683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/>
              <a:t>A pipeline that supports multicycle FP operations</a:t>
            </a:r>
          </a:p>
        </p:txBody>
      </p:sp>
      <p:pic>
        <p:nvPicPr>
          <p:cNvPr id="86022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1203325"/>
            <a:ext cx="8980488" cy="5121275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354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870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870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5ABB62-5FAD-4774-A417-C7E85C91B11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Multicycle FP operations</a:t>
            </a:r>
          </a:p>
        </p:txBody>
      </p:sp>
      <p:pic>
        <p:nvPicPr>
          <p:cNvPr id="87046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1143000"/>
            <a:ext cx="8982075" cy="5303838"/>
          </a:xfrm>
          <a:noFill/>
        </p:spPr>
      </p:pic>
    </p:spTree>
    <p:extLst>
      <p:ext uri="{BB962C8B-B14F-4D97-AF65-F5344CB8AC3E}">
        <p14:creationId xmlns:p14="http://schemas.microsoft.com/office/powerpoint/2010/main" val="39314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2362200"/>
            <a:ext cx="381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8" name="Picture 2" descr="X:\Production\Artfinal\0000000038\MKCAD\978-0-12-811905-1\0003170711\XMLLowres\bm31-97801281190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981200"/>
            <a:ext cx="8994774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8806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880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915A32-E787-4093-9540-4F9851A1FB8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/>
              <a:t>Pipeline timing of a set of independent instructions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3733800"/>
            <a:ext cx="1066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f</a:t>
            </a:r>
            <a:r>
              <a:rPr lang="en-US" sz="2800" dirty="0" err="1" smtClean="0"/>
              <a:t>ld.d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22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49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8909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 dirty="0"/>
              <a:t>FAST-NU Karachi Campus</a:t>
            </a:r>
          </a:p>
        </p:txBody>
      </p:sp>
      <p:sp>
        <p:nvSpPr>
          <p:cNvPr id="890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8684E6-EBE8-4A35-901C-BC2C76DF2A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for Multicycle Operations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8080375" cy="5181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4. </a:t>
            </a:r>
            <a:r>
              <a:rPr lang="en-US" sz="2400" b="1" dirty="0"/>
              <a:t>Instructions can complete in a different order than issued, causing problems with exceptions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5. </a:t>
            </a:r>
            <a:r>
              <a:rPr lang="en-US" sz="2400" b="1" dirty="0">
                <a:latin typeface="Comic Sans MS" pitchFamily="66" charset="0"/>
              </a:rPr>
              <a:t>Stalls for RAW hazards will be more frequent because of longer latency of operations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i="1" dirty="0"/>
              <a:t>Potential impact of RAW hazards	</a:t>
            </a:r>
            <a:endParaRPr lang="en-US" sz="24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i="1" dirty="0"/>
              <a:t>Problems arising from writes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Since floating point register file has only one write port, it may result in higher number of structural hazards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/>
              <a:t>	     </a:t>
            </a:r>
            <a:r>
              <a:rPr lang="en-US" sz="2400" b="1" dirty="0">
                <a:latin typeface="Comic Sans MS" pitchFamily="66" charset="0"/>
              </a:rPr>
              <a:t>Increase the number of write ports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      Additional write port will be used rarely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             </a:t>
            </a:r>
            <a:r>
              <a:rPr lang="en-US" sz="2400" b="1" dirty="0">
                <a:latin typeface="Comic Sans MS" pitchFamily="66" charset="0"/>
              </a:rPr>
              <a:t>Structural hazard is acceptable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i="1" dirty="0"/>
              <a:t>Implement Interlock to handle the above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There are two ways to implement this interlock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61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911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911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4D2125-F3ED-4FB4-BFE6-67B21A71CD4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960438"/>
          </a:xfrm>
          <a:noFill/>
        </p:spPr>
        <p:txBody>
          <a:bodyPr/>
          <a:lstStyle/>
          <a:p>
            <a:pPr eaLnBrk="1" hangingPunct="1"/>
            <a:r>
              <a:rPr lang="en-US" sz="2800" b="1" dirty="0" smtClean="0"/>
              <a:t>FP code sequence with stalls for RAW hazards</a:t>
            </a:r>
            <a:endParaRPr lang="en-US" sz="2800" b="1" dirty="0"/>
          </a:p>
        </p:txBody>
      </p:sp>
      <p:pic>
        <p:nvPicPr>
          <p:cNvPr id="7" name="Picture 2" descr="X:\Production\Artfinal\0000000038\MKCAD\978-0-12-811905-1\0003170711\XMLLowres\bm32-97801281190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1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9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901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901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D626FE-72BC-495A-B5F9-678D9567378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960438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 dirty="0"/>
              <a:t>Three instructions want to perform WB to FP register file </a:t>
            </a:r>
            <a:r>
              <a:rPr lang="en-US" sz="3200" b="1" dirty="0" smtClean="0"/>
              <a:t>simultaneously</a:t>
            </a:r>
            <a:endParaRPr lang="en-US" sz="32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2" descr="X:\Production\Artfinal\0000000038\MKCAD\978-0-12-811905-1\0003170711\XMLLowres\bm33-97801281190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0709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17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5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216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921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C815C4-9B8B-4296-BD9C-D825752B2C30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216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Pipeline for Multicycle Operations </a:t>
            </a:r>
          </a:p>
        </p:txBody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6" y="914400"/>
            <a:ext cx="8077200" cy="52578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b="1" i="1" dirty="0"/>
              <a:t>Track the use of write port in the ID stage and stall an instruction before it issues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Implemented with a shift register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Indicates when already issued instructions will 	use the register file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Maintains the property of stalling instructions only in the ID stage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Cost is the shift register and the write 	conflict logic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2"/>
            </a:pPr>
            <a:r>
              <a:rPr lang="en-US" sz="2400" b="1" i="1" dirty="0"/>
              <a:t>Stall the conflicting instruction when it tries to enter either MEM or WB stage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Give priority to the unit with the longest 	latency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Advantage - </a:t>
            </a:r>
            <a:r>
              <a:rPr lang="en-US" sz="2400" b="1" dirty="0"/>
              <a:t>Detect the conflict at MEM stage where it 		is easy to see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Disadvantage - </a:t>
            </a:r>
            <a:r>
              <a:rPr lang="en-US" sz="2400" b="1" dirty="0">
                <a:latin typeface="Comic Sans MS" pitchFamily="66" charset="0"/>
              </a:rPr>
              <a:t>Complicates pipeline control as stalls 		    can now arise from two places</a:t>
            </a:r>
          </a:p>
        </p:txBody>
      </p:sp>
    </p:spTree>
    <p:extLst>
      <p:ext uri="{BB962C8B-B14F-4D97-AF65-F5344CB8AC3E}">
        <p14:creationId xmlns:p14="http://schemas.microsoft.com/office/powerpoint/2010/main" val="22686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9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20DF9F-744F-41AA-82D2-268C15BE31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What Makes Pipelining Hard to Implement?</a:t>
            </a:r>
            <a:r>
              <a:rPr lang="en-US" sz="3200" b="1"/>
              <a:t> 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6" y="947738"/>
            <a:ext cx="8077200" cy="5300662"/>
          </a:xfrm>
          <a:noFill/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i="1" dirty="0" err="1"/>
              <a:t>Restartable</a:t>
            </a:r>
            <a:r>
              <a:rPr lang="en-US" sz="2400" b="1" i="1" dirty="0"/>
              <a:t> processors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</a:t>
            </a:r>
            <a:r>
              <a:rPr lang="en-US" sz="2400" b="1" dirty="0">
                <a:latin typeface="Comic Sans MS" pitchFamily="66" charset="0"/>
              </a:rPr>
              <a:t>If a processor’s pipeline provides to it the ability to handle the exception and restart the program without affecting its correctness and execution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Stopping and Restarting Execution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Most difficult exceptions have two properties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They occur within instructions 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They must be </a:t>
            </a:r>
            <a:r>
              <a:rPr lang="en-US" sz="2400" b="1" dirty="0" err="1"/>
              <a:t>restartable</a:t>
            </a:r>
            <a:endParaRPr lang="en-US" sz="2400" b="1" dirty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When an exception occurs, save the pipeline state by the following steps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b="1" dirty="0"/>
              <a:t>Force a trap instruction into the pipeline on the next IF 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b="1" dirty="0">
                <a:latin typeface="Comic Sans MS" pitchFamily="66" charset="0"/>
              </a:rPr>
              <a:t>Until the trap is taken, turn off all writes for the faulting instruction and for all instructions that follow in the pipeline </a:t>
            </a:r>
          </a:p>
        </p:txBody>
      </p:sp>
    </p:spTree>
    <p:extLst>
      <p:ext uri="{BB962C8B-B14F-4D97-AF65-F5344CB8AC3E}">
        <p14:creationId xmlns:p14="http://schemas.microsoft.com/office/powerpoint/2010/main" val="15434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6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318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931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633C73-3061-421C-ADD4-A6CC6209E37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318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for Multicycle Operations </a:t>
            </a:r>
          </a:p>
        </p:txBody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8151813" cy="510540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/>
              <a:t>Possibility of WAW hazards: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</a:t>
            </a:r>
            <a:r>
              <a:rPr lang="en-US" sz="2400" b="1" dirty="0">
                <a:latin typeface="Comic Sans MS" pitchFamily="66" charset="0"/>
              </a:rPr>
              <a:t>WAW hazard occur only when a useless instruction is executed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     </a:t>
            </a:r>
            <a:r>
              <a:rPr lang="en-US" sz="2400" b="1" i="1" dirty="0"/>
              <a:t>Need to detect and handle it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There are two possible ways to handle WAW hazards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b="1" dirty="0">
                <a:latin typeface="Comic Sans MS" pitchFamily="66" charset="0"/>
              </a:rPr>
              <a:t>Delay the issue of load instruction until the ADD.D enters MEM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b="1" dirty="0"/>
              <a:t>Stamp out the result of ADD.D by detecting the hazard and changing the control so that ADD.D does not write its result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It is difficult to detect this hazard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Use a simpler solution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If an instruction in ID wants to write the 	same 	register as an instruction already issued, 	do not issue the instruction</a:t>
            </a:r>
          </a:p>
        </p:txBody>
      </p:sp>
    </p:spTree>
    <p:extLst>
      <p:ext uri="{BB962C8B-B14F-4D97-AF65-F5344CB8AC3E}">
        <p14:creationId xmlns:p14="http://schemas.microsoft.com/office/powerpoint/2010/main" val="2075247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6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581400" y="6386512"/>
            <a:ext cx="2133600" cy="395288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42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942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46832E-3993-4375-B98D-B5705E5D16F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42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for Multicycle Operations </a:t>
            </a:r>
          </a:p>
        </p:txBody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914400"/>
            <a:ext cx="8150225" cy="5486400"/>
          </a:xfrm>
          <a:noFill/>
        </p:spPr>
        <p:txBody>
          <a:bodyPr/>
          <a:lstStyle/>
          <a:p>
            <a:pPr marL="412750" indent="-41275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Possible Hazards to deal with</a:t>
            </a:r>
            <a:endParaRPr lang="en-US" sz="2400" b="1" dirty="0">
              <a:latin typeface="Comic Sans MS" pitchFamily="66" charset="0"/>
            </a:endParaRPr>
          </a:p>
          <a:p>
            <a:pPr marL="412750" indent="-41275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b="1" dirty="0">
                <a:latin typeface="Comic Sans MS" pitchFamily="66" charset="0"/>
              </a:rPr>
              <a:t>Hazards among FP instructions</a:t>
            </a:r>
          </a:p>
          <a:p>
            <a:pPr marL="412750" indent="-41275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b="1" dirty="0"/>
              <a:t>Hazards between a FP and an integer instruction </a:t>
            </a:r>
          </a:p>
          <a:p>
            <a:pPr marL="412750" indent="-41275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marL="412750" indent="-412750"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Only FP load-stores and FP-integer register moves</a:t>
            </a:r>
          </a:p>
          <a:p>
            <a:pPr marL="412750" indent="-412750"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/>
              <a:t>			Separate register files</a:t>
            </a:r>
          </a:p>
          <a:p>
            <a:pPr marL="412750" indent="-41275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Three checks that must be performed in the ID stage before an </a:t>
            </a:r>
            <a:r>
              <a:rPr lang="en-US" sz="2400" b="1" i="1" dirty="0"/>
              <a:t>instruction issue</a:t>
            </a:r>
            <a:r>
              <a:rPr lang="en-US" sz="2400" b="1" dirty="0"/>
              <a:t> can take place </a:t>
            </a:r>
          </a:p>
          <a:p>
            <a:pPr marL="412750" indent="-412750" eaLnBrk="1" hangingPunct="1">
              <a:lnSpc>
                <a:spcPct val="80000"/>
              </a:lnSpc>
              <a:buFont typeface="Wingdings" pitchFamily="2" charset="2"/>
              <a:buAutoNum type="romanLcPeriod"/>
            </a:pPr>
            <a:r>
              <a:rPr lang="en-US" sz="2400" b="1" i="1" dirty="0"/>
              <a:t>Check for structural hazards</a:t>
            </a:r>
            <a:r>
              <a:rPr lang="en-US" sz="2400" b="1" dirty="0"/>
              <a:t>: </a:t>
            </a:r>
          </a:p>
          <a:p>
            <a:pPr marL="412750" indent="-412750"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Wait until the required functional unit is not busy</a:t>
            </a:r>
          </a:p>
          <a:p>
            <a:pPr marL="412750" indent="-412750"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Make sure the register write port is available when it will be needed</a:t>
            </a:r>
          </a:p>
          <a:p>
            <a:pPr marL="412750" indent="-412750"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ii.  Check for a RAW data hazard</a:t>
            </a:r>
            <a:r>
              <a:rPr lang="en-US" sz="2400" b="1" dirty="0"/>
              <a:t>: </a:t>
            </a:r>
          </a:p>
          <a:p>
            <a:pPr marL="412750" indent="-412750"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Wait until the source registers are not listed as pending destinations in a pipeline regist</a:t>
            </a:r>
            <a:r>
              <a:rPr lang="en-US" sz="2200" b="1" dirty="0"/>
              <a:t>er </a:t>
            </a:r>
            <a:r>
              <a:rPr lang="en-US" sz="2200" b="1" dirty="0" smtClean="0"/>
              <a:t>that will not be available when this instruction </a:t>
            </a:r>
            <a:r>
              <a:rPr lang="en-US" sz="2200" b="1" dirty="0"/>
              <a:t>n</a:t>
            </a:r>
            <a:r>
              <a:rPr lang="en-US" sz="2200" b="1" dirty="0" smtClean="0"/>
              <a:t>eeds the result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00741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952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952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121A0B-3400-4B4E-8B3D-0A42AA5F3F1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52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for Multicycle Operations</a:t>
            </a:r>
          </a:p>
        </p:txBody>
      </p:sp>
      <p:sp>
        <p:nvSpPr>
          <p:cNvPr id="952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6" y="1143000"/>
            <a:ext cx="8077200" cy="5105400"/>
          </a:xfrm>
          <a:noFill/>
        </p:spPr>
        <p:txBody>
          <a:bodyPr/>
          <a:lstStyle/>
          <a:p>
            <a:pPr marL="371475" indent="-37147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i="1" dirty="0"/>
              <a:t>iii. </a:t>
            </a:r>
            <a:r>
              <a:rPr lang="en-US" sz="2400" b="1" i="1" dirty="0"/>
              <a:t>Check for a WAW data hazard</a:t>
            </a:r>
            <a:r>
              <a:rPr lang="en-US" sz="2400" b="1" dirty="0"/>
              <a:t>: Determine if any 		         instruction in A1, A2,.., A4; D; M1,.., M7 		         has the same destination register as this 	         instruction </a:t>
            </a:r>
          </a:p>
          <a:p>
            <a:pPr marL="371475" indent="-371475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marL="371475" indent="-371475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Hazard detection and forwarding logic are similar to the </a:t>
            </a:r>
            <a:r>
              <a:rPr lang="en-US" sz="2400" b="1" dirty="0" smtClean="0">
                <a:latin typeface="Comic Sans MS" pitchFamily="66" charset="0"/>
              </a:rPr>
              <a:t>RISC-V </a:t>
            </a:r>
            <a:r>
              <a:rPr lang="en-US" sz="2400" b="1" dirty="0">
                <a:latin typeface="Comic Sans MS" pitchFamily="66" charset="0"/>
              </a:rPr>
              <a:t>integer pipeline although it is more complex than the former </a:t>
            </a:r>
          </a:p>
          <a:p>
            <a:pPr marL="371475" indent="-371475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Multicycle FP operations also introduce problems for exception mechanisms</a:t>
            </a:r>
          </a:p>
          <a:p>
            <a:pPr marL="371475" indent="-371475" eaLnBrk="1" hangingPunct="1">
              <a:lnSpc>
                <a:spcPct val="80000"/>
              </a:lnSpc>
              <a:buFontTx/>
              <a:buNone/>
            </a:pPr>
            <a:endParaRPr lang="en-US" sz="900" b="1" dirty="0"/>
          </a:p>
          <a:p>
            <a:pPr marL="371475" indent="-371475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Maintaining Precise Exceptions</a:t>
            </a:r>
          </a:p>
          <a:p>
            <a:pPr marL="371475" indent="-37147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An instruction issued earlier completes after an 	instruction issued later</a:t>
            </a:r>
          </a:p>
          <a:p>
            <a:pPr marL="371475" indent="-37147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</a:t>
            </a:r>
            <a:r>
              <a:rPr lang="en-US" sz="2400" b="1" i="1" dirty="0"/>
              <a:t>Out-of-order</a:t>
            </a:r>
            <a:r>
              <a:rPr lang="en-US" sz="2400" b="1" dirty="0"/>
              <a:t> completion</a:t>
            </a:r>
          </a:p>
          <a:p>
            <a:pPr marL="371475" indent="-37147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Imprecise exceptions can occur</a:t>
            </a:r>
          </a:p>
        </p:txBody>
      </p:sp>
    </p:spTree>
    <p:extLst>
      <p:ext uri="{BB962C8B-B14F-4D97-AF65-F5344CB8AC3E}">
        <p14:creationId xmlns:p14="http://schemas.microsoft.com/office/powerpoint/2010/main" val="289886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9625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962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71E1EC-8433-491E-9FA0-F4C738CF331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62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for Multicycle Operations</a:t>
            </a:r>
          </a:p>
        </p:txBody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6" y="914400"/>
            <a:ext cx="8077200" cy="5391150"/>
          </a:xfrm>
          <a:noFill/>
        </p:spPr>
        <p:txBody>
          <a:bodyPr/>
          <a:lstStyle/>
          <a:p>
            <a:pPr marL="412750" indent="-412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Four approaches are used to deal with this problem</a:t>
            </a:r>
          </a:p>
          <a:p>
            <a:pPr marL="412750" indent="-412750" eaLnBrk="1" hangingPunct="1">
              <a:lnSpc>
                <a:spcPct val="80000"/>
              </a:lnSpc>
              <a:buFont typeface="Wingdings" pitchFamily="2" charset="2"/>
              <a:buChar char=""/>
            </a:pPr>
            <a:r>
              <a:rPr lang="en-US" sz="2400" b="1" dirty="0">
                <a:latin typeface="Comic Sans MS" pitchFamily="66" charset="0"/>
              </a:rPr>
              <a:t>Ignore the problem and settle for imprecise exception</a:t>
            </a:r>
          </a:p>
          <a:p>
            <a:pPr marL="412750" indent="-41275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IEEE floating point standard requires precise 	exception</a:t>
            </a:r>
          </a:p>
          <a:p>
            <a:pPr marL="412750" indent="-41275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>
                <a:latin typeface="Comic Sans MS" pitchFamily="66" charset="0"/>
              </a:rPr>
              <a:t>Two-mode implementation is seen in most processors</a:t>
            </a:r>
          </a:p>
          <a:p>
            <a:pPr marL="412750" indent="-412750" eaLnBrk="1" hangingPunct="1">
              <a:lnSpc>
                <a:spcPct val="80000"/>
              </a:lnSpc>
              <a:buFont typeface="Wingdings" pitchFamily="2" charset="2"/>
              <a:buChar char=""/>
            </a:pPr>
            <a:r>
              <a:rPr lang="en-US" sz="2400" b="1" dirty="0"/>
              <a:t>Buffer the results of an operation until </a:t>
            </a:r>
            <a:r>
              <a:rPr lang="en-US" sz="2400" b="1" dirty="0" smtClean="0"/>
              <a:t>all the </a:t>
            </a:r>
            <a:r>
              <a:rPr lang="en-US" sz="2400" b="1" dirty="0"/>
              <a:t>operations that were issued earlier are complete </a:t>
            </a:r>
          </a:p>
          <a:p>
            <a:pPr marL="412750" indent="-412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Expensive when difference in running times 	among operations is large</a:t>
            </a:r>
          </a:p>
          <a:p>
            <a:pPr marL="412750" indent="-41275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Two viable variations</a:t>
            </a:r>
          </a:p>
          <a:p>
            <a:pPr marL="412750" indent="-412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History file</a:t>
            </a:r>
            <a:r>
              <a:rPr lang="en-US" sz="2400" b="1" dirty="0"/>
              <a:t>: </a:t>
            </a:r>
            <a:r>
              <a:rPr lang="en-US" sz="2400" b="1" dirty="0">
                <a:latin typeface="Comic Sans MS" pitchFamily="66" charset="0"/>
              </a:rPr>
              <a:t>Keep track of original values of 			  registers</a:t>
            </a:r>
          </a:p>
          <a:p>
            <a:pPr marL="412750" indent="-412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Future file</a:t>
            </a:r>
            <a:r>
              <a:rPr lang="en-US" sz="2400" b="1" dirty="0"/>
              <a:t>:  Keeps the newer values of registers</a:t>
            </a:r>
          </a:p>
          <a:p>
            <a:pPr marL="412750" indent="-412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  </a:t>
            </a:r>
            <a:r>
              <a:rPr lang="en-US" sz="2400" b="1" dirty="0">
                <a:latin typeface="Comic Sans MS" pitchFamily="66" charset="0"/>
              </a:rPr>
              <a:t>Update later from the future file</a:t>
            </a:r>
            <a:endParaRPr lang="en-US" sz="2000" dirty="0"/>
          </a:p>
          <a:p>
            <a:pPr marL="412750" indent="-41275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2163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9728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972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1664D6-355E-4302-96B1-9019F4BAEE1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72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for Multicycle Operations</a:t>
            </a:r>
          </a:p>
        </p:txBody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6" y="1295400"/>
            <a:ext cx="8153400" cy="5105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"/>
            </a:pPr>
            <a:r>
              <a:rPr lang="en-US" sz="2400" b="1" dirty="0"/>
              <a:t>Allow the exception to become imprecise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Keep enough information so that trap handling 	routines can create a precise sequence for the 	exception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Need to know the operations in the pipeline and their PCs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Only floating point instructions overlap need to 	be handled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"/>
            </a:pPr>
            <a:r>
              <a:rPr lang="en-US" sz="2400" b="1" dirty="0"/>
              <a:t>A hybrid scheme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Allows the instruction issue to continue only if 	it is certain that all instructions before the 	issuing instruction will complete without causing 	an exception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May require to stall the CPU to maintain		precise exceptions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540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9830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 dirty="0"/>
              <a:t>FAST-NU Karachi Campus</a:t>
            </a:r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9DEE31-E6BB-4A1C-91FE-71C729EAFC1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830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for Multicycle Operations</a:t>
            </a:r>
          </a:p>
        </p:txBody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9248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Performance of a </a:t>
            </a:r>
            <a:r>
              <a:rPr lang="en-US" sz="2400" b="1" dirty="0" smtClean="0"/>
              <a:t>RISC-V </a:t>
            </a:r>
            <a:r>
              <a:rPr lang="en-US" sz="2400" b="1" dirty="0"/>
              <a:t>Floating Point Pipeline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Number of stalls increase due to greater number of hazards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There are four classes of stalls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FP result stalls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FP compare stalls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Load and branch delay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Floating point structural delays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Compiler tries to schedule both load and FP delays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 total number of stalls per instruction 	varies from 0.65 to 1.21</a:t>
            </a:r>
            <a:endParaRPr lang="en-US" sz="2400" b="1" u="sng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659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993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4008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993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14CDA8-0494-433F-8FD2-2E58FB653F0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933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76200"/>
            <a:ext cx="7772400" cy="8683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/>
              <a:t>Stalls per FP operations for each major type of </a:t>
            </a:r>
            <a:r>
              <a:rPr lang="en-US" sz="3200" b="1" smtClean="0"/>
              <a:t>FP operations</a:t>
            </a:r>
            <a:endParaRPr lang="en-US" sz="3200" b="1" dirty="0"/>
          </a:p>
        </p:txBody>
      </p:sp>
      <p:pic>
        <p:nvPicPr>
          <p:cNvPr id="99334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822325"/>
            <a:ext cx="8961438" cy="6035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554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10035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1003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7BB703-51ED-4C00-9EF1-08D8FBB9FD3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03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Putting It All Together</a:t>
            </a:r>
          </a:p>
        </p:txBody>
      </p:sp>
      <p:sp>
        <p:nvSpPr>
          <p:cNvPr id="1003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6" y="1143000"/>
            <a:ext cx="81534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  <a:tabLst>
                <a:tab pos="165100" algn="l"/>
              </a:tabLst>
            </a:pPr>
            <a:r>
              <a:rPr lang="en-US" sz="2400" b="1" dirty="0"/>
              <a:t>The MIPS R4000 Pipeline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165100" algn="l"/>
              </a:tabLst>
            </a:pPr>
            <a:r>
              <a:rPr lang="en-US" sz="2400" b="1" dirty="0"/>
              <a:t>	      R4000 implements MIPS64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165100" algn="l"/>
              </a:tabLst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Uses a deeper pipeline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  <a:tabLst>
                <a:tab pos="165100" algn="l"/>
              </a:tabLst>
            </a:pPr>
            <a:r>
              <a:rPr lang="en-US" sz="2400" b="1" dirty="0"/>
              <a:t>Cache access is made in multiple cycles reducing the clock cycle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165100" algn="l"/>
              </a:tabLst>
            </a:pPr>
            <a:r>
              <a:rPr lang="en-US" sz="2400" b="1" dirty="0"/>
              <a:t>	   	This type of deeper pipeline is referred to as 		</a:t>
            </a:r>
            <a:r>
              <a:rPr lang="en-US" sz="2400" b="1" dirty="0" err="1"/>
              <a:t>s</a:t>
            </a:r>
            <a:r>
              <a:rPr lang="en-US" sz="2400" b="1" i="1" dirty="0" err="1"/>
              <a:t>uperpipeline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5100" algn="l"/>
              </a:tabLst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tabLst>
                <a:tab pos="165100" algn="l"/>
              </a:tabLst>
            </a:pPr>
            <a:r>
              <a:rPr lang="en-US" sz="2400" b="1" dirty="0"/>
              <a:t> Function of each stage of the pipeline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165100" algn="l"/>
              </a:tabLst>
            </a:pPr>
            <a:r>
              <a:rPr lang="en-US" sz="2400" b="1" dirty="0"/>
              <a:t>IF: 	First half of instruction fetch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165100" algn="l"/>
              </a:tabLst>
            </a:pPr>
            <a:r>
              <a:rPr lang="en-US" sz="2400" b="1" dirty="0"/>
              <a:t>		         </a:t>
            </a:r>
            <a:r>
              <a:rPr lang="en-US" sz="2400" b="1" dirty="0">
                <a:latin typeface="Comic Sans MS" pitchFamily="66" charset="0"/>
              </a:rPr>
              <a:t>PC selection and initiation of I-cache access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165100" algn="l"/>
              </a:tabLst>
            </a:pPr>
            <a:r>
              <a:rPr lang="en-US" sz="2400" b="1" dirty="0"/>
              <a:t>IS: 	Second half of instruction fetch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165100" algn="l"/>
              </a:tabLst>
            </a:pPr>
            <a:r>
              <a:rPr lang="en-US" sz="2400" b="1" dirty="0"/>
              <a:t>		         </a:t>
            </a:r>
            <a:r>
              <a:rPr lang="en-US" sz="2400" b="1" dirty="0">
                <a:latin typeface="Comic Sans MS" pitchFamily="66" charset="0"/>
              </a:rPr>
              <a:t>Completes I-cache access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165100" algn="l"/>
              </a:tabLst>
            </a:pPr>
            <a:r>
              <a:rPr lang="en-US" sz="2400" b="1" dirty="0"/>
              <a:t>RF: 	ID and Register fetch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165100" algn="l"/>
              </a:tabLst>
            </a:pPr>
            <a:r>
              <a:rPr lang="en-US" sz="2400" b="1" dirty="0"/>
              <a:t>		         </a:t>
            </a:r>
            <a:r>
              <a:rPr lang="en-US" sz="2400" b="1" dirty="0">
                <a:latin typeface="Comic Sans MS" pitchFamily="66" charset="0"/>
              </a:rPr>
              <a:t>Hazard checking and I-cache hit detection</a:t>
            </a:r>
          </a:p>
          <a:p>
            <a:pPr eaLnBrk="1" hangingPunct="1">
              <a:lnSpc>
                <a:spcPct val="80000"/>
              </a:lnSpc>
              <a:tabLst>
                <a:tab pos="165100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11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1013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1013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73AC53-F934-40C2-B025-3C846633C76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7620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8-stage Pipeline of R4000</a:t>
            </a:r>
          </a:p>
        </p:txBody>
      </p:sp>
      <p:pic>
        <p:nvPicPr>
          <p:cNvPr id="101382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0175" y="1447800"/>
            <a:ext cx="8937625" cy="5394325"/>
          </a:xfrm>
          <a:noFill/>
        </p:spPr>
      </p:pic>
    </p:spTree>
    <p:extLst>
      <p:ext uri="{BB962C8B-B14F-4D97-AF65-F5344CB8AC3E}">
        <p14:creationId xmlns:p14="http://schemas.microsoft.com/office/powerpoint/2010/main" val="1311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10240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1024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96F0D8-4CC4-415E-99B3-445CA926B99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Putting It All Together – MIPS R4000 Pipeline</a:t>
            </a:r>
          </a:p>
        </p:txBody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90600"/>
            <a:ext cx="8004175" cy="52403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EX:	Execution cycle, includes: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  		</a:t>
            </a:r>
            <a:r>
              <a:rPr lang="en-US" sz="2400" b="1" dirty="0">
                <a:latin typeface="Comic Sans MS" pitchFamily="66" charset="0"/>
              </a:rPr>
              <a:t>Effective address calculation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ALU operation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  		</a:t>
            </a:r>
            <a:r>
              <a:rPr lang="en-US" sz="2400" b="1" dirty="0">
                <a:latin typeface="Comic Sans MS" pitchFamily="66" charset="0"/>
              </a:rPr>
              <a:t>Branch target computation</a:t>
            </a:r>
            <a:r>
              <a:rPr lang="en-US" sz="2400" b="1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Condition evaluation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DF: 	First half of data fetch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   </a:t>
            </a:r>
            <a:r>
              <a:rPr lang="en-US" sz="2400" b="1" dirty="0">
                <a:latin typeface="Comic Sans MS" pitchFamily="66" charset="0"/>
              </a:rPr>
              <a:t>First half of D-cache access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DS: 	Second half of data fetch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   </a:t>
            </a:r>
            <a:r>
              <a:rPr lang="en-US" sz="2400" b="1" dirty="0">
                <a:latin typeface="Comic Sans MS" pitchFamily="66" charset="0"/>
              </a:rPr>
              <a:t>Completion of D-cache access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TC: 	Tag check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   </a:t>
            </a:r>
            <a:r>
              <a:rPr lang="en-US" sz="2400" b="1" dirty="0">
                <a:latin typeface="Comic Sans MS" pitchFamily="66" charset="0"/>
              </a:rPr>
              <a:t>D-cache access hit or miss is determined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WB:	Write back for loads and register-register 	operations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Substantial increase in amount of forwarding required</a:t>
            </a:r>
          </a:p>
        </p:txBody>
      </p:sp>
    </p:spTree>
    <p:extLst>
      <p:ext uri="{BB962C8B-B14F-4D97-AF65-F5344CB8AC3E}">
        <p14:creationId xmlns:p14="http://schemas.microsoft.com/office/powerpoint/2010/main" val="12879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9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0EBC71-C11B-433D-8D40-8503BA99EA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What Makes Pipelining Hard to Implement?</a:t>
            </a:r>
            <a:r>
              <a:rPr lang="en-US" sz="3200" b="1"/>
              <a:t> 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6" y="1066800"/>
            <a:ext cx="8077200" cy="5256212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dirty="0" smtClean="0"/>
              <a:t>Prevents </a:t>
            </a:r>
            <a:r>
              <a:rPr lang="en-US" sz="2400" b="1" dirty="0"/>
              <a:t>any state changes for instructions that </a:t>
            </a:r>
            <a:r>
              <a:rPr lang="en-US" sz="2400" b="1" dirty="0" smtClean="0"/>
              <a:t>	will </a:t>
            </a:r>
            <a:r>
              <a:rPr lang="en-US" sz="2400" b="1" dirty="0"/>
              <a:t>not be completed until the exception is </a:t>
            </a:r>
            <a:r>
              <a:rPr lang="en-US" sz="2400" b="1" dirty="0" smtClean="0"/>
              <a:t>	handled </a:t>
            </a:r>
            <a:endParaRPr lang="en-US" sz="2400" b="1" dirty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3"/>
            </a:pPr>
            <a:r>
              <a:rPr lang="en-US" sz="2400" b="1" dirty="0">
                <a:latin typeface="Comic Sans MS" pitchFamily="66" charset="0"/>
              </a:rPr>
              <a:t>After the exception handling routine receives control, it immediately saves the PC of the faulting </a:t>
            </a:r>
            <a:r>
              <a:rPr lang="en-US" sz="2400" b="1" dirty="0" smtClean="0">
                <a:latin typeface="Comic Sans MS" pitchFamily="66" charset="0"/>
              </a:rPr>
              <a:t>instruction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200" b="1" dirty="0">
              <a:latin typeface="Comic Sans MS" pitchFamily="66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 smtClean="0"/>
              <a:t>A pipeline is </a:t>
            </a:r>
            <a:r>
              <a:rPr lang="en-US" sz="2400" b="1" dirty="0"/>
              <a:t>said to have </a:t>
            </a:r>
            <a:r>
              <a:rPr lang="en-US" sz="2400" b="1" i="1" dirty="0"/>
              <a:t>precise exception</a:t>
            </a:r>
            <a:r>
              <a:rPr lang="en-US" sz="2400" b="1" dirty="0"/>
              <a:t>, if the pipeline can be stopped so that the </a:t>
            </a:r>
            <a:r>
              <a:rPr lang="en-US" sz="2400" b="1" dirty="0" smtClean="0"/>
              <a:t>instructions before the faulting instruction </a:t>
            </a:r>
            <a:r>
              <a:rPr lang="en-US" sz="2400" b="1" dirty="0"/>
              <a:t>are completed and those after it can be restarted from scratch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Simpler for integer instructions but is complex 	to maintain for floating point </a:t>
            </a:r>
            <a:r>
              <a:rPr lang="en-US" sz="2400" b="1" dirty="0" smtClean="0">
                <a:latin typeface="Comic Sans MS" pitchFamily="66" charset="0"/>
              </a:rPr>
              <a:t>instructions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Floating point instructions run for many cycles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latin typeface="Comic Sans MS" pitchFamily="66" charset="0"/>
              </a:rPr>
              <a:t>	</a:t>
            </a:r>
            <a:r>
              <a:rPr lang="en-US" sz="2400" b="1" dirty="0" smtClean="0">
                <a:latin typeface="Comic Sans MS" pitchFamily="66" charset="0"/>
              </a:rPr>
              <a:t>Operations often complete out-of-order</a:t>
            </a:r>
            <a:endParaRPr lang="en-US" sz="24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28FD37-FA23-4514-ABB1-D60D664D012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What Makes Pipelining Hard to Implement?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6" y="990600"/>
            <a:ext cx="8077200" cy="546893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sz="2400" b="1" i="1" dirty="0"/>
              <a:t>Precise exception mode and fast mode of execution</a:t>
            </a:r>
          </a:p>
          <a:p>
            <a:pPr marL="609600" indent="-609600"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Supporting precise exception is a requirement 	in many systems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n-US" sz="900" b="1" dirty="0"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en-US" sz="2400" b="1" dirty="0"/>
              <a:t>Exceptions in </a:t>
            </a:r>
            <a:r>
              <a:rPr lang="en-US" sz="2400" b="1" dirty="0" smtClean="0"/>
              <a:t>RISC-V </a:t>
            </a:r>
            <a:endParaRPr lang="en-US" sz="2400" b="1" dirty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/>
              <a:t>		</a:t>
            </a:r>
            <a:r>
              <a:rPr lang="en-US" sz="2400" b="1" dirty="0" smtClean="0"/>
              <a:t>RISC-V </a:t>
            </a:r>
            <a:r>
              <a:rPr lang="en-US" sz="2400" b="1" dirty="0"/>
              <a:t>pipeline stages and the ‘problem’ 	exceptions raised 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b="1" dirty="0">
                <a:latin typeface="Comic Sans MS" pitchFamily="66" charset="0"/>
              </a:rPr>
              <a:t>Multiple exceptions can occur in the same pipeline cycle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>
                <a:latin typeface="Comic Sans MS" pitchFamily="66" charset="0"/>
              </a:rPr>
              <a:t>		</a:t>
            </a:r>
            <a:r>
              <a:rPr lang="en-US" sz="2400" b="1" dirty="0"/>
              <a:t>Exceptions may occur out-of-order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b="1" dirty="0">
                <a:latin typeface="Comic Sans MS" pitchFamily="66" charset="0"/>
              </a:rPr>
              <a:t>Hardware posts all exceptions in a status vector and is checked in the WB stage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/>
              <a:t>		Turn off all writes before the WB stage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sz="2400" b="1" dirty="0"/>
              <a:t>				</a:t>
            </a:r>
            <a:r>
              <a:rPr lang="en-US" sz="2400" b="1" dirty="0">
                <a:latin typeface="Comic Sans MS" pitchFamily="66" charset="0"/>
              </a:rPr>
              <a:t>Exceptions are handled in order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b="1" dirty="0"/>
              <a:t>Works well for int. pipeline but not for fl-pt. pipeline</a:t>
            </a:r>
          </a:p>
        </p:txBody>
      </p:sp>
    </p:spTree>
    <p:extLst>
      <p:ext uri="{BB962C8B-B14F-4D97-AF65-F5344CB8AC3E}">
        <p14:creationId xmlns:p14="http://schemas.microsoft.com/office/powerpoint/2010/main" val="27622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442483-C1E8-40D6-8225-3D33BA93C04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77628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000" b="1" dirty="0"/>
              <a:t>Exceptions that may occur in </a:t>
            </a:r>
            <a:r>
              <a:rPr lang="en-US" sz="3000" b="1" dirty="0" smtClean="0"/>
              <a:t>RISC-V </a:t>
            </a:r>
            <a:r>
              <a:rPr lang="en-US" sz="3000" b="1" dirty="0"/>
              <a:t>pipeline</a:t>
            </a:r>
          </a:p>
        </p:txBody>
      </p:sp>
      <p:pic>
        <p:nvPicPr>
          <p:cNvPr id="75782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1438" y="1447800"/>
            <a:ext cx="9072562" cy="4937125"/>
          </a:xfrm>
          <a:noFill/>
        </p:spPr>
      </p:pic>
    </p:spTree>
    <p:extLst>
      <p:ext uri="{BB962C8B-B14F-4D97-AF65-F5344CB8AC3E}">
        <p14:creationId xmlns:p14="http://schemas.microsoft.com/office/powerpoint/2010/main" val="3868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722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 dirty="0"/>
              <a:t>FAST-NU Karachi Campus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BEC779-9B02-417F-B028-82CA54D325B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What Makes Pipelining Hard to Implement?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6" y="990600"/>
            <a:ext cx="8150224" cy="5410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Instruction Set Complications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When an instruction is guaranteed to complete, 	it is said to be </a:t>
            </a:r>
            <a:r>
              <a:rPr lang="en-US" sz="2400" b="1" i="1" dirty="0"/>
              <a:t>committed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 smtClean="0">
                <a:latin typeface="Comic Sans MS" pitchFamily="66" charset="0"/>
              </a:rPr>
              <a:t>RISC-V </a:t>
            </a:r>
            <a:r>
              <a:rPr lang="en-US" sz="2400" b="1" dirty="0">
                <a:latin typeface="Comic Sans MS" pitchFamily="66" charset="0"/>
              </a:rPr>
              <a:t>writes at the end of integer pipeline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End of MEM or beginning of WB cycle 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Precise exceptions are easy to implement and 	straightforward for </a:t>
            </a:r>
            <a:r>
              <a:rPr lang="en-US" sz="2400" b="1" i="1" dirty="0" smtClean="0"/>
              <a:t>RISC-V </a:t>
            </a:r>
            <a:r>
              <a:rPr lang="en-US" sz="2400" b="1" i="1" dirty="0"/>
              <a:t>integer pipeline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Processors that write in the early stages of pipeline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     	Rollback the instruction or write is deferred till the 	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Memory state changes?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</a:t>
            </a:r>
            <a:r>
              <a:rPr lang="en-US" sz="2400" b="1" dirty="0">
                <a:latin typeface="Comic Sans MS" pitchFamily="66" charset="0"/>
              </a:rPr>
              <a:t>String copy operations of </a:t>
            </a:r>
            <a:r>
              <a:rPr lang="en-US" sz="2400" b="1" dirty="0" smtClean="0">
                <a:latin typeface="Comic Sans MS" pitchFamily="66" charset="0"/>
              </a:rPr>
              <a:t>Intel 80x86, IBM 360</a:t>
            </a:r>
            <a:endParaRPr lang="en-US" sz="2400" b="1" i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States are kept in registers so that restoration is 	possible</a:t>
            </a:r>
          </a:p>
        </p:txBody>
      </p:sp>
    </p:spTree>
    <p:extLst>
      <p:ext uri="{BB962C8B-B14F-4D97-AF65-F5344CB8AC3E}">
        <p14:creationId xmlns:p14="http://schemas.microsoft.com/office/powerpoint/2010/main" val="246817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1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778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 dirty="0"/>
              <a:t>FAST-NU Karachi Campus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E7EB62-A33A-4939-B580-9D46B8765BD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What Makes Pipelining Hard to Implement?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8156575" cy="5410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Some processors may need extra states to be saved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/>
              <a:t>Condition code and its setting time creates more problems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i="1" dirty="0"/>
              <a:t>Condition code is also treated as an operand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Instruction taking varying number of cycles to execute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i="1" dirty="0"/>
              <a:t>Pipeline the micro-instruction execution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600" b="1" dirty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Micro-instructions are simple instructions used in sequence to implement a more complex instruction set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Used in the Intel processors to give it RISC like characteristic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Simpler instruction sets avoid many of the complications</a:t>
            </a:r>
          </a:p>
        </p:txBody>
      </p:sp>
    </p:spTree>
    <p:extLst>
      <p:ext uri="{BB962C8B-B14F-4D97-AF65-F5344CB8AC3E}">
        <p14:creationId xmlns:p14="http://schemas.microsoft.com/office/powerpoint/2010/main" val="23390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2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8089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 dirty="0"/>
              <a:t>FAST-NU Karachi Campus</a:t>
            </a:r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AE638D-C327-42E0-B239-F19EFEB3CB6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for Multicycle Operations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364" y="838200"/>
            <a:ext cx="8075612" cy="556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 smtClean="0"/>
              <a:t>Extending the RISC-V Integer Pipeline </a:t>
            </a:r>
            <a:r>
              <a:rPr lang="en-US" sz="2400" b="1" dirty="0"/>
              <a:t>to Handle </a:t>
            </a:r>
            <a:r>
              <a:rPr lang="en-US" sz="2400" b="1" dirty="0" err="1"/>
              <a:t>Multicycle</a:t>
            </a:r>
            <a:r>
              <a:rPr lang="en-US" sz="2400" b="1" dirty="0"/>
              <a:t> Operations </a:t>
            </a:r>
          </a:p>
          <a:p>
            <a:pPr marL="609600" indent="-609600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Basic approach and design alternatives</a:t>
            </a:r>
          </a:p>
          <a:p>
            <a:pPr marL="609600" indent="-609600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Performance measurements of a </a:t>
            </a:r>
            <a:r>
              <a:rPr lang="en-US" sz="2400" b="1" dirty="0" smtClean="0">
                <a:latin typeface="Comic Sans MS" pitchFamily="66" charset="0"/>
              </a:rPr>
              <a:t>RISC-V FP </a:t>
            </a:r>
            <a:r>
              <a:rPr lang="en-US" sz="2400" b="1" dirty="0">
                <a:latin typeface="Comic Sans MS" pitchFamily="66" charset="0"/>
              </a:rPr>
              <a:t>pipeline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Same pipeline of </a:t>
            </a:r>
            <a:r>
              <a:rPr lang="en-US" sz="2400" b="1" dirty="0" smtClean="0"/>
              <a:t>RISC-V </a:t>
            </a:r>
            <a:r>
              <a:rPr lang="en-US" sz="2400" b="1" dirty="0"/>
              <a:t>with two changes for FP instructions</a:t>
            </a:r>
          </a:p>
          <a:p>
            <a:pPr marL="609600" indent="-609600"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EX cycle is repeated as many times as needed to complete the operation</a:t>
            </a:r>
          </a:p>
          <a:p>
            <a:pPr marL="609600" indent="-609600"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There are multiple floating-point functional units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Assume 4-separate functional units </a:t>
            </a:r>
            <a:endParaRPr lang="en-US" sz="2400" b="1" i="1" dirty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b="1" i="1" dirty="0"/>
              <a:t>Main integer unit</a:t>
            </a:r>
            <a:r>
              <a:rPr lang="en-US" sz="2400" b="1" dirty="0"/>
              <a:t>:   </a:t>
            </a:r>
            <a:r>
              <a:rPr lang="en-US" sz="2400" b="1" dirty="0">
                <a:latin typeface="Comic Sans MS" pitchFamily="66" charset="0"/>
              </a:rPr>
              <a:t>Handles loads, stores, integer 			     ALU operations and branches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b="1" i="1" dirty="0"/>
              <a:t>FP and integer multiplier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b="1" i="1" dirty="0"/>
              <a:t>FP adder</a:t>
            </a:r>
            <a:r>
              <a:rPr lang="en-US" sz="2400" b="1" dirty="0"/>
              <a:t>:   Handles FP add, subtract and conversion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b="1" i="1" dirty="0"/>
              <a:t>FP and integer divider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527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829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 dirty="0"/>
              <a:t>FAST-NU Karachi Campus</a:t>
            </a:r>
          </a:p>
        </p:txBody>
      </p:sp>
      <p:sp>
        <p:nvSpPr>
          <p:cNvPr id="829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651805-7EAC-4DF9-95F7-74DEEB35E38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960438"/>
          </a:xfrm>
          <a:noFill/>
        </p:spPr>
        <p:txBody>
          <a:bodyPr/>
          <a:lstStyle/>
          <a:p>
            <a:pPr eaLnBrk="1" hangingPunct="1"/>
            <a:r>
              <a:rPr lang="en-US" sz="2800" b="1" dirty="0" smtClean="0"/>
              <a:t>RISC-V </a:t>
            </a:r>
            <a:r>
              <a:rPr lang="en-US" sz="2800" b="1" dirty="0"/>
              <a:t>pipeline with three additional </a:t>
            </a:r>
            <a:r>
              <a:rPr lang="en-US" sz="2800" b="1" dirty="0" err="1"/>
              <a:t>unpipelined</a:t>
            </a:r>
            <a:r>
              <a:rPr lang="en-US" sz="2800" b="1" dirty="0"/>
              <a:t>, floating point, functional units</a:t>
            </a:r>
          </a:p>
        </p:txBody>
      </p:sp>
      <p:pic>
        <p:nvPicPr>
          <p:cNvPr id="82950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295400"/>
            <a:ext cx="9102725" cy="5029200"/>
          </a:xfrm>
          <a:noFill/>
        </p:spPr>
      </p:pic>
    </p:spTree>
    <p:extLst>
      <p:ext uri="{BB962C8B-B14F-4D97-AF65-F5344CB8AC3E}">
        <p14:creationId xmlns:p14="http://schemas.microsoft.com/office/powerpoint/2010/main" val="38414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ack of books design template">
  <a:themeElements>
    <a:clrScheme name="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tack of books design template [1]">
  <a:themeElements>
    <a:clrScheme name="1_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tack of books design template">
  <a:themeElements>
    <a:clrScheme name="1_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5444</TotalTime>
  <Words>670</Words>
  <Application>Microsoft Office PowerPoint</Application>
  <PresentationFormat>On-screen Show (4:3)</PresentationFormat>
  <Paragraphs>313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Century Gothic</vt:lpstr>
      <vt:lpstr>Comic Sans MS</vt:lpstr>
      <vt:lpstr>Courier New</vt:lpstr>
      <vt:lpstr>Gill Sans MT</vt:lpstr>
      <vt:lpstr>Verdana</vt:lpstr>
      <vt:lpstr>Wingdings</vt:lpstr>
      <vt:lpstr>Wingdings 2</vt:lpstr>
      <vt:lpstr>Stack of books design template</vt:lpstr>
      <vt:lpstr>Stack of books design template [1]</vt:lpstr>
      <vt:lpstr>1_Stack of books design template [1]</vt:lpstr>
      <vt:lpstr>1_Stack of books design template</vt:lpstr>
      <vt:lpstr>Theme1</vt:lpstr>
      <vt:lpstr>Pipelining: Basic and Intermediate        Concepts      Appendix C</vt:lpstr>
      <vt:lpstr>What Makes Pipelining Hard to Implement? </vt:lpstr>
      <vt:lpstr>What Makes Pipelining Hard to Implement? </vt:lpstr>
      <vt:lpstr>What Makes Pipelining Hard to Implement?</vt:lpstr>
      <vt:lpstr>Exceptions that may occur in RISC-V pipeline</vt:lpstr>
      <vt:lpstr>What Makes Pipelining Hard to Implement?</vt:lpstr>
      <vt:lpstr>What Makes Pipelining Hard to Implement?</vt:lpstr>
      <vt:lpstr>Pipeline for Multicycle Operations</vt:lpstr>
      <vt:lpstr>RISC-V pipeline with three additional unpipelined, floating point, functional units</vt:lpstr>
      <vt:lpstr>Pipeline for Multicycle Operations </vt:lpstr>
      <vt:lpstr>Latencies and Initiation Intervals for Functional Units</vt:lpstr>
      <vt:lpstr>Pipeline for Multicycle Operations </vt:lpstr>
      <vt:lpstr>A pipeline that supports multicycle FP operations</vt:lpstr>
      <vt:lpstr>Multicycle FP operations</vt:lpstr>
      <vt:lpstr>Pipeline timing of a set of independent instructions</vt:lpstr>
      <vt:lpstr>Pipeline for Multicycle Operations</vt:lpstr>
      <vt:lpstr>FP code sequence with stalls for RAW hazards</vt:lpstr>
      <vt:lpstr>Three instructions want to perform WB to FP register file simultaneously</vt:lpstr>
      <vt:lpstr>Pipeline for Multicycle Operations </vt:lpstr>
      <vt:lpstr>Pipeline for Multicycle Operations </vt:lpstr>
      <vt:lpstr>Pipeline for Multicycle Operations </vt:lpstr>
      <vt:lpstr>Pipeline for Multicycle Operations</vt:lpstr>
      <vt:lpstr>Pipeline for Multicycle Operations</vt:lpstr>
      <vt:lpstr>Pipeline for Multicycle Operations</vt:lpstr>
      <vt:lpstr>Pipeline for Multicycle Operations</vt:lpstr>
      <vt:lpstr>Stalls per FP operations for each major type of FP operations</vt:lpstr>
      <vt:lpstr>Putting It All Together</vt:lpstr>
      <vt:lpstr>8-stage Pipeline of R4000</vt:lpstr>
      <vt:lpstr>Putting It All Together – MIPS R4000 Pipeline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341</cp:revision>
  <dcterms:created xsi:type="dcterms:W3CDTF">2007-04-10T07:27:13Z</dcterms:created>
  <dcterms:modified xsi:type="dcterms:W3CDTF">2019-10-10T08:49:03Z</dcterms:modified>
</cp:coreProperties>
</file>