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theme/theme6.xml" ContentType="application/vnd.openxmlformats-officedocument.theme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slideLayouts/slideLayout58.xml" ContentType="application/vnd.openxmlformats-officedocument.presentationml.slideLayout+xml"/>
  <Override PartName="/ppt/theme/theme8.xml" ContentType="application/vnd.openxmlformats-officedocument.theme+xml"/>
  <Override PartName="/ppt/slideLayouts/slideLayout59.xml" ContentType="application/vnd.openxmlformats-officedocument.presentationml.slideLayout+xml"/>
  <Override PartName="/ppt/theme/theme9.xml" ContentType="application/vnd.openxmlformats-officedocument.theme+xml"/>
  <Override PartName="/ppt/slideLayouts/slideLayout60.xml" ContentType="application/vnd.openxmlformats-officedocument.presentationml.slideLayout+xml"/>
  <Override PartName="/ppt/theme/theme10.xml" ContentType="application/vnd.openxmlformats-officedocument.theme+xml"/>
  <Override PartName="/ppt/slideLayouts/slideLayout61.xml" ContentType="application/vnd.openxmlformats-officedocument.presentationml.slideLayout+xml"/>
  <Override PartName="/ppt/theme/theme11.xml" ContentType="application/vnd.openxmlformats-officedocument.theme+xml"/>
  <Override PartName="/ppt/slideLayouts/slideLayout62.xml" ContentType="application/vnd.openxmlformats-officedocument.presentationml.slideLayout+xml"/>
  <Override PartName="/ppt/theme/theme12.xml" ContentType="application/vnd.openxmlformats-officedocument.theme+xml"/>
  <Override PartName="/ppt/slideLayouts/slideLayout63.xml" ContentType="application/vnd.openxmlformats-officedocument.presentationml.slideLayout+xml"/>
  <Override PartName="/ppt/theme/theme13.xml" ContentType="application/vnd.openxmlformats-officedocument.theme+xml"/>
  <Override PartName="/ppt/slideLayouts/slideLayout64.xml" ContentType="application/vnd.openxmlformats-officedocument.presentationml.slideLayout+xml"/>
  <Override PartName="/ppt/theme/theme14.xml" ContentType="application/vnd.openxmlformats-officedocument.theme+xml"/>
  <Override PartName="/ppt/slideLayouts/slideLayout65.xml" ContentType="application/vnd.openxmlformats-officedocument.presentationml.slideLayout+xml"/>
  <Override PartName="/ppt/theme/theme15.xml" ContentType="application/vnd.openxmlformats-officedocument.theme+xml"/>
  <Override PartName="/ppt/slideLayouts/slideLayout66.xml" ContentType="application/vnd.openxmlformats-officedocument.presentationml.slideLayout+xml"/>
  <Override PartName="/ppt/theme/theme16.xml" ContentType="application/vnd.openxmlformats-officedocument.theme+xml"/>
  <Override PartName="/ppt/slideLayouts/slideLayout67.xml" ContentType="application/vnd.openxmlformats-officedocument.presentationml.slideLayout+xml"/>
  <Override PartName="/ppt/theme/theme17.xml" ContentType="application/vnd.openxmlformats-officedocument.theme+xml"/>
  <Override PartName="/ppt/slideLayouts/slideLayout68.xml" ContentType="application/vnd.openxmlformats-officedocument.presentationml.slideLayout+xml"/>
  <Override PartName="/ppt/theme/theme18.xml" ContentType="application/vnd.openxmlformats-officedocument.theme+xml"/>
  <Override PartName="/ppt/slideLayouts/slideLayout69.xml" ContentType="application/vnd.openxmlformats-officedocument.presentationml.slideLayout+xml"/>
  <Override PartName="/ppt/theme/theme19.xml" ContentType="application/vnd.openxmlformats-officedocument.theme+xml"/>
  <Override PartName="/ppt/slideLayouts/slideLayout70.xml" ContentType="application/vnd.openxmlformats-officedocument.presentationml.slideLayout+xml"/>
  <Override PartName="/ppt/theme/theme20.xml" ContentType="application/vnd.openxmlformats-officedocument.theme+xml"/>
  <Override PartName="/ppt/slideLayouts/slideLayout71.xml" ContentType="application/vnd.openxmlformats-officedocument.presentationml.slideLayout+xml"/>
  <Override PartName="/ppt/theme/theme21.xml" ContentType="application/vnd.openxmlformats-officedocument.theme+xml"/>
  <Override PartName="/ppt/slideLayouts/slideLayout72.xml" ContentType="application/vnd.openxmlformats-officedocument.presentationml.slideLayout+xml"/>
  <Override PartName="/ppt/theme/theme22.xml" ContentType="application/vnd.openxmlformats-officedocument.theme+xml"/>
  <Override PartName="/ppt/slideLayouts/slideLayout73.xml" ContentType="application/vnd.openxmlformats-officedocument.presentationml.slideLayout+xml"/>
  <Override PartName="/ppt/theme/theme23.xml" ContentType="application/vnd.openxmlformats-officedocument.theme+xml"/>
  <Override PartName="/ppt/slideLayouts/slideLayout74.xml" ContentType="application/vnd.openxmlformats-officedocument.presentationml.slideLayout+xml"/>
  <Override PartName="/ppt/theme/theme24.xml" ContentType="application/vnd.openxmlformats-officedocument.theme+xml"/>
  <Override PartName="/ppt/theme/theme2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90" r:id="rId2"/>
    <p:sldMasterId id="2147483804" r:id="rId3"/>
    <p:sldMasterId id="2147483920" r:id="rId4"/>
    <p:sldMasterId id="2147484822" r:id="rId5"/>
    <p:sldMasterId id="2147484834" r:id="rId6"/>
    <p:sldMasterId id="2147484836" r:id="rId7"/>
    <p:sldMasterId id="2147484838" r:id="rId8"/>
    <p:sldMasterId id="2147484840" r:id="rId9"/>
    <p:sldMasterId id="2147484842" r:id="rId10"/>
    <p:sldMasterId id="2147484844" r:id="rId11"/>
    <p:sldMasterId id="2147484846" r:id="rId12"/>
    <p:sldMasterId id="2147484848" r:id="rId13"/>
    <p:sldMasterId id="2147484850" r:id="rId14"/>
    <p:sldMasterId id="2147484852" r:id="rId15"/>
    <p:sldMasterId id="2147484854" r:id="rId16"/>
    <p:sldMasterId id="2147484856" r:id="rId17"/>
    <p:sldMasterId id="2147484858" r:id="rId18"/>
    <p:sldMasterId id="2147484864" r:id="rId19"/>
    <p:sldMasterId id="2147484866" r:id="rId20"/>
    <p:sldMasterId id="2147484868" r:id="rId21"/>
    <p:sldMasterId id="2147484870" r:id="rId22"/>
    <p:sldMasterId id="2147484872" r:id="rId23"/>
    <p:sldMasterId id="2147484874" r:id="rId24"/>
  </p:sldMasterIdLst>
  <p:notesMasterIdLst>
    <p:notesMasterId r:id="rId52"/>
  </p:notesMasterIdLst>
  <p:sldIdLst>
    <p:sldId id="329" r:id="rId25"/>
    <p:sldId id="429" r:id="rId26"/>
    <p:sldId id="430" r:id="rId27"/>
    <p:sldId id="431" r:id="rId28"/>
    <p:sldId id="432" r:id="rId29"/>
    <p:sldId id="433" r:id="rId30"/>
    <p:sldId id="434" r:id="rId31"/>
    <p:sldId id="435" r:id="rId32"/>
    <p:sldId id="436" r:id="rId33"/>
    <p:sldId id="437" r:id="rId34"/>
    <p:sldId id="438" r:id="rId35"/>
    <p:sldId id="439" r:id="rId36"/>
    <p:sldId id="440" r:id="rId37"/>
    <p:sldId id="441" r:id="rId38"/>
    <p:sldId id="442" r:id="rId39"/>
    <p:sldId id="443" r:id="rId40"/>
    <p:sldId id="444" r:id="rId41"/>
    <p:sldId id="445" r:id="rId42"/>
    <p:sldId id="446" r:id="rId43"/>
    <p:sldId id="447" r:id="rId44"/>
    <p:sldId id="448" r:id="rId45"/>
    <p:sldId id="451" r:id="rId46"/>
    <p:sldId id="452" r:id="rId47"/>
    <p:sldId id="453" r:id="rId48"/>
    <p:sldId id="454" r:id="rId49"/>
    <p:sldId id="455" r:id="rId50"/>
    <p:sldId id="456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CC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47" autoAdjust="0"/>
    <p:restoredTop sz="94660"/>
  </p:normalViewPr>
  <p:slideViewPr>
    <p:cSldViewPr>
      <p:cViewPr varScale="1">
        <p:scale>
          <a:sx n="67" d="100"/>
          <a:sy n="67" d="100"/>
        </p:scale>
        <p:origin x="103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2.xml"/><Relationship Id="rId39" Type="http://schemas.openxmlformats.org/officeDocument/2006/relationships/slide" Target="slides/slide15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0.xml"/><Relationship Id="rId42" Type="http://schemas.openxmlformats.org/officeDocument/2006/relationships/slide" Target="slides/slide18.xml"/><Relationship Id="rId47" Type="http://schemas.openxmlformats.org/officeDocument/2006/relationships/slide" Target="slides/slide23.xml"/><Relationship Id="rId50" Type="http://schemas.openxmlformats.org/officeDocument/2006/relationships/slide" Target="slides/slide26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1.xml"/><Relationship Id="rId33" Type="http://schemas.openxmlformats.org/officeDocument/2006/relationships/slide" Target="slides/slide9.xml"/><Relationship Id="rId38" Type="http://schemas.openxmlformats.org/officeDocument/2006/relationships/slide" Target="slides/slide14.xml"/><Relationship Id="rId46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5.xml"/><Relationship Id="rId41" Type="http://schemas.openxmlformats.org/officeDocument/2006/relationships/slide" Target="slides/slide17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8.xml"/><Relationship Id="rId37" Type="http://schemas.openxmlformats.org/officeDocument/2006/relationships/slide" Target="slides/slide13.xml"/><Relationship Id="rId40" Type="http://schemas.openxmlformats.org/officeDocument/2006/relationships/slide" Target="slides/slide16.xml"/><Relationship Id="rId45" Type="http://schemas.openxmlformats.org/officeDocument/2006/relationships/slide" Target="slides/slide21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4.xml"/><Relationship Id="rId36" Type="http://schemas.openxmlformats.org/officeDocument/2006/relationships/slide" Target="slides/slide12.xml"/><Relationship Id="rId49" Type="http://schemas.openxmlformats.org/officeDocument/2006/relationships/slide" Target="slides/slide25.xml"/><Relationship Id="rId57" Type="http://schemas.microsoft.com/office/2015/10/relationships/revisionInfo" Target="revisionInfo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7.xml"/><Relationship Id="rId44" Type="http://schemas.openxmlformats.org/officeDocument/2006/relationships/slide" Target="slides/slide2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3.xml"/><Relationship Id="rId30" Type="http://schemas.openxmlformats.org/officeDocument/2006/relationships/slide" Target="slides/slide6.xml"/><Relationship Id="rId35" Type="http://schemas.openxmlformats.org/officeDocument/2006/relationships/slide" Target="slides/slide11.xml"/><Relationship Id="rId43" Type="http://schemas.openxmlformats.org/officeDocument/2006/relationships/slide" Target="slides/slide19.xml"/><Relationship Id="rId48" Type="http://schemas.openxmlformats.org/officeDocument/2006/relationships/slide" Target="slides/slide24.xml"/><Relationship Id="rId56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7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1090D0-69D3-47CC-99EE-C574DB7111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89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90D0-69D3-47CC-99EE-C574DB71116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08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89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273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D9BE8E-421B-453C-A286-4FF9A78C8347}" type="slidenum">
              <a:rPr lang="en-US" smtClean="0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356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930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110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028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90D0-69D3-47CC-99EE-C574DB71116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55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90D0-69D3-47CC-99EE-C574DB71116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10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356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97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1C19F1-D470-4247-A056-A7CE2C735752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214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447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996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339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ADF2C-9829-4655-8BED-3BD3664CE6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60EB6-37DC-4B77-B5E9-D3CAD2684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21014-7455-4ECC-86E1-AABE496D0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38D5C-7A54-420F-967A-F7EEF8D12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757C3-13EA-43C1-BDA8-807E0FB15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9766E-08D3-4FA7-81EA-C36E6AEBCA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182D1-B297-4C14-AD65-FE36060DE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E8C75-5D11-4606-B4EE-14EBE6DCE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984FF-5EF9-46F2-A448-C74193AA70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19DC5-D5AF-43B8-B0A0-483F413780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FFD47-0F7E-42BB-B524-AD1F32348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FD0C8-E3DA-488A-A95E-F7F4EF1C84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AFBB4-2B6A-434E-98BC-BDA36463D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7A13E-B9BB-41BB-A945-9D2DB80201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8EA3F-EC7A-4D66-A05E-2DFB51C5A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938A0-B3E2-456B-93CC-8F8D8C4733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5571F-74ED-4322-B941-40C0818C3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63421-11EC-42C6-8F76-BF7FC88787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EBB30-C3B0-4196-A765-D9CA9D5E7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04B3C-5027-40E2-A7E7-06A4895388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31A31-E04E-4B76-B01E-64A1FB71E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AA5FA-6749-43B4-9A5F-2C6D053C8F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9CDB2-0C35-41AD-90F8-541B724E7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B1EAB-98DC-4109-8FD5-569134D8D9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E9C01-795D-4618-8012-94928682F5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B1291-FEEE-4583-86D8-961CB8B17C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7A6A7-0203-4A9D-A270-EF3F64DF7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CCBB5-2176-4F7D-AF4D-E38FD4326F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CB15B-AE98-4418-9BE8-FA3167A37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131A6-BE14-4E03-A63B-C04F4547C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B17C7-1833-4A4C-BBC5-5124C3BA54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500AB-D508-4383-BE69-0D79E8A97E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7C37D-3F6D-4523-AAD9-DAED35046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10ACB-06EF-4DD5-A75A-7ADA3F1498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26536-298C-48AD-B539-6E0C789E5B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DB715-EA08-4993-B062-F8A4EEA08A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80F3E-A2D6-42C7-AA2E-2BC387E17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994CA-E02C-42B5-8598-F17BED29C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95FFC-C554-4D4C-881B-7A4B537C0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71F5F52-3B48-4D7A-9B39-62A0790BEB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303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550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52012FF-B7DE-4656-9759-56953B5FB0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830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DCF77-A018-4D7D-8A6F-649F34F75F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812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E9D98-8EB0-4100-A789-9C19506E62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5577C-9431-4FA5-8727-CA98F2D009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64FE9-AF3A-4EB7-8279-0CA4A0B2B1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588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621B44-2F57-4013-8325-2334BBEB34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738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60C91-B560-4B1E-846F-97E5813DD9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874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8EE0971-B08C-464D-BF97-7C85AE937F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646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C2391-FF1D-4C83-A724-BBA159BCC5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4352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5C8CA-8AE9-4324-A5EF-DD5D949CB6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565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8D5F945-75DE-46F5-B53B-2425E6DFF018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3106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0471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53805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15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D7EDD-8C66-4CE3-B2CE-50A4659BC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52179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89030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34659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34987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65243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30086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10527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63497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2174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59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EA11D-70CB-4F6C-81B3-062F244F2B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42065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1889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98338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87522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62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7C147-4AA5-4BB2-A0B5-A55D513F2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3612F-C394-49D7-B6F1-A6820FD65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6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6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6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6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6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6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6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6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6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6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7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7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72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7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7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5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5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F73A39D7-19F2-4463-A563-37257DCB3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17" r:id="rId1"/>
    <p:sldLayoutId id="2147484767" r:id="rId2"/>
    <p:sldLayoutId id="2147484768" r:id="rId3"/>
    <p:sldLayoutId id="2147484769" r:id="rId4"/>
    <p:sldLayoutId id="2147484770" r:id="rId5"/>
    <p:sldLayoutId id="2147484771" r:id="rId6"/>
    <p:sldLayoutId id="2147484772" r:id="rId7"/>
    <p:sldLayoutId id="2147484773" r:id="rId8"/>
    <p:sldLayoutId id="2147484774" r:id="rId9"/>
    <p:sldLayoutId id="2147484775" r:id="rId10"/>
    <p:sldLayoutId id="214748477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  <p:bldP spid="6144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t>CA Fall2019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Times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pPr>
                <a:defRPr/>
              </a:pPr>
              <a:t>‹#›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Times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46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43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t>CA Fall2019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Times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pPr>
                <a:defRPr/>
              </a:pPr>
              <a:t>‹#›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Times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7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45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t>CA Fall2019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Times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pPr>
                <a:defRPr/>
              </a:pPr>
              <a:t>‹#›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Times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08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47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t>CA Fall2019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Times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pPr>
                <a:defRPr/>
              </a:pPr>
              <a:t>‹#›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Times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53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4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t>CA Fall2019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Times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pPr>
                <a:defRPr/>
              </a:pPr>
              <a:t>‹#›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Times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14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51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t>CA Fall2019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Times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pPr>
                <a:defRPr/>
              </a:pPr>
              <a:t>‹#›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Times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04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53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t>CA Fall2019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Times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pPr>
                <a:defRPr/>
              </a:pPr>
              <a:t>‹#›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Times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55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t>CA Fall2019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Times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pPr>
                <a:defRPr/>
              </a:pPr>
              <a:t>‹#›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Times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862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57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t>CA Fall2019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Times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pPr>
                <a:defRPr/>
              </a:pPr>
              <a:t>‹#›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Times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21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5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t>CA Fall2019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Times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pPr>
                <a:defRPr/>
              </a:pPr>
              <a:t>‹#›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Times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19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65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E7D43FC9-A6D7-47C8-B5B5-D09EEEF292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18" r:id="rId1"/>
    <p:sldLayoutId id="2147484777" r:id="rId2"/>
    <p:sldLayoutId id="2147484778" r:id="rId3"/>
    <p:sldLayoutId id="2147484779" r:id="rId4"/>
    <p:sldLayoutId id="2147484780" r:id="rId5"/>
    <p:sldLayoutId id="2147484781" r:id="rId6"/>
    <p:sldLayoutId id="2147484782" r:id="rId7"/>
    <p:sldLayoutId id="2147484783" r:id="rId8"/>
    <p:sldLayoutId id="2147484784" r:id="rId9"/>
    <p:sldLayoutId id="2147484785" r:id="rId10"/>
    <p:sldLayoutId id="214748478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P spid="63491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t>CA Fall2019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Times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pPr>
                <a:defRPr/>
              </a:pPr>
              <a:t>‹#›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Times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33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67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t>CA Fall2019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Times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pPr>
                <a:defRPr/>
              </a:pPr>
              <a:t>‹#›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Times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08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6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t>CA Fall2019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Times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pPr>
                <a:defRPr/>
              </a:pPr>
              <a:t>‹#›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Times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74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71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t>CA Fall2019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Times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pPr>
                <a:defRPr/>
              </a:pPr>
              <a:t>‹#›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Times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25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73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t>CA Fall2019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Times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pPr>
                <a:defRPr/>
              </a:pPr>
              <a:t>‹#›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Times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29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75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94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E9DBCACB-6C39-4633-99C0-F34E745529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19" r:id="rId1"/>
    <p:sldLayoutId id="2147484787" r:id="rId2"/>
    <p:sldLayoutId id="2147484788" r:id="rId3"/>
    <p:sldLayoutId id="2147484789" r:id="rId4"/>
    <p:sldLayoutId id="2147484790" r:id="rId5"/>
    <p:sldLayoutId id="2147484791" r:id="rId6"/>
    <p:sldLayoutId id="2147484792" r:id="rId7"/>
    <p:sldLayoutId id="2147484793" r:id="rId8"/>
    <p:sldLayoutId id="2147484794" r:id="rId9"/>
    <p:sldLayoutId id="2147484795" r:id="rId10"/>
    <p:sldLayoutId id="214748479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/>
      <p:bldP spid="19456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2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322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322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A08FDFAD-A73B-423C-8947-857ECCEDB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0" r:id="rId1"/>
    <p:sldLayoutId id="2147484797" r:id="rId2"/>
    <p:sldLayoutId id="2147484798" r:id="rId3"/>
    <p:sldLayoutId id="2147484799" r:id="rId4"/>
    <p:sldLayoutId id="2147484800" r:id="rId5"/>
    <p:sldLayoutId id="2147484801" r:id="rId6"/>
    <p:sldLayoutId id="2147484802" r:id="rId7"/>
    <p:sldLayoutId id="2147484803" r:id="rId8"/>
    <p:sldLayoutId id="2147484804" r:id="rId9"/>
    <p:sldLayoutId id="2147484805" r:id="rId10"/>
    <p:sldLayoutId id="214748480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2" grpId="0"/>
      <p:bldP spid="32256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0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3" r:id="rId1"/>
    <p:sldLayoutId id="2147484824" r:id="rId2"/>
    <p:sldLayoutId id="2147484825" r:id="rId3"/>
    <p:sldLayoutId id="2147484826" r:id="rId4"/>
    <p:sldLayoutId id="2147484827" r:id="rId5"/>
    <p:sldLayoutId id="2147484828" r:id="rId6"/>
    <p:sldLayoutId id="2147484829" r:id="rId7"/>
    <p:sldLayoutId id="2147484830" r:id="rId8"/>
    <p:sldLayoutId id="2147484831" r:id="rId9"/>
    <p:sldLayoutId id="2147484832" r:id="rId10"/>
    <p:sldLayoutId id="214748483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t>CA Fall2019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Times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pPr>
                <a:defRPr/>
              </a:pPr>
              <a:t>‹#›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Times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79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5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t>CA Fall2019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Times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pPr>
                <a:defRPr/>
              </a:pPr>
              <a:t>‹#›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Times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8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7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t>CA Fall2019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Times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pPr>
                <a:defRPr/>
              </a:pPr>
              <a:t>‹#›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Times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79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t>CA Fall2019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Times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pPr>
                <a:defRPr/>
              </a:pPr>
              <a:t>‹#›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Times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8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41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3075" name="Rectangle 10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887C11-6A0F-4195-A575-BC6D9A05987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143000"/>
            <a:ext cx="7772400" cy="1600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/>
              <a:t>Pipelining: Basic and Intermediate 			    Concepts</a:t>
            </a:r>
            <a:br>
              <a:rPr lang="en-US" sz="3600" b="1"/>
            </a:br>
            <a:r>
              <a:rPr lang="en-US" sz="3600" b="1"/>
              <a:t>					Appendix C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6400800" cy="239553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/>
              <a:t> </a:t>
            </a:r>
            <a:r>
              <a:rPr lang="en-US" sz="2400" b="1" dirty="0"/>
              <a:t>Basics of Pipelining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 Implementation of Pipeline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 Hazards and their Solutions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 Exception Handling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 Pipeline with Floating-Point Instructions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 Dynamic Scheduling of Pipelines</a:t>
            </a:r>
          </a:p>
        </p:txBody>
      </p:sp>
    </p:spTree>
    <p:extLst>
      <p:ext uri="{BB962C8B-B14F-4D97-AF65-F5344CB8AC3E}">
        <p14:creationId xmlns:p14="http://schemas.microsoft.com/office/powerpoint/2010/main" val="286235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0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20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839200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 dirty="0"/>
              <a:t>Instruction-Level Parallelism: Concepts and Challenges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>
          <a:xfrm>
            <a:off x="841375" y="990600"/>
            <a:ext cx="8302625" cy="5410199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Overlap among instructions is referred to as ILP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b="1" dirty="0"/>
              <a:t>Techniques for extending and increasing the amount of parallelism exploited among instructions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Limitations are imposed by data and control hazards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400" b="1" dirty="0"/>
              <a:t>Increase the ability of processor and compiler to exploit parallelism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Both hardware and software approaches are 	explored that exploit parallelism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Dynamic techniques depend on hardware to discover and exploit parallelism dynamically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These are the more dominating techniques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Static or compiler intensive approaches rely on software based methods to exploit parallelism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Have more limited </a:t>
            </a:r>
            <a:r>
              <a:rPr lang="en-US" sz="2400" b="1" dirty="0" smtClean="0">
                <a:latin typeface="Comic Sans MS" pitchFamily="66" charset="0"/>
              </a:rPr>
              <a:t>use like in well-structured 	scientific applications with significant DLP</a:t>
            </a:r>
            <a:endParaRPr lang="en-US" sz="2400" b="1" dirty="0">
              <a:latin typeface="Comic Sans MS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06797-1010-4819-8C87-18877DBB940F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14288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 dirty="0"/>
              <a:t>Concepts and Challenges of ILP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762000"/>
            <a:ext cx="8229600" cy="5638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Discuss features of both programs and processors that limit the amount of parallelism that can be exploited among instructions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Critical mapping between program structure and 	hardware structure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Pipeline CPI = Ideal Pipeline CPI + Structural Stalls + 		   		     Data Hazard Stalls + Control Stalls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Ideal Pipeline CPI</a:t>
            </a:r>
            <a:r>
              <a:rPr lang="en-US" sz="2400" b="1" dirty="0"/>
              <a:t> is a measure of the maximum performance attainable by the implementation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    	</a:t>
            </a:r>
            <a:r>
              <a:rPr lang="en-US" sz="2400" b="1" dirty="0">
                <a:latin typeface="Comic Sans MS" pitchFamily="66" charset="0"/>
              </a:rPr>
              <a:t>Reducing each of the terms on the right 	results in minimizing the overall pipeline CPI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Various techniques are used to reduce the components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Define the concepts on which these techniques are built 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Determine the limits on how much parallelism can be exploited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0FEAC7-D337-4A70-8987-71AB63685E59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002588" cy="685800"/>
          </a:xfrm>
          <a:noFill/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2800" b="1" dirty="0"/>
              <a:t>Major Techniques </a:t>
            </a:r>
            <a:r>
              <a:rPr lang="en-US" sz="2800" b="1" dirty="0" smtClean="0"/>
              <a:t>and the component of CPU equation that the Technique </a:t>
            </a:r>
            <a:r>
              <a:rPr lang="en-US" sz="2800" b="1" dirty="0"/>
              <a:t>A</a:t>
            </a:r>
            <a:r>
              <a:rPr lang="en-US" sz="2800" b="1" dirty="0" smtClean="0"/>
              <a:t>ffects</a:t>
            </a:r>
            <a:endParaRPr lang="en-US" sz="2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15075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2DB74C-87EB-433D-95F1-03F2D44270D1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8" name="Picture 5" descr="C:\Users\202510\Desktop\GR0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1"/>
            <a:ext cx="891857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3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762000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Instruction-Level Parallelism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156575" cy="5410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What is Instruction Level Parallelism?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Amount of parallelism available within a </a:t>
            </a:r>
            <a:r>
              <a:rPr lang="en-US" sz="2400" b="1" i="1" dirty="0"/>
              <a:t>basic 	block </a:t>
            </a:r>
            <a:r>
              <a:rPr lang="en-US" sz="2400" b="1" dirty="0"/>
              <a:t>is quite small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Basic block</a:t>
            </a:r>
            <a:r>
              <a:rPr lang="en-US" sz="2400" b="1" dirty="0"/>
              <a:t>: </a:t>
            </a:r>
            <a:r>
              <a:rPr lang="en-US" sz="2400" b="1" dirty="0">
                <a:latin typeface="Comic Sans MS" pitchFamily="66" charset="0"/>
              </a:rPr>
              <a:t>A straight line code sequence with no 	branches in except to the entry and no 	branches out except at the exit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Exploit ILP across multiple basic blocks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Exploit parallelism among iterations of a loop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	</a:t>
            </a:r>
            <a:r>
              <a:rPr lang="en-US" sz="2400" b="1" i="1" dirty="0"/>
              <a:t>Loop-level parallelism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i="1" dirty="0"/>
              <a:t>for (</a:t>
            </a:r>
            <a:r>
              <a:rPr lang="en-US" sz="2400" b="1" i="1" dirty="0" err="1"/>
              <a:t>i</a:t>
            </a:r>
            <a:r>
              <a:rPr lang="en-US" sz="2400" b="1" i="1" dirty="0"/>
              <a:t> = </a:t>
            </a:r>
            <a:r>
              <a:rPr lang="en-US" sz="2400" b="1" i="1" dirty="0" smtClean="0"/>
              <a:t>0; </a:t>
            </a:r>
            <a:r>
              <a:rPr lang="en-US" sz="2400" b="1" i="1" dirty="0" err="1"/>
              <a:t>i</a:t>
            </a:r>
            <a:r>
              <a:rPr lang="en-US" sz="2400" b="1" i="1" dirty="0"/>
              <a:t> &lt;= </a:t>
            </a:r>
            <a:r>
              <a:rPr lang="en-US" sz="2400" b="1" i="1" dirty="0" smtClean="0"/>
              <a:t>999; </a:t>
            </a:r>
            <a:r>
              <a:rPr lang="en-US" sz="2400" b="1" i="1" dirty="0" err="1"/>
              <a:t>i</a:t>
            </a:r>
            <a:r>
              <a:rPr lang="en-US" sz="2400" b="1" i="1" dirty="0"/>
              <a:t> = i+1)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			x[</a:t>
            </a:r>
            <a:r>
              <a:rPr lang="en-US" sz="2400" b="1" i="1" dirty="0" err="1"/>
              <a:t>i</a:t>
            </a:r>
            <a:r>
              <a:rPr lang="en-US" sz="2400" b="1" i="1" dirty="0"/>
              <a:t>] = x[</a:t>
            </a:r>
            <a:r>
              <a:rPr lang="en-US" sz="2400" b="1" i="1" dirty="0" err="1"/>
              <a:t>i</a:t>
            </a:r>
            <a:r>
              <a:rPr lang="en-US" sz="2400" b="1" i="1" dirty="0"/>
              <a:t>] + y[</a:t>
            </a:r>
            <a:r>
              <a:rPr lang="en-US" sz="2400" b="1" i="1" dirty="0" err="1"/>
              <a:t>i</a:t>
            </a:r>
            <a:r>
              <a:rPr lang="en-US" sz="2400" b="1" i="1" dirty="0"/>
              <a:t>];</a:t>
            </a:r>
            <a:r>
              <a:rPr lang="en-US" sz="2400" b="1" dirty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Loop-level parallelism can be converted into ILP by unrolling loop either statically or dynamically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Another alternative is to use vector instructions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Used in both SIMDs and GPUs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89428-4353-4720-A4DB-97EE0F3328E0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3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685800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Instruction-Level Parallelism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>
          <a:xfrm>
            <a:off x="935038" y="1066800"/>
            <a:ext cx="8135937" cy="524033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Data Dependences and Hazards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Determining how one instruction depends on another is critical 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To determine how much parallelism exists in a program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How that parallelism can be exploited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If two instructions are </a:t>
            </a:r>
            <a:r>
              <a:rPr lang="en-US" sz="2400" b="1" i="1" dirty="0"/>
              <a:t>parallel</a:t>
            </a:r>
            <a:r>
              <a:rPr lang="en-US" sz="2400" b="1" dirty="0"/>
              <a:t>, they can execute simultaneously in a pipeline without causing stalls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Dependence of one instruction on another is 	the key issue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There are three types of dependences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Data dependences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</a:rPr>
              <a:t>		Name dependences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</a:rPr>
              <a:t>		Control dependences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00292F-E62C-4754-8B60-02926BA7C31E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4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868363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Instruction-Level Parallelism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917575" y="1057276"/>
            <a:ext cx="8226425" cy="5191124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Data Dependences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Also called </a:t>
            </a:r>
            <a:r>
              <a:rPr lang="en-US" sz="2400" b="1" i="1" dirty="0"/>
              <a:t>true data dependences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400" b="1" i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Instruction </a:t>
            </a:r>
            <a:r>
              <a:rPr lang="en-US" sz="2400" b="1" i="1" dirty="0"/>
              <a:t>j</a:t>
            </a:r>
            <a:r>
              <a:rPr lang="en-US" sz="2400" b="1" dirty="0"/>
              <a:t> is </a:t>
            </a:r>
            <a:r>
              <a:rPr lang="en-US" sz="2400" b="1" i="1" dirty="0"/>
              <a:t>data dependent</a:t>
            </a:r>
            <a:r>
              <a:rPr lang="en-US" sz="2400" b="1" dirty="0"/>
              <a:t> on instruction </a:t>
            </a:r>
            <a:r>
              <a:rPr lang="en-US" sz="2400" b="1" i="1" dirty="0" err="1"/>
              <a:t>i</a:t>
            </a:r>
            <a:r>
              <a:rPr lang="en-US" sz="2400" b="1" i="1" dirty="0"/>
              <a:t> </a:t>
            </a:r>
            <a:r>
              <a:rPr lang="en-US" sz="2400" b="1" dirty="0"/>
              <a:t>if either of the following is true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Instruction </a:t>
            </a:r>
            <a:r>
              <a:rPr lang="en-US" sz="2400" b="1" i="1" dirty="0" err="1">
                <a:latin typeface="Comic Sans MS" pitchFamily="66" charset="0"/>
              </a:rPr>
              <a:t>i</a:t>
            </a:r>
            <a:r>
              <a:rPr lang="en-US" sz="2400" b="1" dirty="0">
                <a:latin typeface="Comic Sans MS" pitchFamily="66" charset="0"/>
              </a:rPr>
              <a:t> produces a result that is used by instruction </a:t>
            </a:r>
            <a:r>
              <a:rPr lang="en-US" sz="2400" b="1" i="1" dirty="0">
                <a:latin typeface="Comic Sans MS" pitchFamily="66" charset="0"/>
              </a:rPr>
              <a:t>j</a:t>
            </a:r>
            <a:r>
              <a:rPr lang="en-US" sz="2400" b="1" dirty="0">
                <a:latin typeface="Comic Sans MS" pitchFamily="66" charset="0"/>
              </a:rPr>
              <a:t>, or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Instruction </a:t>
            </a:r>
            <a:r>
              <a:rPr lang="en-US" sz="2400" b="1" i="1" dirty="0"/>
              <a:t>j</a:t>
            </a:r>
            <a:r>
              <a:rPr lang="en-US" sz="2400" b="1" dirty="0"/>
              <a:t> is data dependent on instruction </a:t>
            </a:r>
            <a:r>
              <a:rPr lang="en-US" sz="2400" b="1" i="1" dirty="0"/>
              <a:t>k</a:t>
            </a:r>
            <a:r>
              <a:rPr lang="en-US" sz="2400" b="1" dirty="0"/>
              <a:t> and instruction </a:t>
            </a:r>
            <a:r>
              <a:rPr lang="en-US" sz="2400" b="1" i="1" dirty="0"/>
              <a:t>k</a:t>
            </a:r>
            <a:r>
              <a:rPr lang="en-US" sz="2400" b="1" dirty="0"/>
              <a:t> is data dependent on instruction </a:t>
            </a:r>
            <a:r>
              <a:rPr lang="en-US" sz="2400" b="1" i="1" dirty="0" err="1"/>
              <a:t>i</a:t>
            </a:r>
            <a:endParaRPr lang="en-US" sz="2400" b="1" i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If two instructions are data dependent they cannot execute simultaneously or be completely overlapped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Dependences are a property of </a:t>
            </a:r>
            <a:r>
              <a:rPr lang="en-US" sz="2400" b="1" i="1" dirty="0"/>
              <a:t>programs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Whether the dependence actually results in a 	hazard and whether that hazard actually causes a 	stall are properties of </a:t>
            </a:r>
            <a:r>
              <a:rPr lang="en-US" sz="2400" b="1" i="1" dirty="0"/>
              <a:t>pipeline organization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401A5F-7968-4E35-8118-1538E58CBB81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4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22238"/>
            <a:ext cx="7772400" cy="868362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/>
              <a:t>Dependences in </a:t>
            </a:r>
            <a:r>
              <a:rPr lang="en-US" sz="3200" b="1" dirty="0" smtClean="0"/>
              <a:t>RISC V </a:t>
            </a:r>
            <a:r>
              <a:rPr lang="en-US" sz="3200" b="1" dirty="0"/>
              <a:t>code sequence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E07CE1-6D6A-47B9-9EA0-5AFE1FD58F4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5" y="1981200"/>
            <a:ext cx="9070975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22238"/>
            <a:ext cx="7772400" cy="868362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/>
              <a:t>Dependences in </a:t>
            </a:r>
            <a:r>
              <a:rPr lang="en-US" sz="3200" b="1" dirty="0" smtClean="0"/>
              <a:t>RISC V </a:t>
            </a:r>
            <a:r>
              <a:rPr lang="en-US" sz="3200" b="1" dirty="0"/>
              <a:t>code sequence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E07CE1-6D6A-47B9-9EA0-5AFE1FD58F4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" y="1905000"/>
            <a:ext cx="9070975" cy="2819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743200" y="2438400"/>
            <a:ext cx="457200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43200" y="2895600"/>
            <a:ext cx="0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19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22238"/>
            <a:ext cx="7772400" cy="868362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/>
              <a:t>Dependences in </a:t>
            </a:r>
            <a:r>
              <a:rPr lang="en-US" sz="3200" b="1" dirty="0" smtClean="0"/>
              <a:t>RISC V </a:t>
            </a:r>
            <a:r>
              <a:rPr lang="en-US" sz="3200" b="1" dirty="0"/>
              <a:t>code sequence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E07CE1-6D6A-47B9-9EA0-5AFE1FD58F4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" y="1981200"/>
            <a:ext cx="9070975" cy="2819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743200" y="3886200"/>
            <a:ext cx="0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69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868363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Instruction-Level Parallelism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>
          <a:xfrm>
            <a:off x="917575" y="1066800"/>
            <a:ext cx="8226425" cy="531653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A data dependence conveys three things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Indicates the possibility of a hazard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 smtClean="0"/>
              <a:t>Sets the </a:t>
            </a:r>
            <a:r>
              <a:rPr lang="en-US" sz="2400" b="1" dirty="0"/>
              <a:t>order in which results must be calculated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Sets an upper bound on how much parallelism can possibly be exploited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		</a:t>
            </a:r>
            <a:r>
              <a:rPr lang="en-US" sz="2400" b="1" i="1" dirty="0" smtClean="0"/>
              <a:t>Dependence </a:t>
            </a:r>
            <a:r>
              <a:rPr lang="en-US" sz="2400" b="1" i="1" dirty="0"/>
              <a:t>limits the amount of </a:t>
            </a:r>
            <a:r>
              <a:rPr lang="en-US" sz="2400" b="1" i="1" dirty="0" smtClean="0"/>
              <a:t>ILP that can be 	exploited</a:t>
            </a:r>
            <a:endParaRPr lang="en-US" sz="2400" b="1" i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Dependence can be overcome by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Maintaining the dependence but avoiding a hazard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Scheduling of code both in hardware and software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Eliminating a dependence by transforming the code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A data value can flow either through registers or through memory locations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Dependence through registers are easier to detect but dependence through memory locations is not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D4976-29B3-4D13-8110-E927B3B1EFDB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39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10240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1024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96F0D8-4CC4-415E-99B3-445CA926B99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240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Putting It All Together – MIPS R4000 Pipeline</a:t>
            </a:r>
          </a:p>
        </p:txBody>
      </p:sp>
      <p:sp>
        <p:nvSpPr>
          <p:cNvPr id="1024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990600"/>
            <a:ext cx="8004175" cy="524033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EX:	Execution cycle, includes: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      		</a:t>
            </a:r>
            <a:r>
              <a:rPr lang="en-US" sz="2400" b="1" dirty="0">
                <a:latin typeface="Comic Sans MS" pitchFamily="66" charset="0"/>
              </a:rPr>
              <a:t>Effective address calculation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ALU operation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      		</a:t>
            </a:r>
            <a:r>
              <a:rPr lang="en-US" sz="2400" b="1" dirty="0">
                <a:latin typeface="Comic Sans MS" pitchFamily="66" charset="0"/>
              </a:rPr>
              <a:t>Branch target computation</a:t>
            </a:r>
            <a:r>
              <a:rPr lang="en-US" sz="2400" b="1" dirty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Condition evaluation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DF: 	First half of data fetch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      </a:t>
            </a:r>
            <a:r>
              <a:rPr lang="en-US" sz="2400" b="1" dirty="0">
                <a:latin typeface="Comic Sans MS" pitchFamily="66" charset="0"/>
              </a:rPr>
              <a:t>First half of D-cache access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DS: 	Second half of data fetch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      </a:t>
            </a:r>
            <a:r>
              <a:rPr lang="en-US" sz="2400" b="1" dirty="0">
                <a:latin typeface="Comic Sans MS" pitchFamily="66" charset="0"/>
              </a:rPr>
              <a:t>Completion of D-cache access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TC: 	Tag check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      </a:t>
            </a:r>
            <a:r>
              <a:rPr lang="en-US" sz="2400" b="1" dirty="0">
                <a:latin typeface="Comic Sans MS" pitchFamily="66" charset="0"/>
              </a:rPr>
              <a:t>D-cache access hit or miss is determined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WB:	Write back for loads and register-register 	operations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Substantial increase in amount of forwarding required</a:t>
            </a:r>
          </a:p>
        </p:txBody>
      </p:sp>
    </p:spTree>
    <p:extLst>
      <p:ext uri="{BB962C8B-B14F-4D97-AF65-F5344CB8AC3E}">
        <p14:creationId xmlns:p14="http://schemas.microsoft.com/office/powerpoint/2010/main" val="128795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5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762000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Instruction-Level Parallelism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>
          <a:xfrm>
            <a:off x="990599" y="914400"/>
            <a:ext cx="8080375" cy="5257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Name Dependences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Occurs when two instructions use the same register or memory location called a </a:t>
            </a:r>
            <a:r>
              <a:rPr lang="en-US" sz="2400" b="1" i="1" dirty="0"/>
              <a:t>name</a:t>
            </a:r>
            <a:r>
              <a:rPr lang="en-US" sz="2400" b="1" dirty="0"/>
              <a:t> but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There is no flow of data between the 	instructions associated with that </a:t>
            </a:r>
            <a:r>
              <a:rPr lang="en-US" sz="2400" b="1" i="1" dirty="0">
                <a:latin typeface="Comic Sans MS" pitchFamily="66" charset="0"/>
              </a:rPr>
              <a:t>name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There are two types of name dependences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	Assuming </a:t>
            </a:r>
            <a:r>
              <a:rPr lang="en-US" sz="2400" b="1" i="1" dirty="0" err="1"/>
              <a:t>i</a:t>
            </a:r>
            <a:r>
              <a:rPr lang="en-US" sz="2400" b="1" dirty="0"/>
              <a:t> precedes </a:t>
            </a:r>
            <a:r>
              <a:rPr lang="en-US" sz="2400" b="1" i="1" dirty="0"/>
              <a:t>j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1" dirty="0">
                <a:sym typeface="Wingdings" pitchFamily="2" charset="2"/>
              </a:rPr>
              <a:t></a:t>
            </a:r>
            <a:r>
              <a:rPr lang="en-US" sz="2400" b="1" i="1" dirty="0" err="1"/>
              <a:t>Antidependence</a:t>
            </a:r>
            <a:endParaRPr lang="en-US" sz="2400" b="1" i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When instruction </a:t>
            </a:r>
            <a:r>
              <a:rPr lang="en-US" sz="2400" b="1" i="1" dirty="0">
                <a:latin typeface="Comic Sans MS" pitchFamily="66" charset="0"/>
              </a:rPr>
              <a:t>j</a:t>
            </a:r>
            <a:r>
              <a:rPr lang="en-US" sz="2400" b="1" dirty="0">
                <a:latin typeface="Comic Sans MS" pitchFamily="66" charset="0"/>
              </a:rPr>
              <a:t> writes a register or 	memory location and instruction </a:t>
            </a:r>
            <a:r>
              <a:rPr lang="en-US" sz="2400" b="1" i="1" dirty="0" err="1">
                <a:latin typeface="Comic Sans MS" pitchFamily="66" charset="0"/>
              </a:rPr>
              <a:t>i</a:t>
            </a:r>
            <a:r>
              <a:rPr lang="en-US" sz="2400" b="1" dirty="0">
                <a:latin typeface="Comic Sans MS" pitchFamily="66" charset="0"/>
              </a:rPr>
              <a:t> reads it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1" dirty="0"/>
              <a:t>			Corresponds to a WAR hazard</a:t>
            </a:r>
            <a:endParaRPr lang="en-US" sz="2400" b="1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sym typeface="Wingdings" pitchFamily="2" charset="2"/>
              </a:rPr>
              <a:t></a:t>
            </a:r>
            <a:r>
              <a:rPr lang="en-US" sz="2400" b="1" i="1" dirty="0"/>
              <a:t>Output dependence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When both </a:t>
            </a:r>
            <a:r>
              <a:rPr lang="en-US" sz="2400" b="1" i="1" dirty="0" err="1">
                <a:latin typeface="Comic Sans MS" pitchFamily="66" charset="0"/>
              </a:rPr>
              <a:t>i</a:t>
            </a:r>
            <a:r>
              <a:rPr lang="en-US" sz="2400" b="1" dirty="0">
                <a:latin typeface="Comic Sans MS" pitchFamily="66" charset="0"/>
              </a:rPr>
              <a:t> and </a:t>
            </a:r>
            <a:r>
              <a:rPr lang="en-US" sz="2400" b="1" i="1">
                <a:latin typeface="Comic Sans MS" pitchFamily="66" charset="0"/>
              </a:rPr>
              <a:t>j</a:t>
            </a:r>
            <a:r>
              <a:rPr lang="en-US" sz="2400" b="1">
                <a:latin typeface="Comic Sans MS" pitchFamily="66" charset="0"/>
              </a:rPr>
              <a:t> </a:t>
            </a:r>
            <a:r>
              <a:rPr lang="en-US" sz="2400" b="1" smtClean="0">
                <a:latin typeface="Comic Sans MS" pitchFamily="66" charset="0"/>
              </a:rPr>
              <a:t>write </a:t>
            </a:r>
            <a:r>
              <a:rPr lang="en-US" sz="2400" b="1" dirty="0">
                <a:latin typeface="Comic Sans MS" pitchFamily="66" charset="0"/>
              </a:rPr>
              <a:t>to the same 	register or memory location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2400" b="1" dirty="0"/>
              <a:t>Ordering between instructions must be preserved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Preserved by detecting WAW hazard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dirty="0">
              <a:latin typeface="Comic Sans MS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9E32E-D12B-4AA3-85F2-B57900DAFE1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685800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Instruction-Level Parallelism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>
          <a:xfrm>
            <a:off x="917575" y="990600"/>
            <a:ext cx="8226425" cy="5029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Both</a:t>
            </a:r>
            <a:r>
              <a:rPr lang="en-US" sz="2400" b="1" i="1" dirty="0"/>
              <a:t> </a:t>
            </a:r>
            <a:r>
              <a:rPr lang="en-US" sz="2400" b="1" i="1" dirty="0" err="1"/>
              <a:t>antidependence</a:t>
            </a:r>
            <a:r>
              <a:rPr lang="en-US" sz="2400" b="1" i="1" dirty="0"/>
              <a:t> </a:t>
            </a:r>
            <a:r>
              <a:rPr lang="en-US" sz="2400" b="1" dirty="0"/>
              <a:t>and </a:t>
            </a:r>
            <a:r>
              <a:rPr lang="en-US" sz="2400" b="1" i="1" dirty="0"/>
              <a:t>output dependence</a:t>
            </a:r>
            <a:r>
              <a:rPr lang="en-US" sz="2400" b="1" dirty="0"/>
              <a:t> are only name dependences</a:t>
            </a:r>
            <a:r>
              <a:rPr lang="en-US" sz="2400" b="1" i="1" dirty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Instructions can execute simultaneously or can 	be reordered if the name is changed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i="1" dirty="0"/>
              <a:t>Register renaming: </a:t>
            </a:r>
            <a:r>
              <a:rPr lang="en-US" sz="2400" b="1" dirty="0"/>
              <a:t> Can be done either statically by a 		          	compiler or dynamically by the 				</a:t>
            </a:r>
            <a:r>
              <a:rPr lang="en-US" sz="2400" b="1" dirty="0" smtClean="0"/>
              <a:t>hardware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en-US" sz="2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Control Dependences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Determines the ordering of an instruction </a:t>
            </a:r>
            <a:r>
              <a:rPr lang="en-US" sz="2400" b="1" i="1" dirty="0" err="1">
                <a:latin typeface="Comic Sans MS" pitchFamily="66" charset="0"/>
              </a:rPr>
              <a:t>i</a:t>
            </a:r>
            <a:r>
              <a:rPr lang="en-US" sz="2400" b="1" dirty="0">
                <a:latin typeface="Comic Sans MS" pitchFamily="66" charset="0"/>
              </a:rPr>
              <a:t> with respect to a branch instruction so that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The instruction </a:t>
            </a:r>
            <a:r>
              <a:rPr lang="en-US" sz="2400" b="1" i="1" dirty="0" err="1"/>
              <a:t>i</a:t>
            </a:r>
            <a:r>
              <a:rPr lang="en-US" sz="2400" b="1" dirty="0"/>
              <a:t> is executed in correct program 	order and only when it should be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5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Every instruction except those in the first basic block is control dependent on some set of branches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169A9F-7A56-41D5-8F2D-8AFCEE4E151E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868363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Instruction-Level Parallelism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>
          <a:xfrm>
            <a:off x="889000" y="914400"/>
            <a:ext cx="8255000" cy="5345112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There are two constraints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ym typeface="Wingdings" pitchFamily="2" charset="2"/>
              </a:rPr>
              <a:t> </a:t>
            </a:r>
            <a:r>
              <a:rPr lang="en-US" sz="2400" b="1" dirty="0">
                <a:latin typeface="Comic Sans MS" pitchFamily="66" charset="0"/>
              </a:rPr>
              <a:t>An instruction that is control dependent on a branch cannot be moved </a:t>
            </a:r>
            <a:r>
              <a:rPr lang="en-US" sz="2400" b="1" i="1" dirty="0">
                <a:latin typeface="Comic Sans MS" pitchFamily="66" charset="0"/>
              </a:rPr>
              <a:t>before </a:t>
            </a:r>
            <a:r>
              <a:rPr lang="en-US" sz="2400" b="1" dirty="0">
                <a:latin typeface="Comic Sans MS" pitchFamily="66" charset="0"/>
              </a:rPr>
              <a:t>the branch so that, its execution is </a:t>
            </a:r>
            <a:r>
              <a:rPr lang="en-US" sz="2400" b="1" i="1" dirty="0">
                <a:latin typeface="Comic Sans MS" pitchFamily="66" charset="0"/>
              </a:rPr>
              <a:t>no longer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i="1" dirty="0">
                <a:latin typeface="Comic Sans MS" pitchFamily="66" charset="0"/>
              </a:rPr>
              <a:t>controlled</a:t>
            </a:r>
            <a:r>
              <a:rPr lang="en-US" sz="2400" b="1" dirty="0">
                <a:latin typeface="Comic Sans MS" pitchFamily="66" charset="0"/>
              </a:rPr>
              <a:t> by the branch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5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ym typeface="Wingdings" pitchFamily="2" charset="2"/>
              </a:rPr>
              <a:t> </a:t>
            </a:r>
            <a:r>
              <a:rPr lang="en-US" sz="2400" b="1" dirty="0"/>
              <a:t>An instruction that is not control dependent on a branch cannot be moved </a:t>
            </a:r>
            <a:r>
              <a:rPr lang="en-US" sz="2400" b="1" i="1" dirty="0"/>
              <a:t>after </a:t>
            </a:r>
            <a:r>
              <a:rPr lang="en-US" sz="2400" b="1" dirty="0"/>
              <a:t>the branch so that its execution </a:t>
            </a:r>
            <a:r>
              <a:rPr lang="en-US" sz="2400" b="1" i="1" dirty="0"/>
              <a:t>is controlled</a:t>
            </a:r>
            <a:r>
              <a:rPr lang="en-US" sz="2400" b="1" dirty="0"/>
              <a:t> by the branch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Control dependence is preserved by the property in simple pipelines by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Executing instructions in program order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Detection of control or branch hazard ensures that an instruction that is control dependent on a branch is not executed until the branch direction is known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Control dependence is itself not the fundamental performance limit</a:t>
            </a:r>
            <a:endParaRPr lang="en-US" sz="2400" b="1" i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0415A4-E7D0-497C-9FF5-38121AD8D12F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7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868363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Instruction-Level Parallelism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156575" cy="5181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Two major properties critical to program correctness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	</a:t>
            </a:r>
            <a:r>
              <a:rPr lang="en-US" sz="2400" b="1" i="1" dirty="0"/>
              <a:t>Exception behavior</a:t>
            </a:r>
            <a:r>
              <a:rPr lang="en-US" sz="2400" b="1" dirty="0"/>
              <a:t> and </a:t>
            </a:r>
            <a:r>
              <a:rPr lang="en-US" sz="2400" b="1" i="1" dirty="0"/>
              <a:t>data flow</a:t>
            </a:r>
            <a:r>
              <a:rPr lang="en-US" sz="2400" b="1" dirty="0"/>
              <a:t> </a:t>
            </a:r>
            <a:endParaRPr lang="en-US" sz="2400" b="1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Exception behavior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>
                <a:latin typeface="Comic Sans MS" pitchFamily="66" charset="0"/>
              </a:rPr>
              <a:t>Preserving it means any change in the ordering of instruction execution must not change how exceptions are raised in the program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Data flow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Branches make the data flow dynamic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Speculation:  </a:t>
            </a:r>
            <a:r>
              <a:rPr lang="en-US" sz="2400" b="1" dirty="0">
                <a:latin typeface="Comic Sans MS" pitchFamily="66" charset="0"/>
              </a:rPr>
              <a:t>A code scheduling method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Helps with the exception problem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Allows to lessen the impact of control dependence while still maintaining the data flow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l"/>
            </a:pPr>
            <a:r>
              <a:rPr lang="en-US" sz="2400" b="1" dirty="0"/>
              <a:t>Control dependence is preserved by implementing control hazard detection that causes control stalls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DC74F-8DB4-437E-9BA2-C28BB4B8FCD4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7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76200"/>
            <a:ext cx="7772400" cy="868362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Exception Behavior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E07CE1-6D6A-47B9-9EA0-5AFE1FD58F4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914400"/>
            <a:ext cx="6858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>
                <a:solidFill>
                  <a:prstClr val="black"/>
                </a:solidFill>
                <a:latin typeface="Times" pitchFamily="18" charset="0"/>
              </a:rPr>
              <a:t>		</a:t>
            </a:r>
            <a:r>
              <a:rPr lang="en-US" sz="2800" b="1" dirty="0" smtClean="0">
                <a:solidFill>
                  <a:prstClr val="black"/>
                </a:solidFill>
                <a:latin typeface="Times" pitchFamily="18" charset="0"/>
              </a:rPr>
              <a:t>ADD	</a:t>
            </a:r>
            <a:r>
              <a:rPr lang="en-US" sz="2800" b="1" dirty="0">
                <a:solidFill>
                  <a:prstClr val="black"/>
                </a:solidFill>
                <a:latin typeface="Times" pitchFamily="18" charset="0"/>
              </a:rPr>
              <a:t>		</a:t>
            </a:r>
            <a:r>
              <a:rPr lang="en-US" sz="2800" b="1" dirty="0" smtClean="0">
                <a:solidFill>
                  <a:prstClr val="black"/>
                </a:solidFill>
                <a:latin typeface="Times" pitchFamily="18" charset="0"/>
              </a:rPr>
              <a:t>x2</a:t>
            </a:r>
            <a:r>
              <a:rPr lang="en-US" sz="2800" b="1" dirty="0">
                <a:solidFill>
                  <a:prstClr val="black"/>
                </a:solidFill>
                <a:latin typeface="Times" pitchFamily="18" charset="0"/>
              </a:rPr>
              <a:t>, </a:t>
            </a:r>
            <a:r>
              <a:rPr lang="en-US" sz="2800" b="1" dirty="0" smtClean="0">
                <a:solidFill>
                  <a:prstClr val="black"/>
                </a:solidFill>
                <a:latin typeface="Times" pitchFamily="18" charset="0"/>
              </a:rPr>
              <a:t>x3</a:t>
            </a:r>
            <a:r>
              <a:rPr lang="en-US" sz="2800" b="1" dirty="0">
                <a:solidFill>
                  <a:prstClr val="black"/>
                </a:solidFill>
                <a:latin typeface="Times" pitchFamily="18" charset="0"/>
              </a:rPr>
              <a:t>,</a:t>
            </a:r>
            <a:r>
              <a:rPr lang="en-US" sz="2800" b="1" dirty="0" smtClean="0">
                <a:solidFill>
                  <a:prstClr val="black"/>
                </a:solidFill>
                <a:latin typeface="Times" pitchFamily="18" charset="0"/>
              </a:rPr>
              <a:t> </a:t>
            </a:r>
            <a:r>
              <a:rPr lang="en-US" sz="2800" b="1" dirty="0">
                <a:solidFill>
                  <a:prstClr val="black"/>
                </a:solidFill>
                <a:latin typeface="Times" pitchFamily="18" charset="0"/>
              </a:rPr>
              <a:t>x</a:t>
            </a:r>
            <a:r>
              <a:rPr lang="en-US" sz="2800" b="1" dirty="0" smtClean="0">
                <a:solidFill>
                  <a:prstClr val="black"/>
                </a:solidFill>
                <a:latin typeface="Times" pitchFamily="18" charset="0"/>
              </a:rPr>
              <a:t>4</a:t>
            </a:r>
            <a:endParaRPr lang="en-US" sz="2800" b="1" dirty="0">
              <a:solidFill>
                <a:prstClr val="black"/>
              </a:solidFill>
              <a:latin typeface="Times" pitchFamily="18" charset="0"/>
            </a:endParaRPr>
          </a:p>
          <a:p>
            <a:pPr eaLnBrk="0" hangingPunct="0"/>
            <a:r>
              <a:rPr lang="en-US" sz="2800" b="1" dirty="0">
                <a:solidFill>
                  <a:prstClr val="black"/>
                </a:solidFill>
                <a:latin typeface="Times" pitchFamily="18" charset="0"/>
              </a:rPr>
              <a:t>		</a:t>
            </a:r>
            <a:r>
              <a:rPr lang="en-US" sz="2800" b="1" dirty="0" smtClean="0">
                <a:solidFill>
                  <a:prstClr val="black"/>
                </a:solidFill>
                <a:latin typeface="Times" pitchFamily="18" charset="0"/>
              </a:rPr>
              <a:t>BEQ</a:t>
            </a:r>
            <a:r>
              <a:rPr lang="en-US" sz="2800" b="1" dirty="0">
                <a:solidFill>
                  <a:prstClr val="black"/>
                </a:solidFill>
                <a:latin typeface="Times" pitchFamily="18" charset="0"/>
              </a:rPr>
              <a:t>		</a:t>
            </a:r>
            <a:r>
              <a:rPr lang="en-US" sz="2800" b="1" dirty="0" smtClean="0">
                <a:solidFill>
                  <a:prstClr val="black"/>
                </a:solidFill>
                <a:latin typeface="Times" pitchFamily="18" charset="0"/>
              </a:rPr>
              <a:t>	x2</a:t>
            </a:r>
            <a:r>
              <a:rPr lang="en-US" sz="2800" b="1" dirty="0">
                <a:solidFill>
                  <a:prstClr val="black"/>
                </a:solidFill>
                <a:latin typeface="Times" pitchFamily="18" charset="0"/>
              </a:rPr>
              <a:t>, </a:t>
            </a:r>
            <a:r>
              <a:rPr lang="en-US" sz="2800" b="1" dirty="0" smtClean="0">
                <a:solidFill>
                  <a:prstClr val="black"/>
                </a:solidFill>
                <a:latin typeface="Times" pitchFamily="18" charset="0"/>
              </a:rPr>
              <a:t>x0, L1</a:t>
            </a:r>
            <a:endParaRPr lang="en-US" sz="2800" b="1" dirty="0">
              <a:solidFill>
                <a:prstClr val="black"/>
              </a:solidFill>
              <a:latin typeface="Times" pitchFamily="18" charset="0"/>
            </a:endParaRPr>
          </a:p>
          <a:p>
            <a:pPr eaLnBrk="0" hangingPunct="0"/>
            <a:r>
              <a:rPr lang="en-US" sz="2800" b="1" dirty="0">
                <a:solidFill>
                  <a:prstClr val="black"/>
                </a:solidFill>
                <a:latin typeface="Times" pitchFamily="18" charset="0"/>
              </a:rPr>
              <a:t>		</a:t>
            </a:r>
            <a:r>
              <a:rPr lang="en-US" sz="2800" b="1" dirty="0" smtClean="0">
                <a:solidFill>
                  <a:prstClr val="black"/>
                </a:solidFill>
                <a:latin typeface="Times" pitchFamily="18" charset="0"/>
              </a:rPr>
              <a:t>LD</a:t>
            </a:r>
            <a:r>
              <a:rPr lang="en-US" sz="2800" b="1" dirty="0">
                <a:solidFill>
                  <a:prstClr val="black"/>
                </a:solidFill>
                <a:latin typeface="Times" pitchFamily="18" charset="0"/>
              </a:rPr>
              <a:t>			</a:t>
            </a:r>
            <a:r>
              <a:rPr lang="en-US" sz="2800" b="1" dirty="0" smtClean="0">
                <a:solidFill>
                  <a:prstClr val="black"/>
                </a:solidFill>
                <a:latin typeface="Times" pitchFamily="18" charset="0"/>
              </a:rPr>
              <a:t>x1</a:t>
            </a:r>
            <a:r>
              <a:rPr lang="en-US" sz="2800" b="1" dirty="0">
                <a:solidFill>
                  <a:prstClr val="black"/>
                </a:solidFill>
                <a:latin typeface="Times" pitchFamily="18" charset="0"/>
              </a:rPr>
              <a:t>, </a:t>
            </a:r>
            <a:r>
              <a:rPr lang="en-US" sz="2800" b="1" dirty="0" smtClean="0">
                <a:solidFill>
                  <a:prstClr val="black"/>
                </a:solidFill>
                <a:latin typeface="Times" pitchFamily="18" charset="0"/>
              </a:rPr>
              <a:t>0(x2</a:t>
            </a:r>
            <a:r>
              <a:rPr lang="en-US" sz="2800" b="1" dirty="0">
                <a:solidFill>
                  <a:prstClr val="black"/>
                </a:solidFill>
                <a:latin typeface="Times" pitchFamily="18" charset="0"/>
              </a:rPr>
              <a:t>)</a:t>
            </a:r>
          </a:p>
          <a:p>
            <a:pPr eaLnBrk="0" hangingPunct="0"/>
            <a:r>
              <a:rPr lang="en-US" sz="2800" b="1" dirty="0">
                <a:solidFill>
                  <a:prstClr val="black"/>
                </a:solidFill>
                <a:latin typeface="Times" pitchFamily="18" charset="0"/>
              </a:rPr>
              <a:t>L1:</a:t>
            </a:r>
          </a:p>
          <a:p>
            <a:pPr eaLnBrk="0" hangingPunct="0"/>
            <a:endParaRPr lang="en-US" b="1" dirty="0">
              <a:solidFill>
                <a:prstClr val="black"/>
              </a:solidFill>
              <a:latin typeface="Times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3646944"/>
            <a:ext cx="6629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>
                <a:solidFill>
                  <a:prstClr val="black"/>
                </a:solidFill>
                <a:latin typeface="Times" pitchFamily="18" charset="0"/>
              </a:rPr>
              <a:t>		</a:t>
            </a:r>
            <a:r>
              <a:rPr lang="en-US" sz="2400" b="1" dirty="0" smtClean="0">
                <a:solidFill>
                  <a:prstClr val="black"/>
                </a:solidFill>
                <a:latin typeface="Times" pitchFamily="18" charset="0"/>
              </a:rPr>
              <a:t>ADD		x1</a:t>
            </a:r>
            <a:r>
              <a:rPr lang="en-US" sz="2400" b="1" dirty="0">
                <a:solidFill>
                  <a:prstClr val="black"/>
                </a:solidFill>
                <a:latin typeface="Times" pitchFamily="18" charset="0"/>
              </a:rPr>
              <a:t>, </a:t>
            </a:r>
            <a:r>
              <a:rPr lang="en-US" sz="2400" b="1" dirty="0" smtClean="0">
                <a:solidFill>
                  <a:prstClr val="black"/>
                </a:solidFill>
                <a:latin typeface="Times" pitchFamily="18" charset="0"/>
              </a:rPr>
              <a:t>x2, x3</a:t>
            </a:r>
            <a:endParaRPr lang="en-US" sz="2400" b="1" dirty="0">
              <a:solidFill>
                <a:prstClr val="black"/>
              </a:solidFill>
              <a:latin typeface="Times" pitchFamily="18" charset="0"/>
            </a:endParaRPr>
          </a:p>
          <a:p>
            <a:pPr eaLnBrk="0" hangingPunct="0"/>
            <a:r>
              <a:rPr lang="en-US" sz="2400" b="1" dirty="0">
                <a:solidFill>
                  <a:prstClr val="black"/>
                </a:solidFill>
                <a:latin typeface="Times" pitchFamily="18" charset="0"/>
              </a:rPr>
              <a:t>		</a:t>
            </a:r>
            <a:r>
              <a:rPr lang="en-US" sz="2400" b="1" dirty="0" smtClean="0">
                <a:solidFill>
                  <a:prstClr val="black"/>
                </a:solidFill>
                <a:latin typeface="Times" pitchFamily="18" charset="0"/>
              </a:rPr>
              <a:t>BEQ</a:t>
            </a:r>
            <a:r>
              <a:rPr lang="en-US" sz="2400" b="1" dirty="0">
                <a:solidFill>
                  <a:prstClr val="black"/>
                </a:solidFill>
                <a:latin typeface="Times" pitchFamily="18" charset="0"/>
              </a:rPr>
              <a:t>		</a:t>
            </a:r>
            <a:r>
              <a:rPr lang="en-US" sz="2400" b="1" dirty="0" smtClean="0">
                <a:solidFill>
                  <a:prstClr val="black"/>
                </a:solidFill>
                <a:latin typeface="Times" pitchFamily="18" charset="0"/>
              </a:rPr>
              <a:t>x4</a:t>
            </a:r>
            <a:r>
              <a:rPr lang="en-US" sz="2400" b="1" dirty="0">
                <a:solidFill>
                  <a:prstClr val="black"/>
                </a:solidFill>
                <a:latin typeface="Times" pitchFamily="18" charset="0"/>
              </a:rPr>
              <a:t>, </a:t>
            </a:r>
            <a:r>
              <a:rPr lang="en-US" sz="2400" b="1" dirty="0" smtClean="0">
                <a:solidFill>
                  <a:prstClr val="black"/>
                </a:solidFill>
                <a:latin typeface="Times" pitchFamily="18" charset="0"/>
              </a:rPr>
              <a:t>x0, L</a:t>
            </a:r>
            <a:endParaRPr lang="en-US" sz="2400" b="1" dirty="0">
              <a:solidFill>
                <a:prstClr val="black"/>
              </a:solidFill>
              <a:latin typeface="Times" pitchFamily="18" charset="0"/>
            </a:endParaRPr>
          </a:p>
          <a:p>
            <a:pPr eaLnBrk="0" hangingPunct="0"/>
            <a:r>
              <a:rPr lang="en-US" sz="2400" b="1" dirty="0">
                <a:solidFill>
                  <a:prstClr val="black"/>
                </a:solidFill>
                <a:latin typeface="Times" pitchFamily="18" charset="0"/>
              </a:rPr>
              <a:t>		</a:t>
            </a:r>
            <a:r>
              <a:rPr lang="en-US" sz="2400" b="1" dirty="0" smtClean="0">
                <a:solidFill>
                  <a:prstClr val="black"/>
                </a:solidFill>
                <a:latin typeface="Times" pitchFamily="18" charset="0"/>
              </a:rPr>
              <a:t>SUB</a:t>
            </a:r>
            <a:r>
              <a:rPr lang="en-US" sz="2400" b="1" dirty="0">
                <a:solidFill>
                  <a:prstClr val="black"/>
                </a:solidFill>
                <a:latin typeface="Times" pitchFamily="18" charset="0"/>
              </a:rPr>
              <a:t>	</a:t>
            </a:r>
            <a:r>
              <a:rPr lang="en-US" sz="2400" b="1" dirty="0" smtClean="0">
                <a:solidFill>
                  <a:prstClr val="black"/>
                </a:solidFill>
                <a:latin typeface="Times" pitchFamily="18" charset="0"/>
              </a:rPr>
              <a:t>	x1</a:t>
            </a:r>
            <a:r>
              <a:rPr lang="en-US" sz="2400" b="1" dirty="0">
                <a:solidFill>
                  <a:prstClr val="black"/>
                </a:solidFill>
                <a:latin typeface="Times" pitchFamily="18" charset="0"/>
              </a:rPr>
              <a:t>, </a:t>
            </a:r>
            <a:r>
              <a:rPr lang="en-US" sz="2400" b="1" dirty="0" smtClean="0">
                <a:solidFill>
                  <a:prstClr val="black"/>
                </a:solidFill>
                <a:latin typeface="Times" pitchFamily="18" charset="0"/>
              </a:rPr>
              <a:t>x5</a:t>
            </a:r>
            <a:r>
              <a:rPr lang="en-US" sz="2400" b="1" dirty="0">
                <a:solidFill>
                  <a:prstClr val="black"/>
                </a:solidFill>
                <a:latin typeface="Times" pitchFamily="18" charset="0"/>
              </a:rPr>
              <a:t>, </a:t>
            </a:r>
            <a:r>
              <a:rPr lang="en-US" sz="2400" b="1" dirty="0" smtClean="0">
                <a:solidFill>
                  <a:prstClr val="black"/>
                </a:solidFill>
                <a:latin typeface="Times" pitchFamily="18" charset="0"/>
              </a:rPr>
              <a:t>x6</a:t>
            </a:r>
            <a:endParaRPr lang="en-US" sz="2400" b="1" dirty="0">
              <a:solidFill>
                <a:prstClr val="black"/>
              </a:solidFill>
              <a:latin typeface="Times" pitchFamily="18" charset="0"/>
            </a:endParaRPr>
          </a:p>
          <a:p>
            <a:pPr eaLnBrk="0" hangingPunct="0"/>
            <a:r>
              <a:rPr lang="en-US" sz="2400" b="1" dirty="0">
                <a:solidFill>
                  <a:prstClr val="black"/>
                </a:solidFill>
                <a:latin typeface="Times" pitchFamily="18" charset="0"/>
              </a:rPr>
              <a:t>L:		. . .</a:t>
            </a:r>
          </a:p>
          <a:p>
            <a:pPr eaLnBrk="0" hangingPunct="0"/>
            <a:r>
              <a:rPr lang="en-US" sz="2400" b="1" dirty="0">
                <a:solidFill>
                  <a:prstClr val="black"/>
                </a:solidFill>
                <a:latin typeface="Times" pitchFamily="18" charset="0"/>
              </a:rPr>
              <a:t>		</a:t>
            </a:r>
          </a:p>
          <a:p>
            <a:pPr eaLnBrk="0" hangingPunct="0"/>
            <a:r>
              <a:rPr lang="en-US" sz="2400" b="1" dirty="0">
                <a:solidFill>
                  <a:prstClr val="black"/>
                </a:solidFill>
                <a:latin typeface="Times" pitchFamily="18" charset="0"/>
              </a:rPr>
              <a:t>		OR  		</a:t>
            </a:r>
            <a:r>
              <a:rPr lang="en-US" sz="2400" b="1" dirty="0" smtClean="0">
                <a:solidFill>
                  <a:prstClr val="black"/>
                </a:solidFill>
                <a:latin typeface="Times" pitchFamily="18" charset="0"/>
              </a:rPr>
              <a:t>x7</a:t>
            </a:r>
            <a:r>
              <a:rPr lang="en-US" sz="2400" b="1" dirty="0">
                <a:solidFill>
                  <a:prstClr val="black"/>
                </a:solidFill>
                <a:latin typeface="Times" pitchFamily="18" charset="0"/>
              </a:rPr>
              <a:t>, </a:t>
            </a:r>
            <a:r>
              <a:rPr lang="en-US" sz="2400" b="1" dirty="0" smtClean="0">
                <a:solidFill>
                  <a:prstClr val="black"/>
                </a:solidFill>
                <a:latin typeface="Times" pitchFamily="18" charset="0"/>
              </a:rPr>
              <a:t>x1</a:t>
            </a:r>
            <a:r>
              <a:rPr lang="en-US" sz="2400" b="1" dirty="0">
                <a:solidFill>
                  <a:prstClr val="black"/>
                </a:solidFill>
                <a:latin typeface="Times" pitchFamily="18" charset="0"/>
              </a:rPr>
              <a:t>, </a:t>
            </a:r>
            <a:r>
              <a:rPr lang="en-US" sz="2400" b="1" dirty="0" smtClean="0">
                <a:solidFill>
                  <a:prstClr val="black"/>
                </a:solidFill>
                <a:latin typeface="Times" pitchFamily="18" charset="0"/>
              </a:rPr>
              <a:t>x8</a:t>
            </a:r>
            <a:endParaRPr lang="en-US" sz="2400" b="1" dirty="0">
              <a:solidFill>
                <a:prstClr val="black"/>
              </a:solidFill>
              <a:latin typeface="Times" pitchFamily="18" charset="0"/>
            </a:endParaRPr>
          </a:p>
          <a:p>
            <a:pPr eaLnBrk="0" hangingPunct="0"/>
            <a:endParaRPr lang="en-US" sz="2400" b="1" dirty="0">
              <a:solidFill>
                <a:prstClr val="black"/>
              </a:solidFill>
              <a:latin typeface="Times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9200" y="3048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>
                <a:solidFill>
                  <a:srgbClr val="B9AB6F">
                    <a:lumMod val="50000"/>
                  </a:srgbClr>
                </a:solidFill>
                <a:latin typeface="Times" pitchFamily="18" charset="0"/>
              </a:rPr>
              <a:t>Data 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8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043F3D-7A33-4F62-97C6-E62CDE73E26F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5334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3000" b="1"/>
              <a:t>Basic Compiler Techniques for Exposing ILP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066800"/>
            <a:ext cx="8226425" cy="524033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Examine the use of simple compiler technology to enhance a processor’s ability to exploit ILP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Crucial for processors that use static issue or 	static scheduling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Basic Pipeline Scheduling and Loop Unrolling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Parallelism among instructions must be exploited 	by finding sequences of unrelated instructions 	that can be overlapped in the pipeline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Compiler’s ability to perform scheduling depends on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The amount of ILP available 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The latencies of the Functional Units in the pipeline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	FP unit latencies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Functional units are fully pipelined or replicated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Examine how compiler increases the amount of available ILP by transforming loops</a:t>
            </a:r>
          </a:p>
        </p:txBody>
      </p:sp>
    </p:spTree>
    <p:extLst>
      <p:ext uri="{BB962C8B-B14F-4D97-AF65-F5344CB8AC3E}">
        <p14:creationId xmlns:p14="http://schemas.microsoft.com/office/powerpoint/2010/main" val="181853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CFFB8F-80EB-4774-A780-530DA92FE482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b="1"/>
              <a:t>Latencies of Floating Point Operations</a:t>
            </a:r>
          </a:p>
        </p:txBody>
      </p:sp>
      <p:pic>
        <p:nvPicPr>
          <p:cNvPr id="17414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1752600"/>
            <a:ext cx="8636000" cy="4572000"/>
          </a:xfrm>
        </p:spPr>
      </p:pic>
    </p:spTree>
    <p:extLst>
      <p:ext uri="{BB962C8B-B14F-4D97-AF65-F5344CB8AC3E}">
        <p14:creationId xmlns:p14="http://schemas.microsoft.com/office/powerpoint/2010/main" val="4548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8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CA23-ECDC-4CAD-B794-3B755360B700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639763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Loop Unrolling and Pipeline Scheduling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990600"/>
            <a:ext cx="8150225" cy="524033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Example code for loop unrolling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 		        </a:t>
            </a:r>
            <a:r>
              <a:rPr lang="en-US" sz="2400" b="1" i="1" dirty="0"/>
              <a:t>for (</a:t>
            </a:r>
            <a:r>
              <a:rPr lang="en-US" sz="2400" b="1" i="1" dirty="0" err="1"/>
              <a:t>i</a:t>
            </a:r>
            <a:r>
              <a:rPr lang="en-US" sz="2400" b="1" i="1" dirty="0"/>
              <a:t> = </a:t>
            </a:r>
            <a:r>
              <a:rPr lang="en-US" sz="2400" b="1" i="1" dirty="0" smtClean="0"/>
              <a:t>999; </a:t>
            </a:r>
            <a:r>
              <a:rPr lang="en-US" sz="2400" b="1" i="1" dirty="0" err="1"/>
              <a:t>i</a:t>
            </a:r>
            <a:r>
              <a:rPr lang="en-US" sz="2400" b="1" i="1" dirty="0"/>
              <a:t> </a:t>
            </a:r>
            <a:r>
              <a:rPr lang="en-US" sz="2400" b="1" i="1" dirty="0" smtClean="0"/>
              <a:t>&gt;= 0</a:t>
            </a:r>
            <a:r>
              <a:rPr lang="en-US" sz="2400" b="1" i="1" dirty="0"/>
              <a:t>; </a:t>
            </a:r>
            <a:r>
              <a:rPr lang="en-US" sz="2400" b="1" i="1" dirty="0" err="1"/>
              <a:t>i</a:t>
            </a:r>
            <a:r>
              <a:rPr lang="en-US" sz="2400" b="1" i="1" dirty="0"/>
              <a:t> = </a:t>
            </a:r>
            <a:r>
              <a:rPr lang="en-US" sz="2400" b="1" i="1" dirty="0" err="1"/>
              <a:t>i</a:t>
            </a:r>
            <a:r>
              <a:rPr lang="en-US" sz="2400" b="1" i="1" dirty="0"/>
              <a:t> - 1)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		x[</a:t>
            </a:r>
            <a:r>
              <a:rPr lang="en-US" sz="2400" b="1" i="1" dirty="0" err="1"/>
              <a:t>i</a:t>
            </a:r>
            <a:r>
              <a:rPr lang="en-US" sz="2400" b="1" i="1" dirty="0"/>
              <a:t>] = x[</a:t>
            </a:r>
            <a:r>
              <a:rPr lang="en-US" sz="2400" b="1" i="1" dirty="0" err="1"/>
              <a:t>i</a:t>
            </a:r>
            <a:r>
              <a:rPr lang="en-US" sz="2400" b="1" i="1" dirty="0"/>
              <a:t>] + 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Loop:   	</a:t>
            </a:r>
            <a:r>
              <a:rPr lang="en-US" sz="2400" b="1" dirty="0" err="1" smtClean="0"/>
              <a:t>fld</a:t>
            </a:r>
            <a:r>
              <a:rPr lang="en-US" sz="2400" b="1" dirty="0" smtClean="0"/>
              <a:t>		f0, 0(x1)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  	</a:t>
            </a:r>
            <a:r>
              <a:rPr lang="en-US" sz="2400" b="1" dirty="0" err="1" smtClean="0"/>
              <a:t>fadd.d</a:t>
            </a:r>
            <a:r>
              <a:rPr lang="en-US" sz="2400" b="1" dirty="0" smtClean="0"/>
              <a:t>		f4, f0, f2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  	</a:t>
            </a:r>
            <a:r>
              <a:rPr lang="en-US" sz="2400" b="1" dirty="0" err="1" smtClean="0"/>
              <a:t>fsd</a:t>
            </a:r>
            <a:r>
              <a:rPr lang="en-US" sz="2400" b="1" dirty="0" smtClean="0"/>
              <a:t>		f4, 0(x1)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  	</a:t>
            </a:r>
            <a:r>
              <a:rPr lang="en-US" sz="2400" b="1" dirty="0" err="1" smtClean="0"/>
              <a:t>addi</a:t>
            </a:r>
            <a:r>
              <a:rPr lang="en-US" sz="2400" b="1" dirty="0" smtClean="0"/>
              <a:t>		x1, x1, -</a:t>
            </a:r>
            <a:r>
              <a:rPr lang="en-US" sz="2400" b="1" dirty="0"/>
              <a:t>8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</a:t>
            </a:r>
            <a:r>
              <a:rPr lang="en-US" sz="2400" b="1" dirty="0" err="1" smtClean="0"/>
              <a:t>bne</a:t>
            </a:r>
            <a:r>
              <a:rPr lang="en-US" sz="2400" b="1" dirty="0" smtClean="0"/>
              <a:t>		x1, x2, Loop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Use latencies to calculate the total time to execute one iteration of the loop  -  9 clock cycles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By scheduling, the time required is only 7 clock cycles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>
                <a:latin typeface="Comic Sans MS" pitchFamily="66" charset="0"/>
              </a:rPr>
              <a:t>The ILP and the basic block size can be increased by using </a:t>
            </a:r>
            <a:r>
              <a:rPr lang="en-US" sz="2400" b="1" i="1" dirty="0">
                <a:latin typeface="Comic Sans MS" pitchFamily="66" charset="0"/>
              </a:rPr>
              <a:t>loop unrolling</a:t>
            </a:r>
            <a:r>
              <a:rPr lang="en-US" sz="2400" b="1" dirty="0">
                <a:latin typeface="Comic Sans MS" pitchFamily="66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Scheduling also improves with this technique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431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39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1034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1034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BE4B71-CAED-437F-B169-F5050D965C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34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Putting It All Together – MIPS R4000 Pipeline</a:t>
            </a:r>
          </a:p>
        </p:txBody>
      </p:sp>
      <p:sp>
        <p:nvSpPr>
          <p:cNvPr id="1034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976" y="914400"/>
            <a:ext cx="8001000" cy="5486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Increase in both load and branch delays </a:t>
            </a:r>
            <a:r>
              <a:rPr lang="en-US" sz="2400" b="1" dirty="0" smtClean="0"/>
              <a:t>take place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Branch delay is of three cycles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Uses predict-not-taken strategy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 smtClean="0">
                <a:latin typeface="Comic Sans MS" pitchFamily="66" charset="0"/>
              </a:rPr>
              <a:t>There are four </a:t>
            </a:r>
            <a:r>
              <a:rPr lang="en-US" sz="2400" b="1" dirty="0">
                <a:latin typeface="Comic Sans MS" pitchFamily="66" charset="0"/>
              </a:rPr>
              <a:t>possible sources of forwarding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 EX/DF, DF/DS, DS/TC and TC/WB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MIPS 4000 Floating Point Pipeline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	</a:t>
            </a:r>
            <a:r>
              <a:rPr lang="en-US" sz="2400" b="1" dirty="0">
                <a:latin typeface="Comic Sans MS" pitchFamily="66" charset="0"/>
              </a:rPr>
              <a:t>Reading Assignment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Performance of R4000 Pipeline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Four major causes of stalls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	Load stalls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	</a:t>
            </a:r>
            <a:r>
              <a:rPr lang="en-US" sz="2400" b="1" dirty="0">
                <a:latin typeface="Comic Sans MS" pitchFamily="66" charset="0"/>
              </a:rPr>
              <a:t>Branch stalls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	FP result stalls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	</a:t>
            </a:r>
            <a:r>
              <a:rPr lang="en-US" sz="2400" b="1" dirty="0">
                <a:latin typeface="Comic Sans MS" pitchFamily="66" charset="0"/>
              </a:rPr>
              <a:t>FP structural stalls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There is extra penalty for deeper pipeline </a:t>
            </a:r>
          </a:p>
        </p:txBody>
      </p:sp>
    </p:spTree>
    <p:extLst>
      <p:ext uri="{BB962C8B-B14F-4D97-AF65-F5344CB8AC3E}">
        <p14:creationId xmlns:p14="http://schemas.microsoft.com/office/powerpoint/2010/main" val="231861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10445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1044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450705-E787-48E6-B182-649028CF028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445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42913"/>
            <a:ext cx="7772400" cy="776287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2-cycles Load delay</a:t>
            </a:r>
          </a:p>
        </p:txBody>
      </p:sp>
      <p:pic>
        <p:nvPicPr>
          <p:cNvPr id="104454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46325"/>
            <a:ext cx="9136063" cy="3292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5643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10445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4008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1044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450705-E787-48E6-B182-649028CF028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445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72400" cy="776287"/>
          </a:xfrm>
          <a:noFill/>
        </p:spPr>
        <p:txBody>
          <a:bodyPr/>
          <a:lstStyle/>
          <a:p>
            <a:pPr eaLnBrk="1" hangingPunct="1"/>
            <a:r>
              <a:rPr lang="en-US" sz="2800" b="1" dirty="0"/>
              <a:t>3-cycles Branch delay</a:t>
            </a: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" y="1097280"/>
            <a:ext cx="9052560" cy="576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9414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40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10547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1054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CD4236-4FAF-4CD0-AFE6-8ADE93D1C04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547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847013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Crosscutting Issues</a:t>
            </a:r>
          </a:p>
        </p:txBody>
      </p:sp>
      <p:sp>
        <p:nvSpPr>
          <p:cNvPr id="1054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8080375" cy="5257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RISC Instruction Sets and Efficiency of Pipelining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Simpler instruction sets make it easier to schedule code in a pipelined architecture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Recent pipelined implementations of complex instruction set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Translate complex instructions into simple 	RISC-like operations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	Pentium III and Pentium IV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Dynamically Scheduled Pipelines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Static scheduling is done by compilers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i="1" dirty="0"/>
              <a:t>Dynamic scheduling</a:t>
            </a:r>
            <a:r>
              <a:rPr lang="en-US" sz="2400" b="1" dirty="0"/>
              <a:t> is performed by processors to solve the problem of too many stalls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  </a:t>
            </a:r>
            <a:r>
              <a:rPr lang="en-US" sz="2400" b="1" i="1" dirty="0"/>
              <a:t>Score-boarding technique</a:t>
            </a:r>
            <a:r>
              <a:rPr lang="en-US" sz="2400" b="1" dirty="0"/>
              <a:t> of CDC 6600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			To be discussed later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302485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40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10649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1065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E674A2-AA65-4346-B449-7FCB85A7EAB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650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Fallacies and Pitfalls</a:t>
            </a:r>
          </a:p>
        </p:txBody>
      </p:sp>
      <p:sp>
        <p:nvSpPr>
          <p:cNvPr id="1065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6" y="1219200"/>
            <a:ext cx="8077200" cy="4935538"/>
          </a:xfrm>
          <a:noFill/>
        </p:spPr>
        <p:txBody>
          <a:bodyPr/>
          <a:lstStyle/>
          <a:p>
            <a:pPr marL="609600" indent="-609600" eaLnBrk="1" hangingPunct="1">
              <a:buFont typeface="Wingdings" pitchFamily="2" charset="2"/>
              <a:buChar char="q"/>
            </a:pPr>
            <a:r>
              <a:rPr lang="en-US" sz="2600" b="1" dirty="0"/>
              <a:t>Pitfalls</a:t>
            </a:r>
          </a:p>
          <a:p>
            <a:pPr marL="609600" indent="-609600" eaLnBrk="1" hangingPunct="1">
              <a:buFont typeface="Wingdings" pitchFamily="2" charset="2"/>
              <a:buChar char="v"/>
            </a:pPr>
            <a:r>
              <a:rPr lang="en-US" sz="2600" b="1" i="1" dirty="0"/>
              <a:t>Unexpected execution </a:t>
            </a:r>
            <a:r>
              <a:rPr lang="en-US" sz="2600" b="1" i="1" dirty="0" smtClean="0"/>
              <a:t>sequences </a:t>
            </a:r>
            <a:r>
              <a:rPr lang="en-US" sz="2600" b="1" i="1" dirty="0"/>
              <a:t>may cause unexpected hazards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WAW hazards should never occur in </a:t>
            </a:r>
            <a:r>
              <a:rPr lang="en-US" sz="2600" b="1" dirty="0" smtClean="0">
                <a:latin typeface="Comic Sans MS" pitchFamily="66" charset="0"/>
              </a:rPr>
              <a:t>		a code </a:t>
            </a:r>
            <a:r>
              <a:rPr lang="en-US" sz="2600" b="1" dirty="0">
                <a:latin typeface="Comic Sans MS" pitchFamily="66" charset="0"/>
              </a:rPr>
              <a:t>sequence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600" b="1" dirty="0"/>
              <a:t>	When the sequence is unexpected, they may occur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US" sz="900" b="1" i="1" dirty="0"/>
          </a:p>
          <a:p>
            <a:pPr marL="609600" indent="-609600" eaLnBrk="1" hangingPunct="1">
              <a:buFont typeface="Wingdings" pitchFamily="2" charset="2"/>
              <a:buChar char="v"/>
            </a:pPr>
            <a:r>
              <a:rPr lang="en-US" sz="2600" b="1" i="1" dirty="0"/>
              <a:t>Extensive pipelining can impact other aspects of a design leading to overall lower cost/performance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Two implementations of VAX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600" b="1" dirty="0"/>
              <a:t>			 8600, 8650 and 8700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349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41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1075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1075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4C0860-288E-4F44-B455-F5B7020EBF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752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96043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Pipelining </a:t>
            </a:r>
          </a:p>
        </p:txBody>
      </p:sp>
      <p:sp>
        <p:nvSpPr>
          <p:cNvPr id="1075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8156575" cy="5257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Pitfalls 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600" b="1" i="1" dirty="0"/>
              <a:t>Evaluating a compile time scheduler on the basis of </a:t>
            </a:r>
            <a:r>
              <a:rPr lang="en-US" sz="2600" b="1" i="1" dirty="0" err="1"/>
              <a:t>unoptimized</a:t>
            </a:r>
            <a:r>
              <a:rPr lang="en-US" sz="2600" b="1" i="1" dirty="0"/>
              <a:t> code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 err="1">
                <a:latin typeface="Comic Sans MS" pitchFamily="66" charset="0"/>
              </a:rPr>
              <a:t>Unoptimized</a:t>
            </a:r>
            <a:r>
              <a:rPr lang="en-US" sz="2400" b="1" dirty="0">
                <a:latin typeface="Comic Sans MS" pitchFamily="66" charset="0"/>
              </a:rPr>
              <a:t> code contains redundant loads, 	stores and other operations that might be 	eliminated by an optimizer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u="sng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/>
              <a:t>Concluding Remarks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Comic Sans MS" pitchFamily="66" charset="0"/>
              </a:rPr>
              <a:t>Following were becoming common in microprocessors and also in high-end embedded processors by the early 1990s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Use of pipelining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Sophisticated dynamically scheduled 	pipelines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Multiple-issue approach</a:t>
            </a:r>
            <a:r>
              <a:rPr lang="en-US" sz="2400" b="1" dirty="0"/>
              <a:t>es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47968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5240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dirty="0"/>
              <a:t>Instruction-Level Parallelism and Its Exploitation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19338" y="3792538"/>
            <a:ext cx="6672262" cy="2455862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sz="2400" dirty="0"/>
              <a:t>  </a:t>
            </a:r>
            <a:r>
              <a:rPr lang="en-US" sz="2400" b="1" dirty="0"/>
              <a:t>Instruction-Level Parallelism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2400" b="1" dirty="0"/>
              <a:t>  </a:t>
            </a:r>
            <a:r>
              <a:rPr lang="en-US" sz="2400" b="1" dirty="0">
                <a:latin typeface="Comic Sans MS" pitchFamily="66" charset="0"/>
              </a:rPr>
              <a:t>Types of Dependences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2400" b="1" dirty="0"/>
              <a:t>  Compiler Techniques for Exposing ILP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2400" b="1" dirty="0"/>
              <a:t>  </a:t>
            </a:r>
            <a:r>
              <a:rPr lang="en-US" sz="2400" b="1" dirty="0">
                <a:latin typeface="Comic Sans MS" pitchFamily="66" charset="0"/>
              </a:rPr>
              <a:t>Dynamic Branch Prediction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2400" b="1" dirty="0"/>
              <a:t>  Dynamic Scheduling of Pipelines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AA895F-85D6-4ED0-AB52-8069400E03A4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uild="p"/>
    </p:bldLst>
  </p:timing>
</p:sld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ack of books design template">
  <a:themeElements>
    <a:clrScheme name="Stack of books desig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tack of book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3">
        <a:dk1>
          <a:srgbClr val="000000"/>
        </a:dk1>
        <a:lt1>
          <a:srgbClr val="6666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B8B8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14">
        <a:dk1>
          <a:srgbClr val="000000"/>
        </a:dk1>
        <a:lt1>
          <a:srgbClr val="00CC99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AAE2CA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15">
        <a:dk1>
          <a:srgbClr val="000000"/>
        </a:dk1>
        <a:lt1>
          <a:srgbClr val="CC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E2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16">
        <a:dk1>
          <a:srgbClr val="2F1311"/>
        </a:dk1>
        <a:lt1>
          <a:srgbClr val="66CCFF"/>
        </a:lt1>
        <a:dk2>
          <a:srgbClr val="F7D47D"/>
        </a:dk2>
        <a:lt2>
          <a:srgbClr val="000000"/>
        </a:lt2>
        <a:accent1>
          <a:srgbClr val="D5B781"/>
        </a:accent1>
        <a:accent2>
          <a:srgbClr val="79AF7D"/>
        </a:accent2>
        <a:accent3>
          <a:srgbClr val="B8E2FF"/>
        </a:accent3>
        <a:accent4>
          <a:srgbClr val="270E0D"/>
        </a:accent4>
        <a:accent5>
          <a:srgbClr val="E7D8C1"/>
        </a:accent5>
        <a:accent6>
          <a:srgbClr val="6D9E71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5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1.xml><?xml version="1.0" encoding="utf-8"?>
<a:theme xmlns:a="http://schemas.openxmlformats.org/drawingml/2006/main" name="6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2.xml><?xml version="1.0" encoding="utf-8"?>
<a:theme xmlns:a="http://schemas.openxmlformats.org/drawingml/2006/main" name="7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3.xml><?xml version="1.0" encoding="utf-8"?>
<a:theme xmlns:a="http://schemas.openxmlformats.org/drawingml/2006/main" name="8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4.xml><?xml version="1.0" encoding="utf-8"?>
<a:theme xmlns:a="http://schemas.openxmlformats.org/drawingml/2006/main" name="9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5.xml><?xml version="1.0" encoding="utf-8"?>
<a:theme xmlns:a="http://schemas.openxmlformats.org/drawingml/2006/main" name="10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6.xml><?xml version="1.0" encoding="utf-8"?>
<a:theme xmlns:a="http://schemas.openxmlformats.org/drawingml/2006/main" name="1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7.xml><?xml version="1.0" encoding="utf-8"?>
<a:theme xmlns:a="http://schemas.openxmlformats.org/drawingml/2006/main" name="12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8.xml><?xml version="1.0" encoding="utf-8"?>
<a:theme xmlns:a="http://schemas.openxmlformats.org/drawingml/2006/main" name="13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9.xml><?xml version="1.0" encoding="utf-8"?>
<a:theme xmlns:a="http://schemas.openxmlformats.org/drawingml/2006/main" name="16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.xml><?xml version="1.0" encoding="utf-8"?>
<a:theme xmlns:a="http://schemas.openxmlformats.org/drawingml/2006/main" name="Stack of books design template [1]">
  <a:themeElements>
    <a:clrScheme name="Stack of books design template 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 [1]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tack of books design template 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3">
        <a:dk1>
          <a:srgbClr val="000000"/>
        </a:dk1>
        <a:lt1>
          <a:srgbClr val="6666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B8B8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14">
        <a:dk1>
          <a:srgbClr val="000000"/>
        </a:dk1>
        <a:lt1>
          <a:srgbClr val="00CC99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AAE2CA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15">
        <a:dk1>
          <a:srgbClr val="000000"/>
        </a:dk1>
        <a:lt1>
          <a:srgbClr val="CC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E2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16">
        <a:dk1>
          <a:srgbClr val="2F1311"/>
        </a:dk1>
        <a:lt1>
          <a:srgbClr val="66CCFF"/>
        </a:lt1>
        <a:dk2>
          <a:srgbClr val="F7D47D"/>
        </a:dk2>
        <a:lt2>
          <a:srgbClr val="000000"/>
        </a:lt2>
        <a:accent1>
          <a:srgbClr val="D5B781"/>
        </a:accent1>
        <a:accent2>
          <a:srgbClr val="79AF7D"/>
        </a:accent2>
        <a:accent3>
          <a:srgbClr val="B8E2FF"/>
        </a:accent3>
        <a:accent4>
          <a:srgbClr val="270E0D"/>
        </a:accent4>
        <a:accent5>
          <a:srgbClr val="E7D8C1"/>
        </a:accent5>
        <a:accent6>
          <a:srgbClr val="6D9E71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7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1.xml><?xml version="1.0" encoding="utf-8"?>
<a:theme xmlns:a="http://schemas.openxmlformats.org/drawingml/2006/main" name="18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2.xml><?xml version="1.0" encoding="utf-8"?>
<a:theme xmlns:a="http://schemas.openxmlformats.org/drawingml/2006/main" name="19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3.xml><?xml version="1.0" encoding="utf-8"?>
<a:theme xmlns:a="http://schemas.openxmlformats.org/drawingml/2006/main" name="20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4.xml><?xml version="1.0" encoding="utf-8"?>
<a:theme xmlns:a="http://schemas.openxmlformats.org/drawingml/2006/main" name="2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tack of books design template [1]">
  <a:themeElements>
    <a:clrScheme name="1_Stack of books design template 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tack of books design template [1]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tack of books design template 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3">
        <a:dk1>
          <a:srgbClr val="AFB5D2"/>
        </a:dk1>
        <a:lt1>
          <a:srgbClr val="336699"/>
        </a:lt1>
        <a:dk2>
          <a:srgbClr val="333399"/>
        </a:dk2>
        <a:lt2>
          <a:srgbClr val="0066FF"/>
        </a:lt2>
        <a:accent1>
          <a:srgbClr val="66CCFF"/>
        </a:accent1>
        <a:accent2>
          <a:srgbClr val="99FFCC"/>
        </a:accent2>
        <a:accent3>
          <a:srgbClr val="ADAD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4">
        <a:dk1>
          <a:srgbClr val="336699"/>
        </a:dk1>
        <a:lt1>
          <a:srgbClr val="00CC99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15">
        <a:dk1>
          <a:srgbClr val="336699"/>
        </a:dk1>
        <a:lt1>
          <a:srgbClr val="00CCFF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FF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16">
        <a:dk1>
          <a:srgbClr val="336699"/>
        </a:dk1>
        <a:lt1>
          <a:srgbClr val="339966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DCAB8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Stack of books design template">
  <a:themeElements>
    <a:clrScheme name="1_Stack of books desig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tack of book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tack of book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3">
        <a:dk1>
          <a:srgbClr val="AFB5D2"/>
        </a:dk1>
        <a:lt1>
          <a:srgbClr val="336699"/>
        </a:lt1>
        <a:dk2>
          <a:srgbClr val="333399"/>
        </a:dk2>
        <a:lt2>
          <a:srgbClr val="0066FF"/>
        </a:lt2>
        <a:accent1>
          <a:srgbClr val="66CCFF"/>
        </a:accent1>
        <a:accent2>
          <a:srgbClr val="99FFCC"/>
        </a:accent2>
        <a:accent3>
          <a:srgbClr val="ADAD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4">
        <a:dk1>
          <a:srgbClr val="336699"/>
        </a:dk1>
        <a:lt1>
          <a:srgbClr val="00CC99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15">
        <a:dk1>
          <a:srgbClr val="336699"/>
        </a:dk1>
        <a:lt1>
          <a:srgbClr val="00CCFF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FF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16">
        <a:dk1>
          <a:srgbClr val="336699"/>
        </a:dk1>
        <a:lt1>
          <a:srgbClr val="339966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DCAB8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6.xml><?xml version="1.0" encoding="utf-8"?>
<a:theme xmlns:a="http://schemas.openxmlformats.org/drawingml/2006/main" name="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7.xml><?xml version="1.0" encoding="utf-8"?>
<a:theme xmlns:a="http://schemas.openxmlformats.org/drawingml/2006/main" name="2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8.xml><?xml version="1.0" encoding="utf-8"?>
<a:theme xmlns:a="http://schemas.openxmlformats.org/drawingml/2006/main" name="3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9.xml><?xml version="1.0" encoding="utf-8"?>
<a:theme xmlns:a="http://schemas.openxmlformats.org/drawingml/2006/main" name="4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3789</TotalTime>
  <Words>670</Words>
  <Application>Microsoft Office PowerPoint</Application>
  <PresentationFormat>On-screen Show (4:3)</PresentationFormat>
  <Paragraphs>332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24</vt:i4>
      </vt:variant>
      <vt:variant>
        <vt:lpstr>Slide Titles</vt:lpstr>
      </vt:variant>
      <vt:variant>
        <vt:i4>27</vt:i4>
      </vt:variant>
    </vt:vector>
  </HeadingPairs>
  <TitlesOfParts>
    <vt:vector size="60" baseType="lpstr">
      <vt:lpstr>Arial</vt:lpstr>
      <vt:lpstr>Century Gothic</vt:lpstr>
      <vt:lpstr>Comic Sans MS</vt:lpstr>
      <vt:lpstr>Courier New</vt:lpstr>
      <vt:lpstr>Gill Sans MT</vt:lpstr>
      <vt:lpstr>Times</vt:lpstr>
      <vt:lpstr>Verdana</vt:lpstr>
      <vt:lpstr>Wingdings</vt:lpstr>
      <vt:lpstr>Wingdings 2</vt:lpstr>
      <vt:lpstr>Stack of books design template</vt:lpstr>
      <vt:lpstr>Stack of books design template [1]</vt:lpstr>
      <vt:lpstr>1_Stack of books design template [1]</vt:lpstr>
      <vt:lpstr>1_Stack of books design template</vt:lpstr>
      <vt:lpstr>Theme1</vt:lpstr>
      <vt:lpstr>1_Theme1</vt:lpstr>
      <vt:lpstr>2_Theme1</vt:lpstr>
      <vt:lpstr>3_Theme1</vt:lpstr>
      <vt:lpstr>4_Theme1</vt:lpstr>
      <vt:lpstr>5_Theme1</vt:lpstr>
      <vt:lpstr>6_Theme1</vt:lpstr>
      <vt:lpstr>7_Theme1</vt:lpstr>
      <vt:lpstr>8_Theme1</vt:lpstr>
      <vt:lpstr>9_Theme1</vt:lpstr>
      <vt:lpstr>10_Theme1</vt:lpstr>
      <vt:lpstr>11_Theme1</vt:lpstr>
      <vt:lpstr>12_Theme1</vt:lpstr>
      <vt:lpstr>13_Theme1</vt:lpstr>
      <vt:lpstr>16_Theme1</vt:lpstr>
      <vt:lpstr>17_Theme1</vt:lpstr>
      <vt:lpstr>18_Theme1</vt:lpstr>
      <vt:lpstr>19_Theme1</vt:lpstr>
      <vt:lpstr>20_Theme1</vt:lpstr>
      <vt:lpstr>21_Theme1</vt:lpstr>
      <vt:lpstr>Pipelining: Basic and Intermediate        Concepts      Appendix C</vt:lpstr>
      <vt:lpstr>Putting It All Together – MIPS R4000 Pipeline</vt:lpstr>
      <vt:lpstr>Putting It All Together – MIPS R4000 Pipeline</vt:lpstr>
      <vt:lpstr>2-cycles Load delay</vt:lpstr>
      <vt:lpstr>3-cycles Branch delay</vt:lpstr>
      <vt:lpstr>Crosscutting Issues</vt:lpstr>
      <vt:lpstr>Fallacies and Pitfalls</vt:lpstr>
      <vt:lpstr>Pipelining </vt:lpstr>
      <vt:lpstr>Instruction-Level Parallelism and Its Exploitation</vt:lpstr>
      <vt:lpstr>Instruction-Level Parallelism: Concepts and Challenges</vt:lpstr>
      <vt:lpstr>Concepts and Challenges of ILP</vt:lpstr>
      <vt:lpstr>Major Techniques and the component of CPU equation that the Technique Affects</vt:lpstr>
      <vt:lpstr>Instruction-Level Parallelism</vt:lpstr>
      <vt:lpstr>Instruction-Level Parallelism</vt:lpstr>
      <vt:lpstr>Instruction-Level Parallelism</vt:lpstr>
      <vt:lpstr>Dependences in RISC V code sequence</vt:lpstr>
      <vt:lpstr>Dependences in RISC V code sequence</vt:lpstr>
      <vt:lpstr>Dependences in RISC V code sequence</vt:lpstr>
      <vt:lpstr>Instruction-Level Parallelism</vt:lpstr>
      <vt:lpstr>Instruction-Level Parallelism</vt:lpstr>
      <vt:lpstr>Instruction-Level Parallelism</vt:lpstr>
      <vt:lpstr>Instruction-Level Parallelism</vt:lpstr>
      <vt:lpstr>Instruction-Level Parallelism</vt:lpstr>
      <vt:lpstr>Exception Behavior </vt:lpstr>
      <vt:lpstr>Basic Compiler Techniques for Exposing ILP</vt:lpstr>
      <vt:lpstr>Latencies of Floating Point Operations</vt:lpstr>
      <vt:lpstr>Loop Unrolling and Pipeline Scheduling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Windows User</cp:lastModifiedBy>
  <cp:revision>319</cp:revision>
  <dcterms:created xsi:type="dcterms:W3CDTF">2007-04-10T07:27:13Z</dcterms:created>
  <dcterms:modified xsi:type="dcterms:W3CDTF">2019-10-17T16:33:14Z</dcterms:modified>
</cp:coreProperties>
</file>