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1" r:id="rId1"/>
    <p:sldMasterId id="2147484095" r:id="rId2"/>
    <p:sldMasterId id="2147484097" r:id="rId3"/>
    <p:sldMasterId id="2147484099" r:id="rId4"/>
    <p:sldMasterId id="2147484101" r:id="rId5"/>
    <p:sldMasterId id="2147484103" r:id="rId6"/>
    <p:sldMasterId id="2147484105" r:id="rId7"/>
    <p:sldMasterId id="2147484107" r:id="rId8"/>
    <p:sldMasterId id="2147484109" r:id="rId9"/>
    <p:sldMasterId id="2147484111" r:id="rId10"/>
    <p:sldMasterId id="2147484113" r:id="rId11"/>
    <p:sldMasterId id="2147484115" r:id="rId12"/>
    <p:sldMasterId id="2147484117" r:id="rId13"/>
    <p:sldMasterId id="2147484119" r:id="rId14"/>
    <p:sldMasterId id="2147484121" r:id="rId15"/>
  </p:sldMasterIdLst>
  <p:notesMasterIdLst>
    <p:notesMasterId r:id="rId62"/>
  </p:notesMasterIdLst>
  <p:handoutMasterIdLst>
    <p:handoutMasterId r:id="rId63"/>
  </p:handoutMasterIdLst>
  <p:sldIdLst>
    <p:sldId id="510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71" r:id="rId31"/>
    <p:sldId id="541" r:id="rId32"/>
    <p:sldId id="542" r:id="rId33"/>
    <p:sldId id="543" r:id="rId34"/>
    <p:sldId id="544" r:id="rId35"/>
    <p:sldId id="545" r:id="rId36"/>
    <p:sldId id="546" r:id="rId37"/>
    <p:sldId id="547" r:id="rId38"/>
    <p:sldId id="548" r:id="rId39"/>
    <p:sldId id="549" r:id="rId40"/>
    <p:sldId id="565" r:id="rId41"/>
    <p:sldId id="566" r:id="rId42"/>
    <p:sldId id="572" r:id="rId43"/>
    <p:sldId id="573" r:id="rId44"/>
    <p:sldId id="567" r:id="rId45"/>
    <p:sldId id="568" r:id="rId46"/>
    <p:sldId id="569" r:id="rId47"/>
    <p:sldId id="575" r:id="rId48"/>
    <p:sldId id="576" r:id="rId49"/>
    <p:sldId id="577" r:id="rId50"/>
    <p:sldId id="578" r:id="rId51"/>
    <p:sldId id="579" r:id="rId52"/>
    <p:sldId id="580" r:id="rId53"/>
    <p:sldId id="581" r:id="rId54"/>
    <p:sldId id="582" r:id="rId55"/>
    <p:sldId id="583" r:id="rId56"/>
    <p:sldId id="584" r:id="rId57"/>
    <p:sldId id="585" r:id="rId58"/>
    <p:sldId id="586" r:id="rId59"/>
    <p:sldId id="587" r:id="rId60"/>
    <p:sldId id="588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800080"/>
    <a:srgbClr val="CC0000"/>
    <a:srgbClr val="CC0099"/>
    <a:srgbClr val="00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>
      <p:cViewPr varScale="1">
        <p:scale>
          <a:sx n="67" d="100"/>
          <a:sy n="67" d="100"/>
        </p:scale>
        <p:origin x="11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61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slide" Target="slides/slide45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slide" Target="slides/slide41.xml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slide" Target="slides/slide44.xml"/><Relationship Id="rId67" Type="http://schemas.openxmlformats.org/officeDocument/2006/relationships/tableStyles" Target="tableStyles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B658C07-D2CA-470E-931B-FC90C8728773}" type="datetimeFigureOut">
              <a:rPr lang="en-US"/>
              <a:pPr>
                <a:defRPr/>
              </a:pPr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6ED54D-68E8-4875-A7ED-CA0DF135B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4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fld id="{1E9563A9-2A5C-4DD5-A4D7-F2F9F4864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470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080339-B94E-4908-A7BF-A6F2439F25EC}" type="datetime3">
              <a:rPr lang="en-US" smtClean="0"/>
              <a:t>27 October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521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12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51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5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07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0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A024AB-AF3B-45D4-A5FD-1E6654B65EB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58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28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74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5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237F9-2414-4A77-8CCC-E9646456A95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95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9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12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6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50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49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21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D5F945-75DE-46F5-B53B-2425E6DFF0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57432-7ABD-4E42-886A-3D689890A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8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B434B-D52A-4A2D-959C-1F1D73B3D4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0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65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323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23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7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1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72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72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33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79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899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54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47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59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612EE4-0C37-4E24-B9AC-29FE23C056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4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848F6-088A-42C6-AE59-39EDBA2AE5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9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54450-61DB-4EEE-8135-B262C73A08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9507C-A714-4653-AD4C-E498185DFD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3D81B57-7690-47C5-B77A-34DA3DA26E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D891-4F02-4E0F-A40D-8CD81360D9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2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C1BAEC-57CB-4A6A-ADC3-4875EE3D56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9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5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9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59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9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5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13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1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72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6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5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5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47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77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9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6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524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/>
              <a:t>Instruction-Level Parallelism and Its Exploitation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19338" y="3792538"/>
            <a:ext cx="6672262" cy="2455862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400" dirty="0"/>
              <a:t>  </a:t>
            </a:r>
            <a:r>
              <a:rPr lang="en-US" sz="2400" b="1" dirty="0"/>
              <a:t>Instruction-Level Parallelism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b="1" dirty="0"/>
              <a:t>  </a:t>
            </a:r>
            <a:r>
              <a:rPr lang="en-US" sz="2400" b="1" dirty="0">
                <a:latin typeface="Comic Sans MS" pitchFamily="66" charset="0"/>
              </a:rPr>
              <a:t>Types of Dependences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b="1" dirty="0"/>
              <a:t>  Compiler Techniques for Exposing ILP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b="1" dirty="0"/>
              <a:t>  </a:t>
            </a:r>
            <a:r>
              <a:rPr lang="en-US" sz="2400" b="1" dirty="0">
                <a:latin typeface="Comic Sans MS" pitchFamily="66" charset="0"/>
              </a:rPr>
              <a:t>Dynamic Branch Prediction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b="1" dirty="0"/>
              <a:t>  Dynamic Scheduling of Pipelines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A895F-85D6-4ED0-AB52-8069400E03A4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50F1-1B97-4A48-ADD6-16303B325B1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Reducing Branch Costs with Prediction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8229600" cy="533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i="1" dirty="0"/>
              <a:t>(m, n)</a:t>
            </a:r>
            <a:r>
              <a:rPr lang="en-US" sz="2400" b="1" dirty="0"/>
              <a:t> predictor uses the behavior of the last </a:t>
            </a:r>
            <a:r>
              <a:rPr lang="en-US" sz="2400" b="1" i="1" dirty="0"/>
              <a:t>m</a:t>
            </a:r>
            <a:r>
              <a:rPr lang="en-US" sz="2400" b="1" dirty="0"/>
              <a:t> branches to choose from </a:t>
            </a:r>
            <a:r>
              <a:rPr lang="en-US" sz="2400" b="1" i="1" dirty="0"/>
              <a:t>2</a:t>
            </a:r>
            <a:r>
              <a:rPr lang="en-US" sz="2400" b="1" i="1" baseline="30000" dirty="0"/>
              <a:t>m</a:t>
            </a:r>
            <a:r>
              <a:rPr lang="en-US" sz="2400" b="1" dirty="0"/>
              <a:t> branch predictors, each of which is an </a:t>
            </a:r>
            <a:r>
              <a:rPr lang="en-US" sz="2400" b="1" i="1" dirty="0"/>
              <a:t>n-bit </a:t>
            </a:r>
            <a:r>
              <a:rPr lang="en-US" sz="2400" b="1" dirty="0"/>
              <a:t>predictor for a single branch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400" b="1" dirty="0"/>
              <a:t>Global history of the most recent m branches are saved in an m-bit shift register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Branch prediction buffer is indexed after concatenating the lower order bits from the branch address with the m-bit global history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 (2,2) global buffer with 64 entries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4 lower order bits of branch address 	concatenated with 2 global bits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Compare (0,2) predictor with 4K entries to (2,2) predictor with 1K entries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Performance of correlating predictor is much better than a simple 2-bit predictor with the same total number of state bits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454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2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80D672-2E35-4C4C-813F-A5690101382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Reducing Branch Costs with Prediction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219200"/>
            <a:ext cx="8226425" cy="49355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Tournament Predictors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Adaptively Combining Local and Global 	Predictors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Use multiple predictors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One based on global information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One based on local information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Combine them with a </a:t>
            </a:r>
            <a:r>
              <a:rPr lang="en-US" sz="2400" b="1" i="1" dirty="0"/>
              <a:t>selector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Tournament predictors achieve better accuracy at medium </a:t>
            </a:r>
            <a:r>
              <a:rPr lang="en-US" sz="2400" b="1" dirty="0" smtClean="0"/>
              <a:t>sizes (8K to 32K bits)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Make use of large number of prediction bits 	effectively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Existing tournament predictors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Use a 2-bit saturating counter per branch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6684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84323-7B82-422E-AF72-22D12AC0E5E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Reducing Branch Costs with Prediction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295400"/>
            <a:ext cx="8226425" cy="47069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Choose among two different predictors based on which predictor was most effective in recent predictions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Saturating counter</a:t>
            </a:r>
            <a:r>
              <a:rPr lang="en-US" sz="2400" b="1" dirty="0"/>
              <a:t> requires two mispredictions before changing the identity of the preferred predictor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Advantage of a tournament predictor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Its ability to select the right predictor for a 	particular branch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  Performance of three different predictors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Tournament predictors using 30K bits are standard in processors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</a:t>
            </a:r>
            <a:r>
              <a:rPr lang="en-US" sz="2400" b="1" i="1" dirty="0"/>
              <a:t>Importance of branch prediction has increased</a:t>
            </a:r>
          </a:p>
        </p:txBody>
      </p:sp>
    </p:spTree>
    <p:extLst>
      <p:ext uri="{BB962C8B-B14F-4D97-AF65-F5344CB8AC3E}">
        <p14:creationId xmlns:p14="http://schemas.microsoft.com/office/powerpoint/2010/main" val="13051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3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64008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57A482-D660-4F98-84C6-5C10287CB1B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Misprediction Rate for three different predictors on SPEC89 as the total number of bits is increased</a:t>
            </a:r>
          </a:p>
        </p:txBody>
      </p:sp>
      <p:pic>
        <p:nvPicPr>
          <p:cNvPr id="25606" name="Picture 3"/>
          <p:cNvPicPr>
            <a:picLocks noGrp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49275" y="1371600"/>
            <a:ext cx="8594725" cy="5486400"/>
          </a:xfrm>
          <a:noFill/>
        </p:spPr>
      </p:pic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149523" y="1981200"/>
            <a:ext cx="461665" cy="389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Conditional branch misprediction rate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170" y="23622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3914001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5600" y="4828401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3251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4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9B18E-AB96-4C3D-B822-B6015D5B5B2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/>
              <a:t>Overcoming Data Hazards with Dynamic Scheduling</a:t>
            </a:r>
            <a:endParaRPr lang="en-US" sz="2800" i="1" dirty="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990600"/>
            <a:ext cx="8226425" cy="52403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Static Scheduling uses compiler approach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Dynamic Scheduling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>
                <a:latin typeface="Comic Sans MS" pitchFamily="66" charset="0"/>
              </a:rPr>
              <a:t>Hardware rearranges the instruction execution to reduce stalls while maintaining data flow and exception behavior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Advantages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Enables handling of cases where dependences are unknown at compile time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Allows the processor to tolerate unpredictable delays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Allows code that was compiled with one pipeline in mind to run efficiently on a different pipeline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There is a significant increase in hardware complexity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Does not remove data dependence but tries to avoid stalls in the presence of dependences </a:t>
            </a:r>
          </a:p>
        </p:txBody>
      </p:sp>
    </p:spTree>
    <p:extLst>
      <p:ext uri="{BB962C8B-B14F-4D97-AF65-F5344CB8AC3E}">
        <p14:creationId xmlns:p14="http://schemas.microsoft.com/office/powerpoint/2010/main" val="3784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4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F83A7-FAA0-49D1-8818-6A4B6987D61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153400" cy="6096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/>
              <a:t>Overcoming Data Hazards with Dynamic  Scheduling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914400"/>
            <a:ext cx="8305800" cy="53165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Dynamic Scheduling: The Idea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          In-order instruction issue and execution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If an instruction is stalled in the pipeline all the later instructions are stalled and cannot proceed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Performance limitations can be eliminated by not requiring instructions to execute in-order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Instruction issue process can be separated in two parts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Check for structural hazards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Wait for the absence of a data hazard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In-order instruction issue but </a:t>
            </a:r>
            <a:r>
              <a:rPr lang="en-US" sz="2400" b="1" i="1" dirty="0"/>
              <a:t>out-of-order execution</a:t>
            </a:r>
            <a:r>
              <a:rPr lang="en-US" sz="2400" b="1" dirty="0"/>
              <a:t> or </a:t>
            </a:r>
            <a:r>
              <a:rPr lang="en-US" sz="2400" b="1" i="1" dirty="0"/>
              <a:t>out-of-order</a:t>
            </a:r>
            <a:r>
              <a:rPr lang="en-US" sz="2400" b="1" dirty="0"/>
              <a:t> </a:t>
            </a:r>
            <a:r>
              <a:rPr lang="en-US" sz="2400" b="1" i="1" dirty="0"/>
              <a:t>completion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Introduces the possibility of WAW and WAR hazards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i="1" dirty="0"/>
              <a:t>Register naming</a:t>
            </a:r>
            <a:r>
              <a:rPr lang="en-US" sz="2400" b="1" dirty="0"/>
              <a:t> can be used to avoid these problems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/>
              <a:t>Complications </a:t>
            </a:r>
            <a:r>
              <a:rPr lang="en-US" sz="2400" b="1" dirty="0"/>
              <a:t>arise in 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146535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943600" y="6305550"/>
            <a:ext cx="2133600" cy="476250"/>
          </a:xfrm>
        </p:spPr>
        <p:txBody>
          <a:bodyPr/>
          <a:lstStyle/>
          <a:p>
            <a:r>
              <a:rPr lang="en-US" smtClean="0"/>
              <a:t>FAST-NU Karachi Campus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   </a:t>
            </a:r>
            <a:r>
              <a:rPr lang="en-AU" b="1" dirty="0" smtClean="0"/>
              <a:t>Example codes</a:t>
            </a:r>
            <a:endParaRPr lang="en-AU" b="1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5257800"/>
          </a:xfrm>
        </p:spPr>
        <p:txBody>
          <a:bodyPr/>
          <a:lstStyle/>
          <a:p>
            <a:pPr marL="400050" lvl="1" indent="0">
              <a:buNone/>
            </a:pPr>
            <a:r>
              <a:rPr lang="en-US" b="1" dirty="0" err="1" smtClean="0"/>
              <a:t>fdiv.d</a:t>
            </a:r>
            <a:r>
              <a:rPr lang="en-US" b="1" dirty="0" smtClean="0"/>
              <a:t> </a:t>
            </a:r>
            <a:r>
              <a:rPr lang="en-US" b="1" dirty="0"/>
              <a:t>f0</a:t>
            </a:r>
            <a:r>
              <a:rPr lang="en-US" b="1" dirty="0" smtClean="0"/>
              <a:t>, f2, f4</a:t>
            </a:r>
            <a:endParaRPr lang="en-US" b="1" dirty="0"/>
          </a:p>
          <a:p>
            <a:pPr marL="400050" lvl="1" indent="0">
              <a:buNone/>
            </a:pPr>
            <a:r>
              <a:rPr lang="en-US" b="1" dirty="0" err="1"/>
              <a:t>fadd.d</a:t>
            </a:r>
            <a:r>
              <a:rPr lang="en-US" b="1" dirty="0"/>
              <a:t> f10</a:t>
            </a:r>
            <a:r>
              <a:rPr lang="en-US" b="1" dirty="0" smtClean="0"/>
              <a:t>, f0, f8</a:t>
            </a:r>
            <a:endParaRPr lang="en-US" b="1" dirty="0"/>
          </a:p>
          <a:p>
            <a:pPr marL="400050" lvl="1" indent="0">
              <a:buNone/>
            </a:pPr>
            <a:r>
              <a:rPr lang="en-US" b="1" dirty="0" err="1"/>
              <a:t>fsub.d</a:t>
            </a:r>
            <a:r>
              <a:rPr lang="en-US" b="1" dirty="0"/>
              <a:t> </a:t>
            </a:r>
            <a:r>
              <a:rPr lang="en-US" b="1" dirty="0" smtClean="0"/>
              <a:t>f12,f8,f14</a:t>
            </a:r>
          </a:p>
          <a:p>
            <a:pPr marL="0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dirty="0" err="1" smtClean="0"/>
              <a:t>fsub.d</a:t>
            </a:r>
            <a:r>
              <a:rPr lang="en-US" b="1" dirty="0" smtClean="0"/>
              <a:t> </a:t>
            </a:r>
            <a:r>
              <a:rPr lang="en-US" b="1" dirty="0"/>
              <a:t>is not dependent, issue before </a:t>
            </a:r>
            <a:r>
              <a:rPr lang="en-US" b="1" dirty="0" err="1" smtClean="0"/>
              <a:t>fadd.d</a:t>
            </a:r>
            <a:endParaRPr lang="en-US" b="1" dirty="0" smtClean="0"/>
          </a:p>
          <a:p>
            <a:pPr marL="457200" lvl="1" indent="-457200"/>
            <a:endParaRPr lang="en-US" sz="1200" b="1" dirty="0"/>
          </a:p>
          <a:p>
            <a:pPr marL="457200" lvl="1" indent="0">
              <a:buNone/>
            </a:pPr>
            <a:r>
              <a:rPr lang="en-US" b="1" dirty="0" err="1" smtClean="0"/>
              <a:t>fdiv.d</a:t>
            </a:r>
            <a:r>
              <a:rPr lang="en-US" b="1" dirty="0" smtClean="0"/>
              <a:t> </a:t>
            </a:r>
            <a:r>
              <a:rPr lang="en-US" b="1" dirty="0"/>
              <a:t>f0,f2,f4</a:t>
            </a:r>
          </a:p>
          <a:p>
            <a:pPr marL="457200" lvl="1" indent="0">
              <a:buNone/>
            </a:pPr>
            <a:r>
              <a:rPr lang="en-US" b="1" dirty="0" err="1"/>
              <a:t>fmul.d</a:t>
            </a:r>
            <a:r>
              <a:rPr lang="en-US" b="1" dirty="0"/>
              <a:t> f6,f0,f8</a:t>
            </a:r>
          </a:p>
          <a:p>
            <a:pPr marL="457200" lvl="1" indent="0">
              <a:buNone/>
            </a:pPr>
            <a:r>
              <a:rPr lang="en-US" b="1" dirty="0" err="1"/>
              <a:t>fadd.d</a:t>
            </a:r>
            <a:r>
              <a:rPr lang="en-US" b="1" dirty="0"/>
              <a:t> f0,f10,f14</a:t>
            </a:r>
          </a:p>
          <a:p>
            <a:pPr marL="457200" lvl="1" indent="0">
              <a:buNone/>
            </a:pPr>
            <a:endParaRPr lang="en-US" sz="600" b="1" dirty="0"/>
          </a:p>
          <a:p>
            <a:pPr marL="741363" lvl="1" indent="-284163"/>
            <a:r>
              <a:rPr lang="en-US" b="1" dirty="0" err="1"/>
              <a:t>fadd.d</a:t>
            </a:r>
            <a:r>
              <a:rPr lang="en-US" b="1" dirty="0"/>
              <a:t> is not dependent, but the </a:t>
            </a:r>
            <a:r>
              <a:rPr lang="en-US" b="1" dirty="0" err="1"/>
              <a:t>antidependence</a:t>
            </a:r>
            <a:r>
              <a:rPr lang="en-US" b="1" dirty="0"/>
              <a:t> makes it impossible to issue earlier without register renaming</a:t>
            </a:r>
          </a:p>
          <a:p>
            <a:pPr marL="457200" lvl="1" indent="-457200"/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D7D3F-A64A-434A-8A9D-25D5E44B161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5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E1EAC-7C9D-42C7-9F0C-934C7DE0673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3058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/>
              <a:t>Overcoming Data Hazards with Dynamic Scheduling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232775" cy="53927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Imprecise exceptions can occur because of two possibilities</a:t>
            </a:r>
          </a:p>
          <a:p>
            <a:pPr marL="357188" indent="-274638">
              <a:lnSpc>
                <a:spcPct val="80000"/>
              </a:lnSpc>
              <a:buNone/>
            </a:pPr>
            <a:r>
              <a:rPr lang="en-US" sz="2400" b="1" dirty="0">
                <a:sym typeface="Wingdings" pitchFamily="2" charset="2"/>
              </a:rPr>
              <a:t> </a:t>
            </a:r>
            <a:r>
              <a:rPr lang="en-US" sz="2400" b="1" dirty="0"/>
              <a:t>The pipeline may have </a:t>
            </a:r>
            <a:r>
              <a:rPr lang="en-US" sz="2400" b="1" i="1" dirty="0"/>
              <a:t>already completed</a:t>
            </a:r>
            <a:r>
              <a:rPr lang="en-US" sz="2400" b="1" dirty="0"/>
              <a:t> instructions </a:t>
            </a:r>
            <a:r>
              <a:rPr lang="en-US" sz="2400" b="1" dirty="0" smtClean="0"/>
              <a:t>that </a:t>
            </a:r>
            <a:r>
              <a:rPr lang="en-US" sz="2400" b="1" dirty="0"/>
              <a:t>are </a:t>
            </a:r>
            <a:r>
              <a:rPr lang="en-US" sz="2400" b="1" i="1" dirty="0"/>
              <a:t>later</a:t>
            </a:r>
            <a:r>
              <a:rPr lang="en-US" sz="2400" b="1" dirty="0"/>
              <a:t> in the program order than the instruction causing the exception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"/>
            </a:pPr>
            <a:r>
              <a:rPr lang="en-US" sz="2400" b="1" dirty="0"/>
              <a:t>The pipeline may have </a:t>
            </a:r>
            <a:r>
              <a:rPr lang="en-US" sz="2400" b="1" i="1" dirty="0"/>
              <a:t>not yet completed</a:t>
            </a:r>
            <a:r>
              <a:rPr lang="en-US" sz="2400" b="1" dirty="0"/>
              <a:t> some instructions that are </a:t>
            </a:r>
            <a:r>
              <a:rPr lang="en-US" sz="2400" b="1" i="1" dirty="0"/>
              <a:t>earlier</a:t>
            </a:r>
            <a:r>
              <a:rPr lang="en-US" sz="2400" b="1" dirty="0"/>
              <a:t> in program order than the instruction causing the exception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Imprecise exceptions make it difficult to 	restart execution after an exception 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i="1" dirty="0"/>
              <a:t>Speculation</a:t>
            </a:r>
            <a:r>
              <a:rPr lang="en-US" sz="2400" b="1" dirty="0"/>
              <a:t> can be used as a solution to this 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To allow out-of-order execution, ID is split into two stages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i="1" dirty="0"/>
              <a:t>Issue</a:t>
            </a:r>
            <a:r>
              <a:rPr lang="en-US" sz="2400" b="1" dirty="0"/>
              <a:t>: Decode instructions and check for structural 	hazards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i="1" dirty="0"/>
              <a:t>Read operands</a:t>
            </a:r>
            <a:r>
              <a:rPr lang="en-US" sz="2400" b="1" dirty="0"/>
              <a:t>: Wait until no data hazards, then read		       operands</a:t>
            </a:r>
          </a:p>
        </p:txBody>
      </p:sp>
    </p:spTree>
    <p:extLst>
      <p:ext uri="{BB962C8B-B14F-4D97-AF65-F5344CB8AC3E}">
        <p14:creationId xmlns:p14="http://schemas.microsoft.com/office/powerpoint/2010/main" val="38228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6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81736E-78B1-4152-8BD2-BE36D1D7FBA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534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/>
              <a:t>Overcoming Data Hazards with Dynamic Scheduling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990600"/>
            <a:ext cx="8150225" cy="533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There is a need to distinguish when an instruction </a:t>
            </a:r>
            <a:r>
              <a:rPr lang="en-US" sz="2400" b="1" i="1" dirty="0"/>
              <a:t>begins execution</a:t>
            </a:r>
            <a:r>
              <a:rPr lang="en-US" sz="2400" b="1" dirty="0"/>
              <a:t> and when it </a:t>
            </a:r>
            <a:r>
              <a:rPr lang="en-US" sz="2400" b="1" i="1" dirty="0"/>
              <a:t>completes execution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EX stage may take multiple cycles depending on the instruction type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Multiple instructions will be in execution at the 	same time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This requires multiple functional units, pipelined   functional units or both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 err="1"/>
              <a:t>Scoreboarding</a:t>
            </a:r>
            <a:r>
              <a:rPr lang="en-US" sz="2400" b="1" dirty="0"/>
              <a:t> technique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</a:t>
            </a:r>
            <a:r>
              <a:rPr lang="en-US" sz="2400" b="1" dirty="0">
                <a:latin typeface="Comic Sans MS" pitchFamily="66" charset="0"/>
              </a:rPr>
              <a:t>Allows instructions to execute out-of-order when there are sufficient resources and no data dependences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 err="1"/>
              <a:t>Tomasulo’s</a:t>
            </a:r>
            <a:r>
              <a:rPr lang="en-US" sz="2400" b="1" i="1" dirty="0"/>
              <a:t> scheme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A more sophisticated technique that allows out-of-order execution of instructions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It consists of several enhancements over 	scoreboard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68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6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407FD-E703-45AE-953F-35E0B98EEFE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Dynamic Scheduling with a Scoreboard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8156575" cy="52387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In-order issue </a:t>
            </a:r>
            <a:r>
              <a:rPr lang="en-US" sz="2400" b="1" dirty="0"/>
              <a:t>and </a:t>
            </a:r>
            <a:r>
              <a:rPr lang="en-US" sz="2400" b="1" i="1" dirty="0"/>
              <a:t>out-of-order execution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 goal of a scoreboard is to maintain an 	execution rate of one instruction per clock 	cycle by executing an instruction as early as 	possible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Processor has multiple functional units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>
                <a:latin typeface="Comic Sans MS" pitchFamily="66" charset="0"/>
              </a:rPr>
              <a:t>CDC 6600 characteristics and the assumptions for </a:t>
            </a:r>
            <a:r>
              <a:rPr lang="en-US" sz="2400" b="1" dirty="0" smtClean="0">
                <a:latin typeface="Comic Sans MS" pitchFamily="66" charset="0"/>
              </a:rPr>
              <a:t>RISC V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CDC 6600 processor implemented scoreboard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«"/>
            </a:pPr>
            <a:r>
              <a:rPr lang="en-US" sz="2400" b="1" dirty="0"/>
              <a:t>16 separate functional units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4 floating-point units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5 units for memory references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7 units for integer operations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 smtClean="0"/>
              <a:t>RISC V </a:t>
            </a:r>
            <a:r>
              <a:rPr lang="en-US" sz="2400" b="1" dirty="0"/>
              <a:t>architecture is used to illustrate scoreboard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8120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CA23-ECDC-4CAD-B794-3B755360B70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6397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Loop Unrolling and Pipeline Scheduling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990600"/>
            <a:ext cx="8150225" cy="52403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Example code for loop unrolling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 		        </a:t>
            </a:r>
            <a:r>
              <a:rPr lang="en-US" sz="2400" b="1" i="1" dirty="0"/>
              <a:t>for (</a:t>
            </a:r>
            <a:r>
              <a:rPr lang="en-US" sz="2400" b="1" i="1" dirty="0" err="1"/>
              <a:t>i</a:t>
            </a:r>
            <a:r>
              <a:rPr lang="en-US" sz="2400" b="1" i="1" dirty="0"/>
              <a:t> = </a:t>
            </a:r>
            <a:r>
              <a:rPr lang="en-US" sz="2400" b="1" i="1" dirty="0" smtClean="0"/>
              <a:t>999; </a:t>
            </a:r>
            <a:r>
              <a:rPr lang="en-US" sz="2400" b="1" i="1" dirty="0" err="1"/>
              <a:t>i</a:t>
            </a:r>
            <a:r>
              <a:rPr lang="en-US" sz="2400" b="1" i="1" dirty="0"/>
              <a:t> </a:t>
            </a:r>
            <a:r>
              <a:rPr lang="en-US" sz="2400" b="1" i="1" dirty="0" smtClean="0"/>
              <a:t>&gt;= 0</a:t>
            </a:r>
            <a:r>
              <a:rPr lang="en-US" sz="2400" b="1" i="1" dirty="0"/>
              <a:t>; </a:t>
            </a:r>
            <a:r>
              <a:rPr lang="en-US" sz="2400" b="1" i="1" dirty="0" err="1"/>
              <a:t>i</a:t>
            </a:r>
            <a:r>
              <a:rPr lang="en-US" sz="2400" b="1" i="1" dirty="0"/>
              <a:t> = </a:t>
            </a:r>
            <a:r>
              <a:rPr lang="en-US" sz="2400" b="1" i="1" dirty="0" err="1"/>
              <a:t>i</a:t>
            </a:r>
            <a:r>
              <a:rPr lang="en-US" sz="2400" b="1" i="1" dirty="0"/>
              <a:t> - 1)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	x[</a:t>
            </a:r>
            <a:r>
              <a:rPr lang="en-US" sz="2400" b="1" i="1" dirty="0" err="1"/>
              <a:t>i</a:t>
            </a:r>
            <a:r>
              <a:rPr lang="en-US" sz="2400" b="1" i="1" dirty="0"/>
              <a:t>] = x[</a:t>
            </a:r>
            <a:r>
              <a:rPr lang="en-US" sz="2400" b="1" i="1" dirty="0" err="1"/>
              <a:t>i</a:t>
            </a:r>
            <a:r>
              <a:rPr lang="en-US" sz="2400" b="1" i="1" dirty="0"/>
              <a:t>] + 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Loop:   	</a:t>
            </a:r>
            <a:r>
              <a:rPr lang="en-US" sz="2400" b="1" dirty="0" err="1" smtClean="0"/>
              <a:t>fld</a:t>
            </a:r>
            <a:r>
              <a:rPr lang="en-US" sz="2400" b="1" dirty="0" smtClean="0"/>
              <a:t>		f0, 0(x1)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	</a:t>
            </a:r>
            <a:r>
              <a:rPr lang="en-US" sz="2400" b="1" dirty="0" err="1" smtClean="0"/>
              <a:t>fadd.d</a:t>
            </a:r>
            <a:r>
              <a:rPr lang="en-US" sz="2400" b="1" dirty="0" smtClean="0"/>
              <a:t>		f4, f0, f2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	</a:t>
            </a:r>
            <a:r>
              <a:rPr lang="en-US" sz="2400" b="1" dirty="0" err="1" smtClean="0"/>
              <a:t>fsd</a:t>
            </a:r>
            <a:r>
              <a:rPr lang="en-US" sz="2400" b="1" dirty="0" smtClean="0"/>
              <a:t>		f4, 0(x1)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	</a:t>
            </a:r>
            <a:r>
              <a:rPr lang="en-US" sz="2400" b="1" dirty="0" err="1" smtClean="0"/>
              <a:t>addi</a:t>
            </a:r>
            <a:r>
              <a:rPr lang="en-US" sz="2400" b="1" dirty="0" smtClean="0"/>
              <a:t>		x1, x1, -</a:t>
            </a:r>
            <a:r>
              <a:rPr lang="en-US" sz="2400" b="1" dirty="0"/>
              <a:t>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 err="1" smtClean="0"/>
              <a:t>bne</a:t>
            </a:r>
            <a:r>
              <a:rPr lang="en-US" sz="2400" b="1" dirty="0" smtClean="0"/>
              <a:t>		x1, x2, Loop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Use latencies to calculate the total time to execute one iteration of the loop  -  9 clock cycles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By scheduling, the time required is only 7 clock cycles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The ILP and the basic block size can be increased by using </a:t>
            </a:r>
            <a:r>
              <a:rPr lang="en-US" sz="2400" b="1" i="1" dirty="0">
                <a:latin typeface="Comic Sans MS" pitchFamily="66" charset="0"/>
              </a:rPr>
              <a:t>loop unrolling</a:t>
            </a:r>
            <a:r>
              <a:rPr lang="en-US" sz="2400" b="1" dirty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Scheduling also improves with this technique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43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7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6E46F-BC11-4E0A-8F34-0F6D4F25748F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Dynamic Scheduling with a Scoreboard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8156575" cy="53165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«"/>
            </a:pPr>
            <a:r>
              <a:rPr lang="en-US" sz="2400" b="1" dirty="0"/>
              <a:t>For simplicity, we take 5 functional units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2 floating-point multiplier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1 floating-point adder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1 floating-point divide unit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1 integer unit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Scoreboard takes full responsibility for instruction issue and execution including all hazard detection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 	C</a:t>
            </a:r>
            <a:r>
              <a:rPr lang="en-US" sz="2400" b="1" i="1" dirty="0"/>
              <a:t>entralized </a:t>
            </a:r>
            <a:r>
              <a:rPr lang="en-US" sz="2400" b="1" dirty="0"/>
              <a:t>technique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Every instruction goes through </a:t>
            </a:r>
            <a:r>
              <a:rPr lang="en-US" sz="2400" b="1" i="1" dirty="0">
                <a:latin typeface="Comic Sans MS" pitchFamily="66" charset="0"/>
              </a:rPr>
              <a:t>scoreboard</a:t>
            </a:r>
            <a:r>
              <a:rPr lang="en-US" sz="2400" b="1" dirty="0">
                <a:latin typeface="Comic Sans MS" pitchFamily="66" charset="0"/>
              </a:rPr>
              <a:t> where a record of the data dependences is constructed 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This step corresponds to instruction issue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Replaces part of the ID step in the </a:t>
            </a:r>
            <a:r>
              <a:rPr lang="en-US" sz="2400" b="1" dirty="0" smtClean="0">
                <a:latin typeface="Comic Sans MS" pitchFamily="66" charset="0"/>
              </a:rPr>
              <a:t>RISC V </a:t>
            </a:r>
            <a:r>
              <a:rPr lang="en-US" sz="2400" b="1" dirty="0">
                <a:latin typeface="Comic Sans MS" pitchFamily="66" charset="0"/>
              </a:rPr>
              <a:t>	pipeline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All hazard detection and resolution is centralized in the scoreboard</a:t>
            </a:r>
          </a:p>
          <a:p>
            <a:pPr eaLnBrk="1" hangingPunct="1">
              <a:lnSpc>
                <a:spcPct val="8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752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F57322-DFD2-4825-B78C-6E853F1E09B1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-228600"/>
            <a:ext cx="8226425" cy="8683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/>
              <a:t>Structure of a </a:t>
            </a:r>
            <a:r>
              <a:rPr lang="en-US" sz="2800" b="1" dirty="0" smtClean="0"/>
              <a:t>RISC V Processor </a:t>
            </a:r>
            <a:r>
              <a:rPr lang="en-US" sz="2800" b="1" dirty="0"/>
              <a:t>with Scoreboard</a:t>
            </a:r>
          </a:p>
        </p:txBody>
      </p:sp>
      <p:pic>
        <p:nvPicPr>
          <p:cNvPr id="3277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685800"/>
            <a:ext cx="8880475" cy="6126162"/>
          </a:xfrm>
          <a:noFill/>
        </p:spPr>
      </p:pic>
    </p:spTree>
    <p:extLst>
      <p:ext uri="{BB962C8B-B14F-4D97-AF65-F5344CB8AC3E}">
        <p14:creationId xmlns:p14="http://schemas.microsoft.com/office/powerpoint/2010/main" val="24790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7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8CE78-5FE7-459C-B594-8D236AA7624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Dynamic Scheduling with a Scoreboard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914400"/>
            <a:ext cx="8226425" cy="53911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Each instruction goes through four steps during execution, ignoring MEM step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sym typeface="Wingdings" pitchFamily="2" charset="2"/>
              </a:rPr>
              <a:t>  </a:t>
            </a:r>
            <a:r>
              <a:rPr lang="en-US" sz="2400" b="1" i="1" dirty="0"/>
              <a:t>Issue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If a functional unit for the instruction is free and no other active instruction has the same destination register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    Scoreboard issues the instruction to the 	functional unit and updates its internal data 	structure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If a structural or WAW hazard exists, instruction issue stalls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No further instructions are issued until these 	hazards are cleared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5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sym typeface="Wingdings" pitchFamily="2" charset="2"/>
              </a:rPr>
              <a:t> </a:t>
            </a:r>
            <a:r>
              <a:rPr lang="en-US" sz="2400" b="1" i="1" dirty="0"/>
              <a:t>Read operands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Scoreboard monitors the availability of source 	operands </a:t>
            </a:r>
          </a:p>
        </p:txBody>
      </p:sp>
    </p:spTree>
    <p:extLst>
      <p:ext uri="{BB962C8B-B14F-4D97-AF65-F5344CB8AC3E}">
        <p14:creationId xmlns:p14="http://schemas.microsoft.com/office/powerpoint/2010/main" val="25153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8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C788C-80FC-4EA9-896D-CF5C7A58436E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Dynamic Scheduling with a Scoreboard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1143000"/>
            <a:ext cx="8150225" cy="50863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latin typeface="Comic Sans MS" pitchFamily="66" charset="0"/>
              </a:rPr>
              <a:t>A source operand is available, if no earlier issued active instruction is going to write it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/>
              <a:t>		When the source operands are available, 	scoreboard allows the functional unit to proceed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latin typeface="Comic Sans MS" pitchFamily="66" charset="0"/>
              </a:rPr>
              <a:t>RAW hazards are resolved dynamically in this step</a:t>
            </a:r>
          </a:p>
          <a:p>
            <a:pPr marL="344488" indent="-344488">
              <a:lnSpc>
                <a:spcPct val="80000"/>
              </a:lnSpc>
              <a:buFont typeface="Courier New" pitchFamily="49" charset="0"/>
              <a:buChar char="o"/>
              <a:defRPr/>
            </a:pPr>
            <a:r>
              <a:rPr lang="en-US" sz="2400" b="1" dirty="0"/>
              <a:t>Functions of the ID step of </a:t>
            </a:r>
            <a:r>
              <a:rPr lang="en-US" sz="2400" b="1" dirty="0" smtClean="0"/>
              <a:t>RISC V simple </a:t>
            </a:r>
            <a:r>
              <a:rPr lang="en-US" sz="2400" b="1" dirty="0"/>
              <a:t>pipeline is completed with this step</a:t>
            </a:r>
          </a:p>
          <a:p>
            <a:pPr marL="344488" indent="-344488">
              <a:lnSpc>
                <a:spcPct val="80000"/>
              </a:lnSpc>
              <a:buFontTx/>
              <a:buNone/>
              <a:defRPr/>
            </a:pPr>
            <a:endParaRPr lang="en-US" sz="600" b="1" dirty="0"/>
          </a:p>
          <a:p>
            <a:pPr marL="344488" indent="-344488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sym typeface="Wingdings" pitchFamily="2" charset="2"/>
              </a:rPr>
              <a:t></a:t>
            </a:r>
            <a:r>
              <a:rPr lang="en-US" sz="2400" b="1" i="1" dirty="0">
                <a:sym typeface="Wingdings" pitchFamily="2" charset="2"/>
              </a:rPr>
              <a:t> </a:t>
            </a:r>
            <a:r>
              <a:rPr lang="en-US" sz="2400" b="1" i="1" dirty="0"/>
              <a:t>Execution</a:t>
            </a:r>
            <a:endParaRPr lang="en-US" sz="2400" b="1" dirty="0"/>
          </a:p>
          <a:p>
            <a:pPr marL="465138" indent="-465138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latin typeface="Comic Sans MS" pitchFamily="66" charset="0"/>
              </a:rPr>
              <a:t>The functional unit begins execution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/>
              <a:t>		The scoreboard is notified when the result is 	ready</a:t>
            </a: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endParaRPr lang="en-US" sz="600" b="1" i="1" dirty="0"/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sym typeface="Wingdings" pitchFamily="2" charset="2"/>
              </a:rPr>
              <a:t> </a:t>
            </a:r>
            <a:r>
              <a:rPr lang="en-US" sz="2400" b="1" i="1" dirty="0"/>
              <a:t>Write Result</a:t>
            </a:r>
            <a:endParaRPr lang="en-US" sz="2400" b="1" dirty="0"/>
          </a:p>
          <a:p>
            <a:pPr marL="465138" indent="-465138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latin typeface="Comic Sans MS" pitchFamily="66" charset="0"/>
              </a:rPr>
              <a:t>Scoreboard checks for WAR hazards and stalls the completing instruction, if necessary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139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8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72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73C76-A02E-44AE-AA40-53633A1DB4C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609600"/>
          </a:xfrm>
          <a:noFill/>
        </p:spPr>
        <p:txBody>
          <a:bodyPr/>
          <a:lstStyle/>
          <a:p>
            <a:r>
              <a:rPr lang="en-US" sz="3200" b="1"/>
              <a:t>Dynamic Scheduling with a Scoreboard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8229599" cy="5334000"/>
          </a:xfrm>
        </p:spPr>
        <p:txBody>
          <a:bodyPr/>
          <a:lstStyle/>
          <a:p>
            <a:pPr marL="465138" lvl="1" indent="-465138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/>
              <a:t>A completing instruction cannot be allowed to write when</a:t>
            </a:r>
          </a:p>
          <a:p>
            <a:pPr marL="465138" indent="-465138">
              <a:lnSpc>
                <a:spcPct val="80000"/>
              </a:lnSpc>
              <a:buFont typeface="Courier New" pitchFamily="49" charset="0"/>
              <a:buChar char="o"/>
              <a:defRPr/>
            </a:pPr>
            <a:r>
              <a:rPr lang="en-US" sz="2400" b="1" dirty="0">
                <a:latin typeface="Comic Sans MS" pitchFamily="66" charset="0"/>
              </a:rPr>
              <a:t>There is an instruction that has not read its operands that precedes the completing instruction,</a:t>
            </a:r>
            <a:r>
              <a:rPr lang="en-US" sz="2400" b="1" dirty="0"/>
              <a:t> AND </a:t>
            </a:r>
          </a:p>
          <a:p>
            <a:pPr marL="465138" indent="-465138">
              <a:lnSpc>
                <a:spcPct val="80000"/>
              </a:lnSpc>
              <a:buFont typeface="Courier New" pitchFamily="49" charset="0"/>
              <a:buChar char="o"/>
              <a:defRPr/>
            </a:pPr>
            <a:r>
              <a:rPr lang="en-US" sz="2400" b="1" dirty="0"/>
              <a:t>One of the operands is the same register as the result of the completing instruction </a:t>
            </a:r>
          </a:p>
          <a:p>
            <a:pPr marL="465138" indent="-465138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latin typeface="Comic Sans MS" pitchFamily="66" charset="0"/>
              </a:rPr>
              <a:t>Scoreboard allows the functional unit to write the result if there is no WAR hazard</a:t>
            </a:r>
          </a:p>
          <a:p>
            <a:pPr indent="-365125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/>
              <a:t>Scoreboard does not take advantage of </a:t>
            </a:r>
            <a:r>
              <a:rPr lang="en-US" sz="2400" b="1" dirty="0" smtClean="0"/>
              <a:t>forwarding</a:t>
            </a:r>
            <a:endParaRPr lang="en-US" sz="2400" b="1" dirty="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      </a:t>
            </a:r>
            <a:r>
              <a:rPr lang="en-US" sz="2400" b="1" dirty="0" smtClean="0">
                <a:latin typeface="Comic Sans MS" pitchFamily="66" charset="0"/>
              </a:rPr>
              <a:t>Registers </a:t>
            </a:r>
            <a:r>
              <a:rPr lang="en-US" sz="2400" b="1" dirty="0">
                <a:latin typeface="Comic Sans MS" pitchFamily="66" charset="0"/>
              </a:rPr>
              <a:t>are read only when both are </a:t>
            </a:r>
            <a:r>
              <a:rPr lang="en-US" sz="2400" b="1" dirty="0" smtClean="0">
                <a:latin typeface="Comic Sans MS" pitchFamily="66" charset="0"/>
              </a:rPr>
              <a:t>available</a:t>
            </a:r>
            <a:endParaRPr lang="en-US" sz="2400" b="1" i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 i="1" dirty="0"/>
              <a:t>Problem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 dirty="0"/>
              <a:t>	There are only a limited number of source operand buses and result buses to the register file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Gives rise to structural hazard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08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9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407B8-D2CD-4D7A-9982-CE39C3913D5F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r>
              <a:rPr lang="en-US" sz="3200" b="1"/>
              <a:t>Dynamic Scheduling with a Scoreboard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1" y="1219200"/>
            <a:ext cx="8153400" cy="49530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Scoreboard should ensure that the number of functional units allowed to proceed into steps 2 and 4 do not exceed the number of buses available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Problem is resolved by using </a:t>
            </a:r>
            <a:r>
              <a:rPr lang="en-US" sz="2400" b="1" i="1" dirty="0">
                <a:latin typeface="Comic Sans MS" pitchFamily="66" charset="0"/>
              </a:rPr>
              <a:t>data trunks</a:t>
            </a:r>
            <a:r>
              <a:rPr lang="en-US" sz="2400" b="1" dirty="0">
                <a:latin typeface="Comic Sans MS" pitchFamily="66" charset="0"/>
              </a:rPr>
              <a:t> in 	CDC6600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 smtClean="0"/>
              <a:t>There </a:t>
            </a:r>
            <a:r>
              <a:rPr lang="en-US" sz="2400" b="1" dirty="0"/>
              <a:t>are three parts of scoreboard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 smtClean="0"/>
              <a:t>Instruction </a:t>
            </a:r>
            <a:r>
              <a:rPr lang="en-US" sz="2400" b="1" i="1" dirty="0"/>
              <a:t>status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 	</a:t>
            </a:r>
            <a:r>
              <a:rPr lang="en-US" sz="2400" b="1" dirty="0">
                <a:latin typeface="Comic Sans MS" pitchFamily="66" charset="0"/>
              </a:rPr>
              <a:t>Indicates in which of the four steps of 	execution the instruction is 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 smtClean="0"/>
              <a:t>Functional </a:t>
            </a:r>
            <a:r>
              <a:rPr lang="en-US" sz="2400" b="1" i="1" dirty="0"/>
              <a:t>unit status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 Indicates the state of the functional </a:t>
            </a:r>
            <a:r>
              <a:rPr lang="en-US" sz="2400" b="1" dirty="0" smtClean="0"/>
              <a:t>unit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Register result status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Indicates which functional unit will write each 	register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i="1" dirty="0"/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16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2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86E42-66A1-4358-9D61-434004AFF536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/>
              <a:t>Dynamic Scheduling Using Tomasulo’s Approach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8229600" cy="531495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/>
              <a:t>This method was used in the IBM 360/91 floating-point unit to allow out-of-order execution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The scheme tracks down when the operands for instructions are available to minimize RAW hazards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Combines key elements of </a:t>
            </a:r>
            <a:r>
              <a:rPr lang="en-US" sz="2400" b="1" dirty="0" err="1"/>
              <a:t>scoreboarding</a:t>
            </a:r>
            <a:r>
              <a:rPr lang="en-US" sz="2400" b="1" dirty="0"/>
              <a:t> scheme with the introduction of </a:t>
            </a:r>
            <a:r>
              <a:rPr lang="en-US" sz="2400" b="1" i="1" dirty="0"/>
              <a:t>register renaming </a:t>
            </a:r>
            <a:r>
              <a:rPr lang="en-US" sz="2400" b="1" dirty="0"/>
              <a:t>to minimize WAW and WAR hazards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Limitations of IBM 360/91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No cache was used at the time 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There were limited number of floating-point registers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Only four floating-point registers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Instructions suffered from long memory accesses and long floating-point delays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 err="1">
                <a:latin typeface="Comic Sans MS" pitchFamily="66" charset="0"/>
              </a:rPr>
              <a:t>Tomasulo’s</a:t>
            </a:r>
            <a:r>
              <a:rPr lang="en-US" sz="2400" b="1" dirty="0">
                <a:latin typeface="Comic Sans MS" pitchFamily="66" charset="0"/>
              </a:rPr>
              <a:t> approach was designed to overcome the above mentioned limitations</a:t>
            </a:r>
          </a:p>
        </p:txBody>
      </p:sp>
    </p:spTree>
    <p:extLst>
      <p:ext uri="{BB962C8B-B14F-4D97-AF65-F5344CB8AC3E}">
        <p14:creationId xmlns:p14="http://schemas.microsoft.com/office/powerpoint/2010/main" val="92343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3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52360-C6B1-4752-AC5B-C3AA4861A2D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/>
              <a:t>Dynamic Scheduling Using Tomasulo’s Approach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8305800" cy="55626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Use the </a:t>
            </a:r>
            <a:r>
              <a:rPr lang="en-US" sz="2400" b="1" dirty="0" smtClean="0"/>
              <a:t>RISC V </a:t>
            </a:r>
            <a:r>
              <a:rPr lang="en-US" sz="2400" b="1" dirty="0"/>
              <a:t>pipelined floating point units to illustrate the approach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500" b="1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Architectural differences between </a:t>
            </a:r>
            <a:r>
              <a:rPr lang="en-US" sz="2400" b="1" dirty="0" smtClean="0"/>
              <a:t>RISC V </a:t>
            </a:r>
            <a:r>
              <a:rPr lang="en-US" sz="2400" b="1" dirty="0"/>
              <a:t>and IBM 360/91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Register-memory instructions in IBM 360/91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    </a:t>
            </a:r>
            <a:r>
              <a:rPr lang="en-US" sz="2400" b="1" dirty="0" err="1"/>
              <a:t>Tomasulo’s</a:t>
            </a:r>
            <a:r>
              <a:rPr lang="en-US" sz="2400" b="1" dirty="0"/>
              <a:t> algorithm uses load functional unit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IBM 360/91 had pipelined functional units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    Modified </a:t>
            </a:r>
            <a:r>
              <a:rPr lang="en-US" sz="2400" b="1" dirty="0" smtClean="0"/>
              <a:t>RISC V </a:t>
            </a:r>
            <a:r>
              <a:rPr lang="en-US" sz="2400" b="1" dirty="0"/>
              <a:t>has multiple functional units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In static scheduling, compiler uses </a:t>
            </a:r>
            <a:r>
              <a:rPr lang="en-US" sz="2400" b="1" i="1" dirty="0">
                <a:latin typeface="Comic Sans MS" pitchFamily="66" charset="0"/>
              </a:rPr>
              <a:t>register renaming</a:t>
            </a:r>
            <a:r>
              <a:rPr lang="en-US" sz="2400" b="1" dirty="0">
                <a:latin typeface="Comic Sans MS" pitchFamily="66" charset="0"/>
              </a:rPr>
              <a:t> to avoid WAW and WAR hazards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This function is provided by the </a:t>
            </a:r>
            <a:r>
              <a:rPr lang="en-US" sz="2400" b="1" i="1" dirty="0"/>
              <a:t>reservation 	stations</a:t>
            </a:r>
            <a:r>
              <a:rPr lang="en-US" sz="2400" b="1" dirty="0"/>
              <a:t> in </a:t>
            </a:r>
            <a:r>
              <a:rPr lang="en-US" sz="2400" b="1" dirty="0" err="1"/>
              <a:t>Tomasulo’s</a:t>
            </a:r>
            <a:r>
              <a:rPr lang="en-US" sz="2400" b="1" dirty="0"/>
              <a:t> scheme, which buffer the 	operands of 	instructions waiting to issue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 reservation station (RS) fetches and buffers an operand as soon as it is </a:t>
            </a:r>
            <a:r>
              <a:rPr lang="en-US" sz="2400" b="1" dirty="0" smtClean="0">
                <a:latin typeface="Comic Sans MS" pitchFamily="66" charset="0"/>
              </a:rPr>
              <a:t>available, instead of fetching it from the register</a:t>
            </a:r>
            <a:endParaRPr lang="en-US" sz="24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52360-C6B1-4752-AC5B-C3AA4861A2DE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066800"/>
          </a:xfrm>
          <a:noFill/>
        </p:spPr>
        <p:txBody>
          <a:bodyPr>
            <a:normAutofit/>
          </a:bodyPr>
          <a:lstStyle/>
          <a:p>
            <a:r>
              <a:rPr lang="en-US" sz="3200" b="1" dirty="0" smtClean="0"/>
              <a:t>Register Renaming</a:t>
            </a:r>
            <a:endParaRPr lang="en-US" sz="3200" b="1" dirty="0"/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8305800" cy="3962400"/>
          </a:xfrm>
          <a:noFill/>
        </p:spPr>
        <p:txBody>
          <a:bodyPr/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800" b="1" dirty="0" err="1" smtClean="0"/>
              <a:t>fdiv.d</a:t>
            </a:r>
            <a:r>
              <a:rPr lang="en-US" sz="2800" b="1" dirty="0" smtClean="0"/>
              <a:t> 	f0,f2,f4</a:t>
            </a:r>
            <a:endParaRPr lang="en-US" sz="2800" b="1" dirty="0"/>
          </a:p>
          <a:p>
            <a:pPr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fadd.d</a:t>
            </a:r>
            <a:r>
              <a:rPr lang="en-US" sz="2800" b="1" dirty="0"/>
              <a:t> </a:t>
            </a: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f6</a:t>
            </a:r>
            <a:r>
              <a:rPr lang="en-US" sz="2800" b="1" dirty="0" smtClean="0"/>
              <a:t>,f0,</a:t>
            </a:r>
            <a:r>
              <a:rPr lang="en-US" sz="2800" b="1" dirty="0" smtClean="0">
                <a:solidFill>
                  <a:srgbClr val="00B050"/>
                </a:solidFill>
              </a:rPr>
              <a:t>f8</a:t>
            </a:r>
            <a:endParaRPr lang="en-US" sz="28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fsd</a:t>
            </a:r>
            <a:r>
              <a:rPr lang="en-US" sz="2800" b="1" dirty="0"/>
              <a:t> </a:t>
            </a:r>
            <a:r>
              <a:rPr lang="en-US" sz="2800" b="1" dirty="0" smtClean="0"/>
              <a:t>	f6,0(x1</a:t>
            </a:r>
            <a:r>
              <a:rPr lang="en-US" sz="2800" b="1" dirty="0"/>
              <a:t>)</a:t>
            </a:r>
          </a:p>
          <a:p>
            <a:pPr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fsub.d</a:t>
            </a:r>
            <a:r>
              <a:rPr lang="en-US" sz="2800" b="1" dirty="0"/>
              <a:t> </a:t>
            </a: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00B050"/>
                </a:solidFill>
              </a:rPr>
              <a:t>f8</a:t>
            </a:r>
            <a:r>
              <a:rPr lang="en-US" sz="2800" b="1" dirty="0" smtClean="0"/>
              <a:t>,f10,f14</a:t>
            </a:r>
            <a:endParaRPr lang="en-US" sz="2800" b="1" dirty="0"/>
          </a:p>
          <a:p>
            <a:pPr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fmul.d</a:t>
            </a:r>
            <a:r>
              <a:rPr lang="en-US" sz="2800" b="1" dirty="0"/>
              <a:t> </a:t>
            </a: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f6</a:t>
            </a:r>
            <a:r>
              <a:rPr lang="en-US" sz="2800" b="1" dirty="0" smtClean="0"/>
              <a:t>,f10,f8</a:t>
            </a:r>
            <a:endParaRPr lang="en-US" sz="2800" b="1" dirty="0"/>
          </a:p>
          <a:p>
            <a:pPr>
              <a:buNone/>
            </a:pPr>
            <a:endParaRPr lang="en-US" sz="2800" b="1" dirty="0"/>
          </a:p>
          <a:p>
            <a:pPr lvl="1"/>
            <a:r>
              <a:rPr lang="en-US" b="1" dirty="0"/>
              <a:t>name dependence with f6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3967800" y="2286000"/>
            <a:ext cx="2052000" cy="1440000"/>
          </a:xfrm>
          <a:custGeom>
            <a:avLst/>
            <a:gdLst>
              <a:gd name="connsiteX0" fmla="*/ 0 w 1965325"/>
              <a:gd name="connsiteY0" fmla="*/ 0 h 847725"/>
              <a:gd name="connsiteX1" fmla="*/ 1847850 w 1965325"/>
              <a:gd name="connsiteY1" fmla="*/ 342900 h 847725"/>
              <a:gd name="connsiteX2" fmla="*/ 704850 w 1965325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325" h="847725">
                <a:moveTo>
                  <a:pt x="0" y="0"/>
                </a:moveTo>
                <a:cubicBezTo>
                  <a:pt x="865187" y="100806"/>
                  <a:pt x="1730375" y="201613"/>
                  <a:pt x="1847850" y="342900"/>
                </a:cubicBezTo>
                <a:cubicBezTo>
                  <a:pt x="1965325" y="484187"/>
                  <a:pt x="1335087" y="665956"/>
                  <a:pt x="704850" y="84772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2743200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3399"/>
                </a:solidFill>
                <a:latin typeface="+mn-lt"/>
              </a:rPr>
              <a:t>Output dependence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4191000" y="2196600"/>
            <a:ext cx="890588" cy="1080000"/>
          </a:xfrm>
          <a:custGeom>
            <a:avLst/>
            <a:gdLst>
              <a:gd name="connsiteX0" fmla="*/ 0 w 890588"/>
              <a:gd name="connsiteY0" fmla="*/ 0 h 857250"/>
              <a:gd name="connsiteX1" fmla="*/ 828675 w 890588"/>
              <a:gd name="connsiteY1" fmla="*/ 333375 h 857250"/>
              <a:gd name="connsiteX2" fmla="*/ 371475 w 890588"/>
              <a:gd name="connsiteY2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88" h="857250">
                <a:moveTo>
                  <a:pt x="0" y="0"/>
                </a:moveTo>
                <a:cubicBezTo>
                  <a:pt x="383381" y="95250"/>
                  <a:pt x="766763" y="190500"/>
                  <a:pt x="828675" y="333375"/>
                </a:cubicBezTo>
                <a:cubicBezTo>
                  <a:pt x="890588" y="476250"/>
                  <a:pt x="631031" y="666750"/>
                  <a:pt x="371475" y="8572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2568" y="196209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3399"/>
                </a:solidFill>
                <a:latin typeface="+mn-lt"/>
              </a:rPr>
              <a:t>antidependence</a:t>
            </a:r>
            <a:endParaRPr lang="en-US" sz="2000" dirty="0" smtClean="0">
              <a:solidFill>
                <a:srgbClr val="0033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52360-C6B1-4752-AC5B-C3AA4861A2DE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990600"/>
          </a:xfrm>
          <a:noFill/>
        </p:spPr>
        <p:txBody>
          <a:bodyPr>
            <a:normAutofit/>
          </a:bodyPr>
          <a:lstStyle/>
          <a:p>
            <a:r>
              <a:rPr lang="en-US" sz="3200" b="1" dirty="0" smtClean="0"/>
              <a:t>Register Renaming</a:t>
            </a:r>
            <a:endParaRPr lang="en-US" sz="3200" b="1" dirty="0"/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8153400" cy="4267200"/>
          </a:xfrm>
          <a:noFill/>
        </p:spPr>
        <p:txBody>
          <a:bodyPr/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800" b="1" dirty="0" err="1"/>
              <a:t>fdiv.d</a:t>
            </a:r>
            <a:r>
              <a:rPr lang="en-US" sz="2800" b="1" dirty="0"/>
              <a:t> </a:t>
            </a:r>
            <a:r>
              <a:rPr lang="en-US" sz="2800" b="1" dirty="0" smtClean="0"/>
              <a:t>	f0,f2,f4</a:t>
            </a:r>
            <a:endParaRPr lang="en-US" sz="2800" b="1" dirty="0"/>
          </a:p>
          <a:p>
            <a:pPr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fadd.d</a:t>
            </a:r>
            <a:r>
              <a:rPr lang="en-US" sz="2800" b="1" dirty="0"/>
              <a:t> </a:t>
            </a: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S</a:t>
            </a:r>
            <a:r>
              <a:rPr lang="en-US" sz="2800" b="1" dirty="0" smtClean="0"/>
              <a:t>,f0,f8</a:t>
            </a:r>
            <a:endParaRPr lang="en-US" sz="2800" b="1" dirty="0"/>
          </a:p>
          <a:p>
            <a:pPr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fsd</a:t>
            </a:r>
            <a:r>
              <a:rPr lang="en-US" sz="2800" b="1" dirty="0"/>
              <a:t> </a:t>
            </a: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S</a:t>
            </a:r>
            <a:r>
              <a:rPr lang="en-US" sz="2800" b="1" dirty="0" smtClean="0"/>
              <a:t>,0(x1</a:t>
            </a:r>
            <a:r>
              <a:rPr lang="en-US" sz="2800" b="1" dirty="0"/>
              <a:t>)</a:t>
            </a:r>
          </a:p>
          <a:p>
            <a:pPr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fsub.d</a:t>
            </a:r>
            <a:r>
              <a:rPr lang="en-US" sz="2800" b="1" dirty="0"/>
              <a:t> </a:t>
            </a: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00B050"/>
                </a:solidFill>
              </a:rPr>
              <a:t>T</a:t>
            </a:r>
            <a:r>
              <a:rPr lang="en-US" sz="2800" b="1" dirty="0" smtClean="0"/>
              <a:t>,f10,f14</a:t>
            </a:r>
            <a:endParaRPr lang="en-US" sz="2800" b="1" dirty="0"/>
          </a:p>
          <a:p>
            <a:pPr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fmul.d</a:t>
            </a:r>
            <a:r>
              <a:rPr lang="en-US" sz="2800" b="1" dirty="0"/>
              <a:t> </a:t>
            </a:r>
            <a:r>
              <a:rPr lang="en-US" sz="2800" b="1" dirty="0" smtClean="0"/>
              <a:t>	f6,f10,</a:t>
            </a:r>
            <a:r>
              <a:rPr lang="en-US" sz="2800" b="1" dirty="0" smtClean="0">
                <a:solidFill>
                  <a:srgbClr val="00B050"/>
                </a:solidFill>
              </a:rPr>
              <a:t>T</a:t>
            </a:r>
            <a:endParaRPr lang="en-US" sz="28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/>
              <a:t>Now only RAW hazards remain, which can be strictly ordered</a:t>
            </a:r>
          </a:p>
          <a:p>
            <a:pPr>
              <a:buNone/>
            </a:pPr>
            <a:endParaRPr lang="en-US" sz="28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9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9995F2-04C8-4E63-9FE0-BDEFE61C12F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Loop Unrolling and Pipeline Scheduling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6" y="1312862"/>
            <a:ext cx="8153400" cy="50879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Loop unrolling requires a number of transformations in the code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Use register renaming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Determine whether the load and store 	instructions	have the same or different 	addresses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An intelligent compiler is required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Limits to the gains of loop unrolling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</a:t>
            </a:r>
            <a:r>
              <a:rPr lang="en-US" sz="2400" b="1" dirty="0">
                <a:latin typeface="Comic Sans MS" pitchFamily="66" charset="0"/>
              </a:rPr>
              <a:t>Decrease in amount of overhead with each unroll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Code size limitations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This will be of concern in embedded systems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May be of concern if it increases I-cache miss rate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Compiler limitations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</a:t>
            </a:r>
            <a:r>
              <a:rPr lang="en-US" sz="2400" b="1" dirty="0">
                <a:latin typeface="Comic Sans MS" pitchFamily="66" charset="0"/>
              </a:rPr>
              <a:t>Potential shortfall in registers-</a:t>
            </a:r>
            <a:r>
              <a:rPr lang="en-US" sz="2400" b="1" i="1" dirty="0"/>
              <a:t>Register pressure</a:t>
            </a:r>
            <a:r>
              <a:rPr lang="en-US" sz="2400" b="1" dirty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95522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3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14B8F-2C69-4DEA-BAAA-8BA5F4508A13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62000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/>
              <a:t>Dynamic Scheduling Using Tomasulo’s Approach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857250"/>
            <a:ext cx="8226425" cy="554355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Pending instructions designate the RS that will provide their input 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When successive writes to a register overlap in execution, only the last one is actually used to update the register 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As instructions are issued, the register specifiers for pending operands are renamed to the names of the RS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Use of a reservation station rather than a centralized register file leads to the following properties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Hazard detection and execution control are distributed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 information held in the reservation 	stations at each functional unit determine when 	an instruction can begin execution at that unit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</a:t>
            </a:r>
            <a:r>
              <a:rPr lang="en-US" sz="2400" b="1" dirty="0"/>
              <a:t>Control is centralized in scoreboard</a:t>
            </a:r>
          </a:p>
        </p:txBody>
      </p:sp>
    </p:spTree>
    <p:extLst>
      <p:ext uri="{BB962C8B-B14F-4D97-AF65-F5344CB8AC3E}">
        <p14:creationId xmlns:p14="http://schemas.microsoft.com/office/powerpoint/2010/main" val="322264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4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47281-9015-45E7-88EF-20A11F6F13E8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62000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/>
              <a:t>Dynamic Scheduling Using Tomasulo’s Approach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857250"/>
            <a:ext cx="8226425" cy="546735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The results are passed directly to the functional units from the reservation stations, not through registers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/>
              <a:t>	     </a:t>
            </a:r>
            <a:r>
              <a:rPr lang="en-US" sz="2400" b="1" dirty="0">
                <a:latin typeface="Comic Sans MS" pitchFamily="66" charset="0"/>
              </a:rPr>
              <a:t>This bypassing is done with a common result bus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Common data bus (CDB of 360/91) allows all units waiting for an operand to be loaded simultaneously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More than one CDB will be needed for multiple 	issue pipelines having multiple functional units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Basic structure of a </a:t>
            </a:r>
            <a:r>
              <a:rPr lang="en-US" sz="2400" b="1" dirty="0" err="1"/>
              <a:t>Tomasulo</a:t>
            </a:r>
            <a:r>
              <a:rPr lang="en-US" sz="2400" b="1" dirty="0"/>
              <a:t>-based </a:t>
            </a:r>
            <a:r>
              <a:rPr lang="en-US" sz="2400" b="1" dirty="0" smtClean="0"/>
              <a:t>RISC V </a:t>
            </a:r>
            <a:r>
              <a:rPr lang="en-US" sz="2400" b="1" dirty="0"/>
              <a:t>processor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There are three steps in an instruction execution cycle each taking an arbitrary number of cycles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ym typeface="Wingdings" pitchFamily="2" charset="2"/>
              </a:rPr>
              <a:t>	</a:t>
            </a:r>
            <a:r>
              <a:rPr lang="en-US" sz="2400" b="1" i="1" dirty="0"/>
              <a:t>Issue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Get the next instruction from the instruction 	queue 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Issue the instruction if there is a matching and available 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Send the operands to the RS if these are in the 	registers </a:t>
            </a:r>
          </a:p>
        </p:txBody>
      </p:sp>
    </p:spTree>
    <p:extLst>
      <p:ext uri="{BB962C8B-B14F-4D97-AF65-F5344CB8AC3E}">
        <p14:creationId xmlns:p14="http://schemas.microsoft.com/office/powerpoint/2010/main" val="105485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64008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4ADED-3DAC-46FF-A48D-5827BE2AE01E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772400" cy="868363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 dirty="0"/>
              <a:t>Structure of </a:t>
            </a:r>
            <a:r>
              <a:rPr lang="en-US" sz="2800" b="1" dirty="0" smtClean="0"/>
              <a:t>RISC V </a:t>
            </a:r>
            <a:r>
              <a:rPr lang="en-US" sz="2800" b="1" dirty="0"/>
              <a:t>Floating-point Unit using </a:t>
            </a:r>
            <a:r>
              <a:rPr lang="en-US" sz="2800" b="1" dirty="0" err="1"/>
              <a:t>Tomasulo’s</a:t>
            </a:r>
            <a:r>
              <a:rPr lang="en-US" sz="2800" b="1" dirty="0"/>
              <a:t> Algorithm</a:t>
            </a:r>
          </a:p>
        </p:txBody>
      </p:sp>
      <p:pic>
        <p:nvPicPr>
          <p:cNvPr id="50182" name="Picture 3"/>
          <p:cNvPicPr>
            <a:picLocks noGrp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1219200"/>
            <a:ext cx="9144000" cy="5486400"/>
          </a:xfrm>
          <a:noFill/>
        </p:spPr>
      </p:pic>
    </p:spTree>
    <p:extLst>
      <p:ext uri="{BB962C8B-B14F-4D97-AF65-F5344CB8AC3E}">
        <p14:creationId xmlns:p14="http://schemas.microsoft.com/office/powerpoint/2010/main" val="4028158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4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5C516-F570-4171-8912-D2A8AADE975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609600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/>
              <a:t>Dynamic Scheduling Using Tomasulo’s Approach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8156575" cy="53625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/>
              <a:t>If the operands are not in registers, keep track of the functional units that will produce the operands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  <a:defRPr/>
            </a:pPr>
            <a:r>
              <a:rPr lang="en-US" sz="2400" b="1" dirty="0">
                <a:latin typeface="Comic Sans MS" pitchFamily="66" charset="0"/>
              </a:rPr>
              <a:t>A structural hazard exists if there is no empty RS or an empty load/store buffer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latin typeface="Comic Sans MS" pitchFamily="66" charset="0"/>
              </a:rPr>
              <a:t>		T</a:t>
            </a:r>
            <a:r>
              <a:rPr lang="en-US" sz="2400" b="1" dirty="0"/>
              <a:t>his stage is sometimes called </a:t>
            </a:r>
            <a:r>
              <a:rPr lang="en-US" sz="2400" b="1" i="1" dirty="0"/>
              <a:t>dispatch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i="1" dirty="0"/>
              <a:t>This step also performs the renaming of registers, eliminating WAR and WAW hazards</a:t>
            </a: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sym typeface="Wingdings" pitchFamily="2" charset="2"/>
              </a:rPr>
              <a:t> </a:t>
            </a:r>
            <a:r>
              <a:rPr lang="en-US" sz="2400" b="1" i="1" dirty="0">
                <a:sym typeface="Wingdings" pitchFamily="2" charset="2"/>
              </a:rPr>
              <a:t>	</a:t>
            </a:r>
            <a:r>
              <a:rPr lang="en-US" sz="2400" b="1" i="1" dirty="0"/>
              <a:t>Execute</a:t>
            </a:r>
          </a:p>
          <a:p>
            <a:pPr marL="344488" indent="-344488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latin typeface="Comic Sans MS" pitchFamily="66" charset="0"/>
              </a:rPr>
              <a:t>If one or more of the operands are not yet available, monitor the CDB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/>
              <a:t>		If and when both operands are available, execute 	the operation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This step avoids RAW hazards</a:t>
            </a:r>
          </a:p>
          <a:p>
            <a:pPr marL="344488" indent="-344488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/>
              <a:t>If more than one instruction become ready for execution in the same functional unit, one of them is chosen randomly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3286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7307E-8F9C-40F9-8C6A-6EE01AD88A4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Dynamic Scheduling Using Tomasulo’s Approach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885825"/>
            <a:ext cx="8004175" cy="5362575"/>
          </a:xfrm>
        </p:spPr>
        <p:txBody>
          <a:bodyPr/>
          <a:lstStyle/>
          <a:p>
            <a:pPr marL="344488" indent="-344488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sym typeface="Wingdings" pitchFamily="2" charset="2"/>
              </a:rPr>
              <a:t>L</a:t>
            </a:r>
            <a:r>
              <a:rPr lang="en-US" sz="2400" b="1" dirty="0"/>
              <a:t>oad and store instructions require a two-step execution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i="1" dirty="0"/>
              <a:t>First step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i="1" dirty="0"/>
              <a:t>	</a:t>
            </a:r>
            <a:r>
              <a:rPr lang="en-US" sz="2400" b="1" dirty="0">
                <a:latin typeface="Comic Sans MS" pitchFamily="66" charset="0"/>
              </a:rPr>
              <a:t>Calculate the effective address and place the address in the load or store buffer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i="1" dirty="0"/>
              <a:t>Second step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/>
              <a:t>	Execute loads as soon as the memory unit is available</a:t>
            </a:r>
          </a:p>
          <a:p>
            <a:pPr marL="344488" indent="-344488" eaLnBrk="1" hangingPunct="1">
              <a:lnSpc>
                <a:spcPct val="80000"/>
              </a:lnSpc>
              <a:buFont typeface="Courier New" pitchFamily="49" charset="0"/>
              <a:buChar char="o"/>
              <a:defRPr/>
            </a:pPr>
            <a:r>
              <a:rPr lang="en-US" sz="2400" b="1" dirty="0">
                <a:latin typeface="Comic Sans MS" pitchFamily="66" charset="0"/>
              </a:rPr>
              <a:t>Stores wait for the value to be stored before being sent to the memory unit</a:t>
            </a:r>
          </a:p>
          <a:p>
            <a:pPr marL="344488" indent="-344488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i="1" dirty="0"/>
              <a:t>Both load and store are maintained in the program order</a:t>
            </a:r>
            <a:r>
              <a:rPr lang="en-US" sz="2400" b="1" dirty="0"/>
              <a:t> </a:t>
            </a:r>
          </a:p>
          <a:p>
            <a:pPr marL="344488" indent="-344488" eaLnBrk="1" hangingPunct="1">
              <a:lnSpc>
                <a:spcPct val="80000"/>
              </a:lnSpc>
              <a:buFontTx/>
              <a:buNone/>
              <a:defRPr/>
            </a:pPr>
            <a:endParaRPr lang="en-US" sz="600" b="1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sym typeface="Wingdings" pitchFamily="2" charset="2"/>
              </a:rPr>
              <a:t></a:t>
            </a:r>
            <a:r>
              <a:rPr lang="en-US" sz="2000" b="1" i="1" dirty="0"/>
              <a:t>	</a:t>
            </a:r>
            <a:r>
              <a:rPr lang="en-US" sz="2400" b="1" i="1" dirty="0"/>
              <a:t>Write result</a:t>
            </a:r>
          </a:p>
          <a:p>
            <a:pPr marL="344488" indent="-344488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/>
              <a:t>When the result is available, write it</a:t>
            </a:r>
          </a:p>
          <a:p>
            <a:pPr marL="344488" indent="-344488" eaLnBrk="1" hangingPunct="1">
              <a:lnSpc>
                <a:spcPct val="80000"/>
              </a:lnSpc>
              <a:buFont typeface="Courier New" pitchFamily="49" charset="0"/>
              <a:buChar char="o"/>
              <a:defRPr/>
            </a:pPr>
            <a:r>
              <a:rPr lang="en-US" sz="2400" b="1" dirty="0">
                <a:latin typeface="Comic Sans MS" pitchFamily="66" charset="0"/>
              </a:rPr>
              <a:t>On the CDB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96552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84905F-8FB8-4439-8088-EFFF3B868E9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Dynamic Scheduling Using Tomasulo’s Approach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6" y="914400"/>
            <a:ext cx="8077200" cy="5410200"/>
          </a:xfrm>
        </p:spPr>
        <p:txBody>
          <a:bodyPr/>
          <a:lstStyle/>
          <a:p>
            <a:pPr marL="404813" indent="-404813" eaLnBrk="1" hangingPunct="1">
              <a:lnSpc>
                <a:spcPct val="80000"/>
              </a:lnSpc>
              <a:buFont typeface="Courier New" pitchFamily="49" charset="0"/>
              <a:buChar char="o"/>
              <a:defRPr/>
            </a:pPr>
            <a:r>
              <a:rPr lang="en-US" sz="2400" b="1" dirty="0"/>
              <a:t>Into the registers, into the RS and store buffers that are waiting for this result</a:t>
            </a:r>
          </a:p>
          <a:p>
            <a:pPr marL="404813" indent="-404813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latin typeface="Comic Sans MS" pitchFamily="66" charset="0"/>
              </a:rPr>
              <a:t>Stores also write data to memory during this step</a:t>
            </a:r>
          </a:p>
          <a:p>
            <a:pPr marL="404813" indent="-404813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/>
              <a:t>Data structure used to detect and eliminate hazards are attached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To the RS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/>
              <a:t>		To the register file, and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To the load/store buffers </a:t>
            </a:r>
          </a:p>
          <a:p>
            <a:pPr marL="344488" indent="-344488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latin typeface="Comic Sans MS" pitchFamily="66" charset="0"/>
              </a:rPr>
              <a:t>Different information is attached to different objects</a:t>
            </a:r>
          </a:p>
          <a:p>
            <a:pPr marL="404813" indent="-404813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/>
              <a:t>All data structures contain a tag field per entry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Names for an extended set of virtual 	registers used for renaming</a:t>
            </a:r>
          </a:p>
          <a:p>
            <a:pPr marL="344488" indent="-344488" eaLnBrk="1" hangingPunct="1">
              <a:lnSpc>
                <a:spcPct val="80000"/>
              </a:lnSpc>
              <a:buFont typeface="Courier New" pitchFamily="49" charset="0"/>
              <a:buChar char="o"/>
              <a:defRPr/>
            </a:pPr>
            <a:r>
              <a:rPr lang="en-US" sz="2400" b="1" dirty="0"/>
              <a:t>Describes which RS contains the instruction that will produce the result needed as a source operand </a:t>
            </a:r>
          </a:p>
        </p:txBody>
      </p:sp>
    </p:spTree>
    <p:extLst>
      <p:ext uri="{BB962C8B-B14F-4D97-AF65-F5344CB8AC3E}">
        <p14:creationId xmlns:p14="http://schemas.microsoft.com/office/powerpoint/2010/main" val="1589796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D381C-0051-4DE8-8032-EBA5878FAAD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62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Dynamic Scheduling Using Tomasulo’s Approach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838200"/>
            <a:ext cx="8305800" cy="53911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Once the instruction is issued and is waiting for source operands, it refers to the operands by the reservation station number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Each RS has seven fields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Op:        	</a:t>
            </a:r>
            <a:r>
              <a:rPr lang="en-US" sz="2400" b="1" dirty="0">
                <a:latin typeface="Comic Sans MS" pitchFamily="66" charset="0"/>
              </a:rPr>
              <a:t>Operations to be performed on source	     	operands S1 and S2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Qj</a:t>
            </a:r>
            <a:r>
              <a:rPr lang="en-US" sz="2400" b="1" dirty="0"/>
              <a:t>, </a:t>
            </a:r>
            <a:r>
              <a:rPr lang="en-US" sz="2400" b="1" dirty="0" err="1"/>
              <a:t>Qk</a:t>
            </a:r>
            <a:r>
              <a:rPr lang="en-US" sz="2400" b="1" dirty="0"/>
              <a:t>:   	The RS that produce the source operands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      ‘0’ indicates that source operands are available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Vj</a:t>
            </a:r>
            <a:r>
              <a:rPr lang="en-US" sz="2400" b="1" dirty="0"/>
              <a:t>, </a:t>
            </a:r>
            <a:r>
              <a:rPr lang="en-US" sz="2400" b="1" dirty="0" err="1"/>
              <a:t>Vk</a:t>
            </a:r>
            <a:r>
              <a:rPr lang="en-US" sz="2400" b="1" dirty="0"/>
              <a:t>:    	</a:t>
            </a:r>
            <a:r>
              <a:rPr lang="en-US" sz="2400" b="1" dirty="0">
                <a:latin typeface="Comic Sans MS" pitchFamily="66" charset="0"/>
              </a:rPr>
              <a:t>The value of source operands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Busy:     	This RS and its accompanying FU are 			occupied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Field A:   	</a:t>
            </a:r>
            <a:r>
              <a:rPr lang="en-US" sz="2400" b="1" dirty="0">
                <a:latin typeface="Comic Sans MS" pitchFamily="66" charset="0"/>
              </a:rPr>
              <a:t>Hold information for memory address		calculation for a load or store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Register file or store buffer require a field, Qi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The number of RS that contains the operation whose result should be stored into this register or in memory</a:t>
            </a:r>
          </a:p>
        </p:txBody>
      </p:sp>
    </p:spTree>
    <p:extLst>
      <p:ext uri="{BB962C8B-B14F-4D97-AF65-F5344CB8AC3E}">
        <p14:creationId xmlns:p14="http://schemas.microsoft.com/office/powerpoint/2010/main" val="4035597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5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4DAD6-E4EE-4194-9A16-32C98D3F25A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Dynamic Scheduling Using Tomasulo’s Approach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685800"/>
            <a:ext cx="82296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The load and store buffers each require a busy field indicating when a buffer is available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There is another field A which holds the result 	of the effective address once the first step of 	execution has been c</a:t>
            </a:r>
            <a:r>
              <a:rPr lang="en-US" sz="2400" b="1" dirty="0"/>
              <a:t>ompleted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Dynamic Scheduling: Examples and the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</a:t>
            </a:r>
            <a:r>
              <a:rPr lang="en-US" sz="2400" b="1" dirty="0">
                <a:latin typeface="Comic Sans MS" pitchFamily="66" charset="0"/>
              </a:rPr>
              <a:t>The information tables for a given code sequence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Two major advantages of </a:t>
            </a:r>
            <a:r>
              <a:rPr lang="en-US" sz="2400" b="1" dirty="0" err="1"/>
              <a:t>Tomasulo’s</a:t>
            </a:r>
            <a:r>
              <a:rPr lang="en-US" sz="2400" b="1" dirty="0"/>
              <a:t> scheme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Distribution of hazard detection logic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Distributed RS and use of CDB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Instructions can be issued simultaneously by broadcast of the result on the CDB as multiple instructions may become ready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Elimination of stalls for WAW and WAR hazards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400" b="1" dirty="0"/>
              <a:t>This is done by renaming registers with RS and storing operands in RS as soon as they are available</a:t>
            </a:r>
          </a:p>
        </p:txBody>
      </p:sp>
    </p:spTree>
    <p:extLst>
      <p:ext uri="{BB962C8B-B14F-4D97-AF65-F5344CB8AC3E}">
        <p14:creationId xmlns:p14="http://schemas.microsoft.com/office/powerpoint/2010/main" val="2378003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23432-C651-4E06-9B15-595853962FE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 b="1"/>
              <a:t>Reservation Station &amp; Register Tags -  All instructions are issued – Only the first instruction has completed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817563"/>
            <a:ext cx="8689974" cy="596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21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792162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 b="1" dirty="0"/>
              <a:t>Reservation Station &amp; Register Tags -  All instructions are issued – Only the first instruction has completed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219200"/>
            <a:ext cx="8229600" cy="5029200"/>
          </a:xfrm>
        </p:spPr>
        <p:txBody>
          <a:bodyPr/>
          <a:lstStyle/>
          <a:p>
            <a:pPr marL="82550" indent="0">
              <a:spcBef>
                <a:spcPts val="0"/>
              </a:spcBef>
              <a:buNone/>
            </a:pPr>
            <a:r>
              <a:rPr lang="en-US" b="1" dirty="0" smtClean="0"/>
              <a:t>			       issue	  execute	    write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						    result</a:t>
            </a:r>
          </a:p>
          <a:p>
            <a:pPr marL="82550" indent="0">
              <a:buNone/>
            </a:pPr>
            <a:r>
              <a:rPr lang="en-US" b="1" dirty="0" err="1"/>
              <a:t>f</a:t>
            </a:r>
            <a:r>
              <a:rPr lang="en-US" b="1" dirty="0" err="1" smtClean="0"/>
              <a:t>ld</a:t>
            </a:r>
            <a:r>
              <a:rPr lang="en-US" b="1" dirty="0" smtClean="0"/>
              <a:t>		f6, 32(x2)	  </a:t>
            </a:r>
            <a:r>
              <a:rPr lang="en-US" b="1" dirty="0" smtClean="0">
                <a:latin typeface="Book Antiqua" panose="02040602050305030304" pitchFamily="18" charset="0"/>
              </a:rPr>
              <a:t>√</a:t>
            </a:r>
            <a:r>
              <a:rPr lang="en-US" b="1" dirty="0" smtClean="0"/>
              <a:t>	</a:t>
            </a:r>
          </a:p>
          <a:p>
            <a:pPr marL="82550" indent="0">
              <a:buNone/>
            </a:pPr>
            <a:r>
              <a:rPr lang="en-US" b="1" dirty="0" err="1" smtClean="0"/>
              <a:t>fld</a:t>
            </a:r>
            <a:r>
              <a:rPr lang="en-US" b="1" dirty="0" smtClean="0"/>
              <a:t>		f6, 44(x3)</a:t>
            </a:r>
          </a:p>
          <a:p>
            <a:pPr marL="82550" indent="0">
              <a:buNone/>
            </a:pPr>
            <a:r>
              <a:rPr lang="en-US" b="1" dirty="0" err="1" smtClean="0"/>
              <a:t>fmul.d</a:t>
            </a:r>
            <a:r>
              <a:rPr lang="en-US" b="1" dirty="0" smtClean="0"/>
              <a:t>	f0, f2, f4</a:t>
            </a:r>
          </a:p>
          <a:p>
            <a:pPr marL="82550" indent="0">
              <a:buNone/>
            </a:pPr>
            <a:r>
              <a:rPr lang="en-US" b="1" dirty="0" err="1" smtClean="0"/>
              <a:t>fsub.d</a:t>
            </a:r>
            <a:r>
              <a:rPr lang="en-US" b="1" dirty="0" smtClean="0"/>
              <a:t>	f8, f2, f6</a:t>
            </a:r>
          </a:p>
          <a:p>
            <a:pPr marL="82550" indent="0">
              <a:buNone/>
            </a:pPr>
            <a:r>
              <a:rPr lang="en-US" b="1" dirty="0" err="1" smtClean="0"/>
              <a:t>fdiv.d</a:t>
            </a:r>
            <a:r>
              <a:rPr lang="en-US" b="1" dirty="0" smtClean="0"/>
              <a:t> 	f0, f0, f6</a:t>
            </a:r>
          </a:p>
          <a:p>
            <a:pPr marL="82550" indent="0">
              <a:buNone/>
            </a:pPr>
            <a:r>
              <a:rPr lang="en-US" b="1" dirty="0" err="1"/>
              <a:t>f</a:t>
            </a:r>
            <a:r>
              <a:rPr lang="en-US" b="1" dirty="0" err="1" smtClean="0"/>
              <a:t>add.d</a:t>
            </a:r>
            <a:r>
              <a:rPr lang="en-US" b="1" dirty="0" smtClean="0"/>
              <a:t>	f6, f8, f2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23432-C651-4E06-9B15-595853962FE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8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9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A687-A40E-4732-BD5C-556ED106C88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599"/>
            <a:ext cx="8004175" cy="779463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2900" b="1" dirty="0"/>
              <a:t>Reducing Branch Costs with Advanced Branch Prediction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12863"/>
            <a:ext cx="8305800" cy="51641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Loop unrolling is one method for reducing branch hazards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Predicting the behavior of branches can also reduce the performance losses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Prediction can be done both statically and 	dynamically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Static prediction can be used to assist		dynamic predictors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The first technique predicts dynamically about a branch behavior in isolation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Dynamic Branch Prediction and Branch-Prediction Buffers</a:t>
            </a:r>
          </a:p>
          <a:p>
            <a:pPr>
              <a:lnSpc>
                <a:spcPct val="80000"/>
              </a:lnSpc>
              <a:buFont typeface="Wingdings" pitchFamily="2" charset="2"/>
              <a:buChar char="w"/>
            </a:pPr>
            <a:r>
              <a:rPr lang="en-US" sz="2400" b="1" dirty="0"/>
              <a:t>Simplest scheme is the </a:t>
            </a:r>
            <a:r>
              <a:rPr lang="en-US" sz="2400" b="1" i="1" dirty="0"/>
              <a:t>branch-prediction buffer</a:t>
            </a:r>
            <a:r>
              <a:rPr lang="en-US" sz="2400" b="1" dirty="0"/>
              <a:t> or </a:t>
            </a:r>
            <a:r>
              <a:rPr lang="en-US" sz="2400" b="1" i="1" dirty="0"/>
              <a:t>branch history table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20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F84D4F-55B4-4B65-B972-7080946B1D5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Reservation Station fields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3774" y="1219200"/>
            <a:ext cx="8150225" cy="5105400"/>
          </a:xfrm>
        </p:spPr>
        <p:txBody>
          <a:bodyPr/>
          <a:lstStyle/>
          <a:p>
            <a:pPr marL="82550" indent="0">
              <a:buNone/>
            </a:pPr>
            <a:r>
              <a:rPr lang="en-US" dirty="0" smtClean="0"/>
              <a:t>	  </a:t>
            </a:r>
            <a:r>
              <a:rPr lang="en-US" u="sng" dirty="0" smtClean="0"/>
              <a:t>Busy  op	 </a:t>
            </a:r>
            <a:r>
              <a:rPr lang="en-US" u="sng" dirty="0" err="1" smtClean="0"/>
              <a:t>Vj</a:t>
            </a:r>
            <a:r>
              <a:rPr lang="en-US" u="sng" dirty="0" smtClean="0"/>
              <a:t>	     </a:t>
            </a:r>
            <a:r>
              <a:rPr lang="en-US" u="sng" dirty="0" err="1" smtClean="0"/>
              <a:t>Vk</a:t>
            </a:r>
            <a:r>
              <a:rPr lang="en-US" u="sng" dirty="0" smtClean="0"/>
              <a:t>	  </a:t>
            </a:r>
            <a:r>
              <a:rPr lang="en-US" u="sng" dirty="0" err="1" smtClean="0"/>
              <a:t>Qj</a:t>
            </a:r>
            <a:r>
              <a:rPr lang="en-US" u="sng" dirty="0" smtClean="0"/>
              <a:t>	  </a:t>
            </a:r>
            <a:r>
              <a:rPr lang="en-US" u="sng" dirty="0" err="1" smtClean="0"/>
              <a:t>Qk</a:t>
            </a:r>
            <a:r>
              <a:rPr lang="en-US" u="sng" dirty="0" smtClean="0"/>
              <a:t>	  A </a:t>
            </a:r>
          </a:p>
          <a:p>
            <a:pPr marL="82550" indent="0">
              <a:buNone/>
            </a:pPr>
            <a:r>
              <a:rPr lang="en-US" u="sng" dirty="0" smtClean="0"/>
              <a:t>Add1							            </a:t>
            </a:r>
          </a:p>
          <a:p>
            <a:pPr marL="82550" indent="0">
              <a:buNone/>
            </a:pPr>
            <a:r>
              <a:rPr lang="en-US" u="sng" dirty="0" smtClean="0"/>
              <a:t>Add2							</a:t>
            </a:r>
          </a:p>
          <a:p>
            <a:pPr marL="82550" indent="0">
              <a:buNone/>
            </a:pPr>
            <a:r>
              <a:rPr lang="en-US" u="sng" dirty="0" smtClean="0"/>
              <a:t>Add3							</a:t>
            </a:r>
          </a:p>
          <a:p>
            <a:pPr marL="82550" indent="0">
              <a:buNone/>
            </a:pPr>
            <a:r>
              <a:rPr lang="en-US" u="sng" dirty="0" smtClean="0"/>
              <a:t>Mul1								</a:t>
            </a:r>
          </a:p>
          <a:p>
            <a:pPr marL="82550" indent="0">
              <a:buNone/>
            </a:pPr>
            <a:r>
              <a:rPr lang="en-US" u="sng" dirty="0" smtClean="0"/>
              <a:t>Mul2								</a:t>
            </a:r>
          </a:p>
          <a:p>
            <a:pPr marL="82550" indent="0">
              <a:buNone/>
            </a:pPr>
            <a:r>
              <a:rPr lang="en-US" u="sng" dirty="0" smtClean="0"/>
              <a:t>Load1							</a:t>
            </a:r>
          </a:p>
          <a:p>
            <a:pPr marL="82550" indent="0">
              <a:buNone/>
            </a:pPr>
            <a:r>
              <a:rPr lang="en-US" u="sng" dirty="0" smtClean="0"/>
              <a:t>Load2							</a:t>
            </a:r>
          </a:p>
          <a:p>
            <a:pPr marL="82550" indent="0">
              <a:buNone/>
            </a:pPr>
            <a:endParaRPr lang="en-US" dirty="0" smtClean="0"/>
          </a:p>
          <a:p>
            <a:pPr marL="825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95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F84D4F-55B4-4B65-B972-7080946B1D5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Reservation Station fields</a:t>
            </a:r>
          </a:p>
        </p:txBody>
      </p:sp>
      <p:pic>
        <p:nvPicPr>
          <p:cNvPr id="58374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173163"/>
            <a:ext cx="9104313" cy="5303837"/>
          </a:xfrm>
          <a:noFill/>
        </p:spPr>
      </p:pic>
    </p:spTree>
    <p:extLst>
      <p:ext uri="{BB962C8B-B14F-4D97-AF65-F5344CB8AC3E}">
        <p14:creationId xmlns:p14="http://schemas.microsoft.com/office/powerpoint/2010/main" val="2498741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5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A2FB4-A4A9-4D9A-8B08-57894AC4458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Register Tags</a:t>
            </a:r>
          </a:p>
        </p:txBody>
      </p:sp>
      <p:pic>
        <p:nvPicPr>
          <p:cNvPr id="59398" name="Picture 3"/>
          <p:cNvPicPr>
            <a:picLocks noGrp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77813" y="2514600"/>
            <a:ext cx="8866187" cy="2286000"/>
          </a:xfrm>
          <a:noFill/>
        </p:spPr>
      </p:pic>
    </p:spTree>
    <p:extLst>
      <p:ext uri="{BB962C8B-B14F-4D97-AF65-F5344CB8AC3E}">
        <p14:creationId xmlns:p14="http://schemas.microsoft.com/office/powerpoint/2010/main" val="2004286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257FA-CBD8-4B6A-99E4-705D1345610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0"/>
            <a:ext cx="8043862" cy="6096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Only MUL and DIV Instructions are not complete</a:t>
            </a:r>
          </a:p>
        </p:txBody>
      </p:sp>
      <p:pic>
        <p:nvPicPr>
          <p:cNvPr id="60422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609600"/>
            <a:ext cx="9144000" cy="6218238"/>
          </a:xfrm>
          <a:noFill/>
        </p:spPr>
      </p:pic>
    </p:spTree>
    <p:extLst>
      <p:ext uri="{BB962C8B-B14F-4D97-AF65-F5344CB8AC3E}">
        <p14:creationId xmlns:p14="http://schemas.microsoft.com/office/powerpoint/2010/main" val="2082759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39AF9-950D-48BE-AE9C-95A6149890F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Instruction status (for reference only)</a:t>
            </a:r>
          </a:p>
        </p:txBody>
      </p:sp>
      <p:pic>
        <p:nvPicPr>
          <p:cNvPr id="61446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447800"/>
            <a:ext cx="9144000" cy="4846638"/>
          </a:xfrm>
          <a:noFill/>
        </p:spPr>
      </p:pic>
    </p:spTree>
    <p:extLst>
      <p:ext uri="{BB962C8B-B14F-4D97-AF65-F5344CB8AC3E}">
        <p14:creationId xmlns:p14="http://schemas.microsoft.com/office/powerpoint/2010/main" val="2464701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C9F6EB-60D7-4197-A87A-D4B4DB70AF72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Reservation Stations Fields</a:t>
            </a:r>
          </a:p>
        </p:txBody>
      </p:sp>
      <p:pic>
        <p:nvPicPr>
          <p:cNvPr id="62470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219200"/>
            <a:ext cx="8683625" cy="5119688"/>
          </a:xfrm>
          <a:noFill/>
        </p:spPr>
      </p:pic>
    </p:spTree>
    <p:extLst>
      <p:ext uri="{BB962C8B-B14F-4D97-AF65-F5344CB8AC3E}">
        <p14:creationId xmlns:p14="http://schemas.microsoft.com/office/powerpoint/2010/main" val="747007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2376E6-B8E1-479F-BF04-7221D3ED47E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2192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Register Tags</a:t>
            </a:r>
          </a:p>
        </p:txBody>
      </p:sp>
      <p:pic>
        <p:nvPicPr>
          <p:cNvPr id="63494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8300" y="2057400"/>
            <a:ext cx="8775700" cy="3108325"/>
          </a:xfrm>
          <a:noFill/>
        </p:spPr>
      </p:pic>
    </p:spTree>
    <p:extLst>
      <p:ext uri="{BB962C8B-B14F-4D97-AF65-F5344CB8AC3E}">
        <p14:creationId xmlns:p14="http://schemas.microsoft.com/office/powerpoint/2010/main" val="85186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8F822A-B950-47D6-A648-1C307CDDE06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868363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 dirty="0"/>
              <a:t>Reducing Branch Costs through Prediction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020763"/>
            <a:ext cx="8226425" cy="5303837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Branch-prediction buffer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 small memory indexed by the lower portion of the address of the branch instruction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Memory contains a bit that indicates whether the 	branch was recently taken or not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The scheme is useful for reducing the branch delay when it is longer than the time to compute the target PC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Prediction is a hint that may turn out to be wrong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In case of wrong prediction, prediction bit is 	inverted and stored back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Performance shortcoming of simple 1-bit scheme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Even if a branch is almost always taken, a 	wrong prediction is made twice before the 	correct prediction when the branch is not 	taken </a:t>
            </a:r>
            <a:endParaRPr lang="en-US" sz="12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389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 dirty="0"/>
              <a:t>FAST-NU Karachi Campus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DEAA9F-2486-4EF3-BA5E-823B79C813B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/>
              <a:t>Reducing Branch Costs through Prediction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084263"/>
            <a:ext cx="8226425" cy="5316537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Solution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Use a 2-bit prediction scheme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A prediction must miss twice before it is 	changed 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Finite state processor for a 2-bit prediction scheme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Branch-prediction buffer implementation options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 small, special cache accessed with the instruction address during the IF stage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 pair of bits attached to each block in the I-cache and fetched with the instruction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Prediction </a:t>
            </a:r>
            <a:r>
              <a:rPr lang="en-US" sz="2400" b="1" dirty="0" smtClean="0"/>
              <a:t>accuracy?</a:t>
            </a:r>
            <a:endParaRPr lang="en-US" sz="24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With 4096 entries, SPEC89 </a:t>
            </a:r>
            <a:r>
              <a:rPr lang="en-US" sz="2400" b="1" dirty="0" smtClean="0"/>
              <a:t>shows an accuracy </a:t>
            </a:r>
            <a:r>
              <a:rPr lang="en-US" sz="2400" b="1" dirty="0"/>
              <a:t>ranging from </a:t>
            </a:r>
            <a:r>
              <a:rPr lang="en-US" sz="2400" b="1" dirty="0" smtClean="0"/>
              <a:t>99</a:t>
            </a:r>
            <a:r>
              <a:rPr lang="en-US" sz="2400" b="1" dirty="0"/>
              <a:t>% to 82%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A </a:t>
            </a:r>
            <a:r>
              <a:rPr lang="en-US" sz="2400" b="1" dirty="0" err="1">
                <a:latin typeface="Comic Sans MS" pitchFamily="66" charset="0"/>
              </a:rPr>
              <a:t>misprediction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smtClean="0">
                <a:latin typeface="Comic Sans MS" pitchFamily="66" charset="0"/>
              </a:rPr>
              <a:t>rate of </a:t>
            </a:r>
            <a:r>
              <a:rPr lang="en-US" sz="2400" b="1" dirty="0">
                <a:latin typeface="Comic Sans MS" pitchFamily="66" charset="0"/>
              </a:rPr>
              <a:t>1% to 18% takes place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Larger buffer can produce better results</a:t>
            </a: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983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FE6C44-1595-40AF-9E0F-6145C3145A8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772400" cy="960438"/>
          </a:xfrm>
          <a:noFill/>
        </p:spPr>
        <p:txBody>
          <a:bodyPr/>
          <a:lstStyle/>
          <a:p>
            <a:r>
              <a:rPr lang="en-US" sz="3200" b="1"/>
              <a:t>States in a 2-bit prediction scheme</a:t>
            </a:r>
          </a:p>
        </p:txBody>
      </p:sp>
      <p:pic>
        <p:nvPicPr>
          <p:cNvPr id="45062" name="Picture 3"/>
          <p:cNvPicPr>
            <a:picLocks noGrp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" y="1295400"/>
            <a:ext cx="8961438" cy="5486400"/>
          </a:xfrm>
          <a:noFill/>
        </p:spPr>
      </p:pic>
    </p:spTree>
    <p:extLst>
      <p:ext uri="{BB962C8B-B14F-4D97-AF65-F5344CB8AC3E}">
        <p14:creationId xmlns:p14="http://schemas.microsoft.com/office/powerpoint/2010/main" val="233852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1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C6B785-81BC-4876-A5B6-921E413980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22238"/>
            <a:ext cx="7772400" cy="868362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/>
              <a:t>Reducing Branch Costs through Prediction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226425" cy="51054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Accuracy for integer programs is lower than for loop-intensive scientific programs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8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Increase the accuracy by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Increasing the size of buffer  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Increasing the accuracy of the scheme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Increasing the size of buffer or increasing the number of bits may not have a significant impact on the accuracy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Predictor structure should also be examined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Correlating Branch Predictors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 2-bit predictor scheme uses only the 	recent behavior of a single branch to predict 	the future behavior of that branch </a:t>
            </a:r>
          </a:p>
        </p:txBody>
      </p:sp>
    </p:spTree>
    <p:extLst>
      <p:ext uri="{BB962C8B-B14F-4D97-AF65-F5344CB8AC3E}">
        <p14:creationId xmlns:p14="http://schemas.microsoft.com/office/powerpoint/2010/main" val="122592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1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F54EF-CB6A-4C9B-B46D-13D5C051A36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Reducing Branch Costs with Prediction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990600"/>
            <a:ext cx="8226425" cy="53149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Using the recent behavior of </a:t>
            </a:r>
            <a:r>
              <a:rPr lang="en-US" sz="2400" b="1" i="1" dirty="0"/>
              <a:t>other branches</a:t>
            </a:r>
            <a:r>
              <a:rPr lang="en-US" sz="2400" b="1" dirty="0"/>
              <a:t> can improve the accuracy of prediction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		</a:t>
            </a: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if </a:t>
            </a:r>
            <a:r>
              <a:rPr lang="en-US" sz="2400" b="1" dirty="0"/>
              <a:t>(aa==2) 		</a:t>
            </a:r>
            <a:r>
              <a:rPr lang="en-US" sz="2400" b="1" dirty="0" smtClean="0"/>
              <a:t>ADDI	</a:t>
            </a:r>
            <a:r>
              <a:rPr lang="en-US" sz="2400" b="1" dirty="0"/>
              <a:t>	</a:t>
            </a:r>
            <a:r>
              <a:rPr lang="en-US" sz="2400" b="1" dirty="0" smtClean="0"/>
              <a:t>x3, x1, -2</a:t>
            </a:r>
            <a:r>
              <a:rPr lang="en-US" sz="2400" b="1" dirty="0"/>
              <a:t> </a:t>
            </a:r>
            <a:r>
              <a:rPr lang="en-US" sz="2400" b="1" dirty="0" smtClean="0"/>
              <a:t>    ; branch b1          </a:t>
            </a:r>
            <a:r>
              <a:rPr lang="en-US" sz="2400" b="1" dirty="0" err="1" smtClean="0"/>
              <a:t>aa</a:t>
            </a:r>
            <a:r>
              <a:rPr lang="en-US" sz="2400" b="1" dirty="0" smtClean="0"/>
              <a:t>=0</a:t>
            </a:r>
            <a:r>
              <a:rPr lang="en-US" sz="2400" b="1" dirty="0"/>
              <a:t>;		BNEZ		</a:t>
            </a:r>
            <a:r>
              <a:rPr lang="en-US" sz="2400" b="1" dirty="0" smtClean="0"/>
              <a:t>x3</a:t>
            </a:r>
            <a:r>
              <a:rPr lang="en-US" sz="2400" b="1" dirty="0"/>
              <a:t>, L1       </a:t>
            </a:r>
            <a:r>
              <a:rPr lang="en-US" sz="2400" b="1" dirty="0" smtClean="0"/>
              <a:t>   ; (</a:t>
            </a:r>
            <a:r>
              <a:rPr lang="en-US" sz="2400" b="1" dirty="0" err="1" smtClean="0"/>
              <a:t>aa</a:t>
            </a:r>
            <a:r>
              <a:rPr lang="en-US" sz="2400" b="1" dirty="0" smtClean="0"/>
              <a:t> != 2)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if </a:t>
            </a:r>
            <a:r>
              <a:rPr lang="en-US" sz="2400" b="1" dirty="0"/>
              <a:t>(bb==2) 		</a:t>
            </a:r>
            <a:r>
              <a:rPr lang="en-US" sz="2400" b="1" dirty="0" smtClean="0"/>
              <a:t>ADD</a:t>
            </a:r>
            <a:r>
              <a:rPr lang="en-US" sz="2400" b="1" dirty="0"/>
              <a:t>	</a:t>
            </a:r>
            <a:r>
              <a:rPr lang="en-US" sz="2400" b="1" dirty="0" smtClean="0"/>
              <a:t>	x1</a:t>
            </a:r>
            <a:r>
              <a:rPr lang="en-US" sz="2400" b="1" dirty="0"/>
              <a:t>, </a:t>
            </a:r>
            <a:r>
              <a:rPr lang="en-US" sz="2400" b="1" dirty="0" smtClean="0"/>
              <a:t>x0</a:t>
            </a:r>
            <a:r>
              <a:rPr lang="en-US" sz="2400" b="1" dirty="0"/>
              <a:t>, </a:t>
            </a:r>
            <a:r>
              <a:rPr lang="en-US" sz="2400" b="1" dirty="0" smtClean="0"/>
              <a:t>x0    ;  </a:t>
            </a:r>
            <a:r>
              <a:rPr lang="en-US" sz="2400" b="1" dirty="0" err="1" smtClean="0"/>
              <a:t>aa</a:t>
            </a:r>
            <a:r>
              <a:rPr lang="en-US" sz="2400" b="1" dirty="0" smtClean="0"/>
              <a:t> = 0    bb=0</a:t>
            </a:r>
            <a:r>
              <a:rPr lang="en-US" sz="2400" b="1" dirty="0"/>
              <a:t>;	 L1:	</a:t>
            </a:r>
            <a:r>
              <a:rPr lang="en-US" sz="2400" b="1" dirty="0" smtClean="0"/>
              <a:t>ADDI	</a:t>
            </a:r>
            <a:r>
              <a:rPr lang="en-US" sz="2400" b="1" dirty="0"/>
              <a:t>	</a:t>
            </a:r>
            <a:r>
              <a:rPr lang="en-US" sz="2400" b="1" dirty="0" smtClean="0"/>
              <a:t>x3</a:t>
            </a:r>
            <a:r>
              <a:rPr lang="en-US" sz="2400" b="1" dirty="0"/>
              <a:t>, </a:t>
            </a:r>
            <a:r>
              <a:rPr lang="en-US" sz="2400" b="1" dirty="0" smtClean="0"/>
              <a:t>x2</a:t>
            </a:r>
            <a:r>
              <a:rPr lang="en-US" sz="2400" b="1" dirty="0"/>
              <a:t>, </a:t>
            </a:r>
            <a:r>
              <a:rPr lang="en-US" sz="2400" b="1" dirty="0" smtClean="0"/>
              <a:t>-</a:t>
            </a:r>
            <a:r>
              <a:rPr lang="en-US" sz="2400" b="1" dirty="0"/>
              <a:t>2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if </a:t>
            </a:r>
            <a:r>
              <a:rPr lang="en-US" sz="2400" b="1" dirty="0"/>
              <a:t>(aa!=bb) {	</a:t>
            </a:r>
            <a:r>
              <a:rPr lang="en-US" sz="2400" b="1" dirty="0" smtClean="0"/>
              <a:t>	BNEZ</a:t>
            </a:r>
            <a:r>
              <a:rPr lang="en-US" sz="2400" b="1" dirty="0"/>
              <a:t>		</a:t>
            </a:r>
            <a:r>
              <a:rPr lang="en-US" sz="2400" b="1" dirty="0" smtClean="0"/>
              <a:t>x3</a:t>
            </a:r>
            <a:r>
              <a:rPr lang="en-US" sz="2400" b="1" dirty="0"/>
              <a:t>, L2   </a:t>
            </a:r>
            <a:r>
              <a:rPr lang="en-US" sz="2400" b="1" dirty="0" smtClean="0"/>
              <a:t>	; </a:t>
            </a:r>
            <a:r>
              <a:rPr lang="en-US" sz="2400" b="1" dirty="0"/>
              <a:t>branch </a:t>
            </a:r>
            <a:r>
              <a:rPr lang="en-US" sz="2400" b="1" dirty="0" smtClean="0"/>
              <a:t>b2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								; (bb != 2)</a:t>
            </a:r>
            <a:r>
              <a:rPr lang="en-US" sz="2400" b="1" dirty="0"/>
              <a:t>	</a:t>
            </a:r>
            <a:r>
              <a:rPr lang="en-US" sz="2400" b="1" dirty="0" smtClean="0"/>
              <a:t> </a:t>
            </a:r>
            <a:r>
              <a:rPr lang="en-US" sz="2400" b="1" dirty="0"/>
              <a:t>		</a:t>
            </a:r>
            <a:r>
              <a:rPr lang="en-US" sz="2400" b="1" dirty="0" smtClean="0"/>
              <a:t>ADD</a:t>
            </a:r>
            <a:r>
              <a:rPr lang="en-US" sz="2400" b="1" dirty="0"/>
              <a:t>	</a:t>
            </a:r>
            <a:r>
              <a:rPr lang="en-US" sz="2400" b="1" dirty="0" smtClean="0"/>
              <a:t>	x2</a:t>
            </a:r>
            <a:r>
              <a:rPr lang="en-US" sz="2400" b="1" dirty="0"/>
              <a:t>, </a:t>
            </a:r>
            <a:r>
              <a:rPr lang="en-US" sz="2400" b="1" dirty="0" smtClean="0"/>
              <a:t>x0</a:t>
            </a:r>
            <a:r>
              <a:rPr lang="en-US" sz="2400" b="1" dirty="0"/>
              <a:t>, </a:t>
            </a:r>
            <a:r>
              <a:rPr lang="en-US" sz="2400" b="1" dirty="0" smtClean="0"/>
              <a:t>x0     ; </a:t>
            </a:r>
            <a:r>
              <a:rPr lang="en-US" sz="2400" b="1" dirty="0"/>
              <a:t>bb = 0  		  </a:t>
            </a:r>
            <a:r>
              <a:rPr lang="en-US" sz="2400" b="1" dirty="0" smtClean="0"/>
              <a:t> </a:t>
            </a:r>
            <a:r>
              <a:rPr lang="en-US" sz="2400" b="1" dirty="0"/>
              <a:t>L2:	</a:t>
            </a:r>
            <a:r>
              <a:rPr lang="en-US" sz="2400" b="1" dirty="0" smtClean="0"/>
              <a:t>SUB		x3</a:t>
            </a:r>
            <a:r>
              <a:rPr lang="en-US" sz="2400" b="1" dirty="0"/>
              <a:t>, </a:t>
            </a:r>
            <a:r>
              <a:rPr lang="en-US" sz="2400" b="1" dirty="0" smtClean="0"/>
              <a:t>x1</a:t>
            </a:r>
            <a:r>
              <a:rPr lang="en-US" sz="2400" b="1" dirty="0"/>
              <a:t>, </a:t>
            </a:r>
            <a:r>
              <a:rPr lang="en-US" sz="2400" b="1" dirty="0" smtClean="0"/>
              <a:t>x2     ; x3=</a:t>
            </a:r>
            <a:r>
              <a:rPr lang="en-US" sz="2400" b="1" dirty="0" err="1" smtClean="0"/>
              <a:t>aa</a:t>
            </a:r>
            <a:r>
              <a:rPr lang="en-US" sz="2400" b="1" dirty="0" smtClean="0"/>
              <a:t> – bb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	BEQZ		</a:t>
            </a:r>
            <a:r>
              <a:rPr lang="en-US" sz="2400" b="1" dirty="0" smtClean="0"/>
              <a:t>x3</a:t>
            </a:r>
            <a:r>
              <a:rPr lang="en-US" sz="2400" b="1" dirty="0"/>
              <a:t>, L3       </a:t>
            </a:r>
            <a:r>
              <a:rPr lang="en-US" sz="2400" b="1" dirty="0" smtClean="0"/>
              <a:t>     ; </a:t>
            </a:r>
            <a:r>
              <a:rPr lang="en-US" sz="2400" b="1" dirty="0"/>
              <a:t>branch b3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i="1" dirty="0"/>
              <a:t>Correlating predictors</a:t>
            </a:r>
            <a:r>
              <a:rPr lang="en-US" sz="2400" b="1" dirty="0"/>
              <a:t> or </a:t>
            </a:r>
            <a:r>
              <a:rPr lang="en-US" sz="2400" b="1" i="1" dirty="0"/>
              <a:t>two-level predictors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The most recent branches behavior is used to decide how to predict a given branch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(1,2) predictor: Uses the behavior of the last branch                             to choose from a pair of 2-bit predictors to predict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171524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0.xml><?xml version="1.0" encoding="utf-8"?>
<a:theme xmlns:a="http://schemas.openxmlformats.org/drawingml/2006/main" name="1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1.xml><?xml version="1.0" encoding="utf-8"?>
<a:theme xmlns:a="http://schemas.openxmlformats.org/drawingml/2006/main" name="1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2.xml><?xml version="1.0" encoding="utf-8"?>
<a:theme xmlns:a="http://schemas.openxmlformats.org/drawingml/2006/main" name="1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3.xml><?xml version="1.0" encoding="utf-8"?>
<a:theme xmlns:a="http://schemas.openxmlformats.org/drawingml/2006/main" name="1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4.xml><?xml version="1.0" encoding="utf-8"?>
<a:theme xmlns:a="http://schemas.openxmlformats.org/drawingml/2006/main" name="1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5.xml><?xml version="1.0" encoding="utf-8"?>
<a:theme xmlns:a="http://schemas.openxmlformats.org/drawingml/2006/main" name="1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4.xml><?xml version="1.0" encoding="utf-8"?>
<a:theme xmlns:a="http://schemas.openxmlformats.org/drawingml/2006/main" name="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5.xml><?xml version="1.0" encoding="utf-8"?>
<a:theme xmlns:a="http://schemas.openxmlformats.org/drawingml/2006/main" name="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7.xml><?xml version="1.0" encoding="utf-8"?>
<a:theme xmlns:a="http://schemas.openxmlformats.org/drawingml/2006/main" name="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8.xml><?xml version="1.0" encoding="utf-8"?>
<a:theme xmlns:a="http://schemas.openxmlformats.org/drawingml/2006/main" name="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9.xml><?xml version="1.0" encoding="utf-8"?>
<a:theme xmlns:a="http://schemas.openxmlformats.org/drawingml/2006/main" name="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6828</TotalTime>
  <Words>1449</Words>
  <Application>Microsoft Office PowerPoint</Application>
  <PresentationFormat>On-screen Show (4:3)</PresentationFormat>
  <Paragraphs>551</Paragraphs>
  <Slides>46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46</vt:i4>
      </vt:variant>
    </vt:vector>
  </HeadingPairs>
  <TitlesOfParts>
    <vt:vector size="71" baseType="lpstr">
      <vt:lpstr>Arial</vt:lpstr>
      <vt:lpstr>Arial Black</vt:lpstr>
      <vt:lpstr>Book Antiqua</vt:lpstr>
      <vt:lpstr>Comic Sans MS</vt:lpstr>
      <vt:lpstr>Courier New</vt:lpstr>
      <vt:lpstr>Gill Sans MT</vt:lpstr>
      <vt:lpstr>Times</vt:lpstr>
      <vt:lpstr>Verdana</vt:lpstr>
      <vt:lpstr>Wingdings</vt:lpstr>
      <vt:lpstr>Wingdings 2</vt:lpstr>
      <vt:lpstr>Theme1</vt:lpstr>
      <vt:lpstr>2_Theme1</vt:lpstr>
      <vt:lpstr>3_Theme1</vt:lpstr>
      <vt:lpstr>4_Theme1</vt:lpstr>
      <vt:lpstr>5_Theme1</vt:lpstr>
      <vt:lpstr>6_Theme1</vt:lpstr>
      <vt:lpstr>7_Theme1</vt:lpstr>
      <vt:lpstr>8_Theme1</vt:lpstr>
      <vt:lpstr>9_Theme1</vt:lpstr>
      <vt:lpstr>10_Theme1</vt:lpstr>
      <vt:lpstr>11_Theme1</vt:lpstr>
      <vt:lpstr>12_Theme1</vt:lpstr>
      <vt:lpstr>13_Theme1</vt:lpstr>
      <vt:lpstr>14_Theme1</vt:lpstr>
      <vt:lpstr>15_Theme1</vt:lpstr>
      <vt:lpstr>Instruction-Level Parallelism and Its Exploitation</vt:lpstr>
      <vt:lpstr>Loop Unrolling and Pipeline Scheduling</vt:lpstr>
      <vt:lpstr>Loop Unrolling and Pipeline Scheduling</vt:lpstr>
      <vt:lpstr>Reducing Branch Costs with Advanced Branch Prediction</vt:lpstr>
      <vt:lpstr>Reducing Branch Costs through Prediction</vt:lpstr>
      <vt:lpstr>Reducing Branch Costs through Prediction</vt:lpstr>
      <vt:lpstr>States in a 2-bit prediction scheme</vt:lpstr>
      <vt:lpstr>Reducing Branch Costs through Prediction</vt:lpstr>
      <vt:lpstr>Reducing Branch Costs with Prediction</vt:lpstr>
      <vt:lpstr>Reducing Branch Costs with Prediction</vt:lpstr>
      <vt:lpstr>Reducing Branch Costs with Prediction</vt:lpstr>
      <vt:lpstr>Reducing Branch Costs with Prediction</vt:lpstr>
      <vt:lpstr>Misprediction Rate for three different predictors on SPEC89 as the total number of bits is increased</vt:lpstr>
      <vt:lpstr>Overcoming Data Hazards with Dynamic Scheduling</vt:lpstr>
      <vt:lpstr>Overcoming Data Hazards with Dynamic  Scheduling</vt:lpstr>
      <vt:lpstr>   Example codes</vt:lpstr>
      <vt:lpstr>Overcoming Data Hazards with Dynamic Scheduling</vt:lpstr>
      <vt:lpstr>Overcoming Data Hazards with Dynamic Scheduling</vt:lpstr>
      <vt:lpstr>Dynamic Scheduling with a Scoreboard</vt:lpstr>
      <vt:lpstr>Dynamic Scheduling with a Scoreboard</vt:lpstr>
      <vt:lpstr>Structure of a RISC V Processor with Scoreboard</vt:lpstr>
      <vt:lpstr>Dynamic Scheduling with a Scoreboard</vt:lpstr>
      <vt:lpstr>Dynamic Scheduling with a Scoreboard</vt:lpstr>
      <vt:lpstr>Dynamic Scheduling with a Scoreboard</vt:lpstr>
      <vt:lpstr>Dynamic Scheduling with a Scoreboard</vt:lpstr>
      <vt:lpstr>Dynamic Scheduling Using Tomasulo’s Approach</vt:lpstr>
      <vt:lpstr>Dynamic Scheduling Using Tomasulo’s Approach</vt:lpstr>
      <vt:lpstr>Register Renaming</vt:lpstr>
      <vt:lpstr>Register Renaming</vt:lpstr>
      <vt:lpstr>Dynamic Scheduling Using Tomasulo’s Approach</vt:lpstr>
      <vt:lpstr>Dynamic Scheduling Using Tomasulo’s Approach</vt:lpstr>
      <vt:lpstr>Structure of RISC V Floating-point Unit using Tomasulo’s Algorithm</vt:lpstr>
      <vt:lpstr>Dynamic Scheduling Using Tomasulo’s Approach</vt:lpstr>
      <vt:lpstr>Dynamic Scheduling Using Tomasulo’s Approach</vt:lpstr>
      <vt:lpstr>Dynamic Scheduling Using Tomasulo’s Approach</vt:lpstr>
      <vt:lpstr>Dynamic Scheduling Using Tomasulo’s Approach</vt:lpstr>
      <vt:lpstr>Dynamic Scheduling Using Tomasulo’s Approach</vt:lpstr>
      <vt:lpstr>Reservation Station &amp; Register Tags -  All instructions are issued – Only the first instruction has completed</vt:lpstr>
      <vt:lpstr>Reservation Station &amp; Register Tags -  All instructions are issued – Only the first instruction has completed</vt:lpstr>
      <vt:lpstr>Reservation Station fields</vt:lpstr>
      <vt:lpstr>Reservation Station fields</vt:lpstr>
      <vt:lpstr>Register Tags</vt:lpstr>
      <vt:lpstr>Only MUL and DIV Instructions are not complete</vt:lpstr>
      <vt:lpstr>Instruction status (for reference only)</vt:lpstr>
      <vt:lpstr>Reservation Stations Fields</vt:lpstr>
      <vt:lpstr>Register Tags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Pipelining: Basic and Intermediate Concepts</dc:title>
  <dc:creator>hkhatoon</dc:creator>
  <cp:lastModifiedBy>Windows User</cp:lastModifiedBy>
  <cp:revision>627</cp:revision>
  <dcterms:created xsi:type="dcterms:W3CDTF">2007-07-28T01:56:12Z</dcterms:created>
  <dcterms:modified xsi:type="dcterms:W3CDTF">2019-10-27T16:55:50Z</dcterms:modified>
</cp:coreProperties>
</file>