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  <p:sldMasterId id="2147484093" r:id="rId2"/>
    <p:sldMasterId id="2147484095" r:id="rId3"/>
    <p:sldMasterId id="2147484097" r:id="rId4"/>
    <p:sldMasterId id="2147484099" r:id="rId5"/>
    <p:sldMasterId id="2147484101" r:id="rId6"/>
    <p:sldMasterId id="2147484103" r:id="rId7"/>
    <p:sldMasterId id="2147484105" r:id="rId8"/>
    <p:sldMasterId id="2147484107" r:id="rId9"/>
    <p:sldMasterId id="2147484109" r:id="rId10"/>
    <p:sldMasterId id="2147484111" r:id="rId11"/>
    <p:sldMasterId id="2147484113" r:id="rId12"/>
    <p:sldMasterId id="2147484115" r:id="rId13"/>
    <p:sldMasterId id="2147484117" r:id="rId14"/>
    <p:sldMasterId id="2147484119" r:id="rId15"/>
    <p:sldMasterId id="2147484121" r:id="rId16"/>
  </p:sldMasterIdLst>
  <p:notesMasterIdLst>
    <p:notesMasterId r:id="rId46"/>
  </p:notesMasterIdLst>
  <p:handoutMasterIdLst>
    <p:handoutMasterId r:id="rId47"/>
  </p:handoutMasterIdLst>
  <p:sldIdLst>
    <p:sldId id="510" r:id="rId17"/>
    <p:sldId id="571" r:id="rId18"/>
    <p:sldId id="576" r:id="rId19"/>
    <p:sldId id="577" r:id="rId20"/>
    <p:sldId id="578" r:id="rId21"/>
    <p:sldId id="579" r:id="rId22"/>
    <p:sldId id="580" r:id="rId23"/>
    <p:sldId id="596" r:id="rId24"/>
    <p:sldId id="583" r:id="rId25"/>
    <p:sldId id="584" r:id="rId26"/>
    <p:sldId id="585" r:id="rId27"/>
    <p:sldId id="58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800080"/>
    <a:srgbClr val="CC0000"/>
    <a:srgbClr val="CC0099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7" d="100"/>
          <a:sy n="67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658C07-D2CA-470E-931B-FC90C8728773}" type="datetimeFigureOut">
              <a:rPr lang="en-US"/>
              <a:pPr>
                <a:defRPr/>
              </a:pPr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6ED54D-68E8-4875-A7ED-CA0DF135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1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1E9563A9-2A5C-4DD5-A4D7-F2F9F486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9563A9-2A5C-4DD5-A4D7-F2F9F48646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2FFCF-4037-468D-B962-28040B599F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65BB1-16E1-46BC-9632-5C56A547430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6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D5F945-75DE-46F5-B53B-2425E6DFF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7432-7ABD-4E42-886A-3D689890A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434B-D52A-4A2D-959C-1F1D73B3D4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01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9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22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9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76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01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D3F-A64A-434A-8A9D-25D5E44B1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02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17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84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06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21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1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983B8-F347-416B-829C-2350CF766890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612EE4-0C37-4E24-B9AC-29FE23C056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848F6-088A-42C6-AE59-39EDBA2AE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4450-61DB-4EEE-8135-B262C73A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9507C-A714-4653-AD4C-E498185DF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D81B57-7690-47C5-B77A-34DA3DA26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D891-4F02-4E0F-A40D-8CD81360D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1BAEC-57CB-4A6A-ADC3-4875EE3D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734D0B7-F349-4BE2-8FCA-41957C8968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5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1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2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4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6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1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0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75FFE79-B63D-41EE-A744-4262077D890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3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24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Instruction-Level Parallelism and Its Exploitation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9338" y="3792538"/>
            <a:ext cx="6672262" cy="24558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400" dirty="0"/>
              <a:t>  </a:t>
            </a:r>
            <a:r>
              <a:rPr lang="en-US" sz="2400" b="1" dirty="0"/>
              <a:t>Instruction-Level Parallelism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Types of Dependences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Compiler Techniques for Exposing ILP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</a:t>
            </a:r>
            <a:r>
              <a:rPr lang="en-US" sz="2400" b="1" dirty="0">
                <a:latin typeface="Comic Sans MS" pitchFamily="66" charset="0"/>
              </a:rPr>
              <a:t>Dynamic Branch Prediction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/>
              <a:t>  Dynamic Scheduling of Pipelines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A895F-85D6-4ED0-AB52-8069400E03A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EE7096-5C31-4DC3-9910-344DAFEE655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371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Status</a:t>
            </a:r>
          </a:p>
        </p:txBody>
      </p:sp>
      <p:pic>
        <p:nvPicPr>
          <p:cNvPr id="6861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2286000"/>
            <a:ext cx="9144000" cy="3108325"/>
          </a:xfrm>
          <a:noFill/>
        </p:spPr>
      </p:pic>
    </p:spTree>
    <p:extLst>
      <p:ext uri="{BB962C8B-B14F-4D97-AF65-F5344CB8AC3E}">
        <p14:creationId xmlns:p14="http://schemas.microsoft.com/office/powerpoint/2010/main" val="15957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6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407B1-D338-4458-B79F-1FEA2731EF1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38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219200"/>
            <a:ext cx="83058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Examine the addresses in all active store </a:t>
            </a:r>
            <a:r>
              <a:rPr lang="en-US" sz="2400" b="1" dirty="0" smtClean="0"/>
              <a:t>buffers whenever </a:t>
            </a:r>
            <a:r>
              <a:rPr lang="en-US" sz="2400" b="1" dirty="0"/>
              <a:t>a load instruction’s effective address computation is complete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If a matching store buffer address is 	detected, load instruction is not sent to the 	load buffer until the conflicting store completes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Stores operate in a similar manner, except that check is extended to both load and store buffers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Dynamically scheduled pipelines give high performance provided branches are predicted accurately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Major drawbacks of the approach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Complexity of the algorithm requires large amount of hardware</a:t>
            </a:r>
          </a:p>
        </p:txBody>
      </p:sp>
    </p:spTree>
    <p:extLst>
      <p:ext uri="{BB962C8B-B14F-4D97-AF65-F5344CB8AC3E}">
        <p14:creationId xmlns:p14="http://schemas.microsoft.com/office/powerpoint/2010/main" val="20545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75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B76F1-906E-470C-A238-3C4D0859451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838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049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Each RS must contain an associative buffer that must run at high speed </a:t>
            </a:r>
            <a:r>
              <a:rPr lang="en-US" sz="2400" b="1" dirty="0" smtClean="0"/>
              <a:t>as well as </a:t>
            </a:r>
            <a:r>
              <a:rPr lang="en-US" sz="2400" b="1" dirty="0"/>
              <a:t>complex control logic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Performance can be limited by a single CDB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This is a widely adopted approach in multiple-issue processors since the 90’s for several reasons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Achieves high performance independent of a specific pipeline structure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Presence of caches have further enhanced dynamic scheduling advantages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Register renaming and dynamic scheduling are more important for difficult-to-schedule code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Dynamic scheduling is a key component of speculation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38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914400"/>
            <a:ext cx="7772400" cy="1752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/>
              <a:t>Review of </a:t>
            </a:r>
            <a:br>
              <a:rPr lang="en-US" sz="4000" b="1" dirty="0" smtClean="0"/>
            </a:br>
            <a:r>
              <a:rPr lang="en-US" sz="4000" b="1" dirty="0" smtClean="0"/>
              <a:t>Memory </a:t>
            </a:r>
            <a:r>
              <a:rPr lang="en-US" sz="4000" b="1" dirty="0"/>
              <a:t>Hierarchy Design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200" b="1" dirty="0"/>
              <a:t>Appendix B</a:t>
            </a:r>
            <a:endParaRPr lang="en-US" sz="4000" b="1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730625"/>
            <a:ext cx="6400800" cy="206057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/>
              <a:t>Cache Mapping and Performance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Six Basic Cache Optimizations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Virtual Memory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800" b="1" dirty="0"/>
              <a:t> </a:t>
            </a:r>
            <a:r>
              <a:rPr lang="en-US" sz="2600" b="1" dirty="0">
                <a:latin typeface="Comic Sans MS" pitchFamily="66" charset="0"/>
              </a:rPr>
              <a:t>Protection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3908A-783A-4EB4-B104-8563ED5E411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Cache related </a:t>
            </a:r>
            <a:r>
              <a:rPr lang="en-US" sz="3200" b="1" dirty="0" smtClean="0"/>
              <a:t>Terms reviewed briefly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772400" cy="4495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n-US" sz="2400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A4677-5C1E-43A5-9C53-ECFABF94566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4103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1838"/>
            <a:ext cx="9144000" cy="61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  <a:r>
              <a:rPr lang="en-US" sz="3600"/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156575" cy="5257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Memory hierarchy takes advantage of locality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>
                <a:latin typeface="Comic Sans MS" pitchFamily="66" charset="0"/>
              </a:rPr>
              <a:t>Cache </a:t>
            </a:r>
            <a:r>
              <a:rPr lang="en-US" sz="2400" b="1" dirty="0">
                <a:latin typeface="Comic Sans MS" pitchFamily="66" charset="0"/>
              </a:rPr>
              <a:t>is the name given to the highest or the first level of memory hierarchy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dirty="0"/>
              <a:t>Term used whenever buffering is employed to reuse commonly occurring items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File cache, name cache,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Cache hit:</a:t>
            </a:r>
            <a:r>
              <a:rPr lang="en-US" sz="2400" b="1" dirty="0"/>
              <a:t> </a:t>
            </a:r>
            <a:r>
              <a:rPr lang="en-US" sz="2400" b="1" dirty="0">
                <a:latin typeface="Comic Sans MS" pitchFamily="66" charset="0"/>
              </a:rPr>
              <a:t>The processor finds the requested data	     item in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Cache miss:</a:t>
            </a:r>
            <a:r>
              <a:rPr lang="en-US" sz="2400" b="1" dirty="0"/>
              <a:t> When the requested data item is not in    		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Cache block</a:t>
            </a:r>
            <a:r>
              <a:rPr lang="en-US" sz="2400" b="1" dirty="0"/>
              <a:t> or </a:t>
            </a:r>
            <a:r>
              <a:rPr lang="en-US" sz="2400" b="1" i="1" dirty="0"/>
              <a:t>cache line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Principle of Locality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i="1" dirty="0"/>
              <a:t>Temporal locality</a:t>
            </a:r>
            <a:r>
              <a:rPr lang="en-US" sz="2400" b="1" dirty="0"/>
              <a:t> tells us that it is likely to need the currently used words again in the near future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F170B-E6D5-438C-A82B-096D57E6E26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/>
              <a:t/>
            </a:r>
            <a:br>
              <a:rPr lang="en-US" sz="3600" b="1"/>
            </a:br>
            <a:r>
              <a:rPr lang="en-US" sz="3600" b="1"/>
              <a:t>Introduction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14425"/>
            <a:ext cx="8196262" cy="5514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400" b="1" i="1" dirty="0">
                <a:latin typeface="Comic Sans MS" pitchFamily="66" charset="0"/>
              </a:rPr>
              <a:t>Spatial locality</a:t>
            </a:r>
            <a:r>
              <a:rPr lang="en-US" sz="2400" b="1" dirty="0">
                <a:latin typeface="Comic Sans MS" pitchFamily="66" charset="0"/>
              </a:rPr>
              <a:t> indicates that there is a high probability that the other data in the block will be needed soon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Time to service a cache miss, referred to as</a:t>
            </a:r>
            <a:r>
              <a:rPr lang="en-US" sz="2400" b="1" i="1" dirty="0"/>
              <a:t> miss penalty</a:t>
            </a:r>
            <a:r>
              <a:rPr lang="en-US" sz="2400" b="1" dirty="0"/>
              <a:t>, is dependent 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Memory latency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Memory bandwidth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Memory latency</a:t>
            </a:r>
            <a:r>
              <a:rPr lang="en-US" sz="2400" b="1" dirty="0"/>
              <a:t> determines the time to retrieve the first word of the block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i="1" dirty="0"/>
              <a:t>Bandwidth</a:t>
            </a:r>
            <a:r>
              <a:rPr lang="en-US" sz="2400" b="1" dirty="0"/>
              <a:t> determines the time to retrieve the rest of the block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b="1" dirty="0"/>
              <a:t>		Cache miss is handled by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Virtual memory technique helps is reducing the actual memory need</a:t>
            </a:r>
            <a:r>
              <a:rPr lang="en-US" sz="2400" b="1" dirty="0"/>
              <a:t>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	</a:t>
            </a:r>
            <a:r>
              <a:rPr lang="en-US" sz="2400" b="1" i="1" dirty="0"/>
              <a:t>Page</a:t>
            </a:r>
            <a:r>
              <a:rPr lang="en-US" sz="2400" b="1" dirty="0"/>
              <a:t> and </a:t>
            </a:r>
            <a:r>
              <a:rPr lang="en-US" sz="2400" b="1" i="1" dirty="0"/>
              <a:t>page fault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	Page fault is handled through software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E0F1D-F5D1-4461-97F5-7400DE0DDDD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The Typical Levels of Memory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6E7E3-48E2-4714-B698-83D9E0EE5B3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174" name="Picture 3"/>
          <p:cNvPicPr>
            <a:picLocks noGrp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990599"/>
            <a:ext cx="8686800" cy="585216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/>
              <a:t>The Typical Levels of Memory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6E7E3-48E2-4714-B698-83D9E0EE5B3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85800"/>
            <a:ext cx="85534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/>
              <a:t>The Typical Levels of Memory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341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87A28-10D2-438B-8849-D44180AF5C1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7" name="Picture 5" descr="Y:\WOMAT\Production\Artfinal\0000000038\MKCAD\978-0-12-811905-1\0003170710\XMLLowres\bm01-9780128119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5274"/>
            <a:ext cx="8991600" cy="445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4DAD6-E4EE-4194-9A16-32C98D3F25A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685800"/>
            <a:ext cx="8229600" cy="563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load and store buffers each require a busy field indicating when a buffer is available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is another field A which holds the result 	of the effective address once the first step of 	execution has been c</a:t>
            </a:r>
            <a:r>
              <a:rPr lang="en-US" sz="2400" b="1" dirty="0"/>
              <a:t>ompleted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Dynamic Scheduling: Examples and the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</a:t>
            </a:r>
            <a:r>
              <a:rPr lang="en-US" sz="2400" b="1" dirty="0">
                <a:latin typeface="Comic Sans MS" pitchFamily="66" charset="0"/>
              </a:rPr>
              <a:t>The information tables for a given code sequence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Two major advantages of </a:t>
            </a:r>
            <a:r>
              <a:rPr lang="en-US" sz="2400" b="1" dirty="0" err="1"/>
              <a:t>Tomasulo’s</a:t>
            </a:r>
            <a:r>
              <a:rPr lang="en-US" sz="2400" b="1" dirty="0"/>
              <a:t>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Distribution of hazard detection logic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Distributed RS and use of CDB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Instructions can be issued simultaneously by broadcast of the result on the CDB as multiple instructions may become ready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Elimination of stalls for WAW and WAR hazards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This is done by renaming registers with RS and storing operands in RS as soon as they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37800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108950" cy="54673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Cache Performance Review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Expand the CPU execution time equation by including the number of clock cycles the CPU spends waiting for a memory access called </a:t>
            </a:r>
            <a:r>
              <a:rPr lang="en-US" sz="2400" b="1" i="1" dirty="0"/>
              <a:t>Memory stall cycles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i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i="1" dirty="0"/>
              <a:t>CPU execution time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i="1" dirty="0"/>
              <a:t>	(CPU clock cycles + Memory stall cycles) * clock 							cycle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The equation assumes that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All memory stalls are due to cache miss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CPU clock cycles include the time to handle a 	cache hit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Memory stall clock cycles depends 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Number of misses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dirty="0"/>
              <a:t>		The cost per miss - </a:t>
            </a:r>
            <a:r>
              <a:rPr lang="en-US" sz="2400" b="1" i="1" dirty="0"/>
              <a:t>Miss Penalty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41C8A-2551-49F8-BF33-FF8BB84C4B2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1913"/>
            <a:ext cx="7772400" cy="700087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885826" y="857250"/>
            <a:ext cx="8185150" cy="55435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Memory stall cycles =  Number of Misses  x 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   =  IC  x  Misses/Instruction  x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    =  IC x (Memory accesses)/Instruction x 					Miss Rate x Miss Penalty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The components of the equation can be easily measured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The number of memory references can be calculated in the same manner as the IC was measured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Although miss penalty is a variable number, it is often used as a constant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Miss rate is the fraction of cache accesses that results in a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It can be measured through cache simulators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Many microprocessors provide hardware to 	count 	the number of misses and memory 	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019175" y="5972174"/>
            <a:ext cx="6734175" cy="8096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14F44-665B-47AD-9A9D-2FCC4E2ABD0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6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2538"/>
            <a:ext cx="8156575" cy="51482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Miss rates and miss penalties are often different for reads and writes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Memory stall clock cycles is then defined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" b="1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Memory stall clock cycles =  </a:t>
            </a:r>
            <a:r>
              <a:rPr lang="en-US" sz="2200" b="1" i="1" dirty="0"/>
              <a:t>IC x Reads/ instruction x 	Read miss rate x Read miss  penalty </a:t>
            </a:r>
            <a:r>
              <a:rPr lang="en-US" sz="2200" b="1" dirty="0"/>
              <a:t>+  IC x Writes / 	instruction x Write miss rate x Write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Memory stall clock cycles = </a:t>
            </a:r>
            <a:r>
              <a:rPr lang="en-US" sz="2200" b="1" dirty="0"/>
              <a:t>IC x (Memory accesses) / 			Instruction x Miss rate x 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Miss rate is one of the most important measures of cache design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Some designers prefer measuring miss rate as </a:t>
            </a:r>
            <a:r>
              <a:rPr lang="en-US" sz="2400" b="1" i="1" dirty="0">
                <a:latin typeface="Comic Sans MS" pitchFamily="66" charset="0"/>
              </a:rPr>
              <a:t>misses per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Misses/Instruction  =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Miss rate x (Memory accesses)/Instruction count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10D8D-5C0F-466E-9A28-4B7181B9EDF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410575" cy="49355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Advantage of measuring misses/instruction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It is independent of hardware implementation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Disadvantage is that it is architecture dependent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Four Memory Hierarchy Questions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Q1: </a:t>
            </a:r>
            <a:r>
              <a:rPr lang="en-US" sz="2400" b="1" dirty="0">
                <a:latin typeface="Comic Sans MS" pitchFamily="66" charset="0"/>
              </a:rPr>
              <a:t>Where can a block be placed in the upper level? 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Block placement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Q2: </a:t>
            </a:r>
            <a:r>
              <a:rPr lang="en-US" sz="2400" b="1" dirty="0">
                <a:latin typeface="Comic Sans MS" pitchFamily="66" charset="0"/>
              </a:rPr>
              <a:t>How is a block found if it is in the upper level?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Block identification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Q3: </a:t>
            </a:r>
            <a:r>
              <a:rPr lang="en-US" sz="2400" b="1" dirty="0">
                <a:latin typeface="Comic Sans MS" pitchFamily="66" charset="0"/>
              </a:rPr>
              <a:t>Which block should be replaced on a miss? 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Block replacement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Q4: </a:t>
            </a:r>
            <a:r>
              <a:rPr lang="en-US" sz="2400" b="1" dirty="0">
                <a:latin typeface="Comic Sans MS" pitchFamily="66" charset="0"/>
              </a:rPr>
              <a:t>What happens on a write? </a:t>
            </a:r>
            <a:endParaRPr lang="en-US" sz="24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	Write strategy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36260-5CCE-425D-B57C-7DF699B4EC4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305800" cy="51339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Answers to all the four questions help us understand the different tradeoffs of memory hierarchy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Q1: Where can a block be placed in a cache?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This creates three categories of cache organization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" b="1" dirty="0"/>
              <a:t>    </a:t>
            </a:r>
            <a:endParaRPr lang="en-US" sz="6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Direct Mapped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Each block has only one place it can        		   appear in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       (Block address</a:t>
            </a:r>
            <a:r>
              <a:rPr lang="en-US" sz="2400" b="1" dirty="0"/>
              <a:t>) MOD (</a:t>
            </a:r>
            <a:r>
              <a:rPr lang="en-US" sz="2400" b="1" i="1" dirty="0"/>
              <a:t>Number of blocks in cache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Fully Associative</a:t>
            </a:r>
            <a:r>
              <a:rPr lang="en-US" sz="2400" b="1" dirty="0"/>
              <a:t>: </a:t>
            </a:r>
            <a:r>
              <a:rPr lang="en-US" sz="2400" b="1" dirty="0">
                <a:latin typeface="Comic Sans MS" pitchFamily="66" charset="0"/>
              </a:rPr>
              <a:t>A block can be placed anywhere in 		     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i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Set Associative: </a:t>
            </a:r>
            <a:r>
              <a:rPr lang="en-US" sz="2400" b="1" dirty="0">
                <a:latin typeface="Comic Sans MS" pitchFamily="66" charset="0"/>
              </a:rPr>
              <a:t>A block can be placed in a restricted  		     set of places in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Set</a:t>
            </a:r>
            <a:r>
              <a:rPr lang="en-US" sz="2400" b="1" dirty="0"/>
              <a:t>: 	</a:t>
            </a:r>
            <a:r>
              <a:rPr lang="en-US" sz="2400" b="1" dirty="0">
                <a:latin typeface="Comic Sans MS" pitchFamily="66" charset="0"/>
              </a:rPr>
              <a:t>A group of blocks in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Block is first mapped onto a 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i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18325-6FD3-4713-AE9E-D724E6EB735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434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It can then be placed anywhere within the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Set is chosen by bit selection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(</a:t>
            </a:r>
            <a:r>
              <a:rPr lang="en-US" sz="2400" b="1" i="1" dirty="0"/>
              <a:t>Block address</a:t>
            </a:r>
            <a:r>
              <a:rPr lang="en-US" sz="2400" b="1" dirty="0"/>
              <a:t>) MOD (</a:t>
            </a:r>
            <a:r>
              <a:rPr lang="en-US" sz="2400" b="1" i="1" dirty="0"/>
              <a:t>Number of sets in cache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For ‘</a:t>
            </a:r>
            <a:r>
              <a:rPr lang="en-US" sz="2400" b="1" i="1" dirty="0"/>
              <a:t>n</a:t>
            </a:r>
            <a:r>
              <a:rPr lang="en-US" sz="2400" b="1" dirty="0"/>
              <a:t>’ blocks in a set, cache is </a:t>
            </a:r>
            <a:r>
              <a:rPr lang="en-US" sz="2400" b="1" i="1" dirty="0"/>
              <a:t>n-way set associative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Direct-mapped is one-way set associative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Majority of processor caches today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Direct-mapped 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Two-way or four-way set associative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953B4-9BB3-4C97-96DD-AFBE6BAAA4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Cache Mapping Techniques</a:t>
            </a:r>
          </a:p>
        </p:txBody>
      </p:sp>
      <p:pic>
        <p:nvPicPr>
          <p:cNvPr id="15366" name="Picture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822325"/>
            <a:ext cx="9072563" cy="6035675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646A5-5057-45C6-B6EE-710DCE1DE55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5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600" b="1"/>
              <a:t>Introduction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23938"/>
            <a:ext cx="8229600" cy="5205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Q2: How is a block found if it is in the cache?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Caches have an address tag on each block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</a:t>
            </a:r>
            <a:r>
              <a:rPr lang="en-US" sz="2400" b="1" dirty="0">
                <a:latin typeface="Comic Sans MS" pitchFamily="66" charset="0"/>
              </a:rPr>
              <a:t>Tags are matched to check for the desired 	block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Parallel search is preferred for better speed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/>
              <a:t>Add a </a:t>
            </a:r>
            <a:r>
              <a:rPr lang="en-US" sz="2400" b="1" i="1" dirty="0">
                <a:latin typeface="Comic Sans MS" pitchFamily="66" charset="0"/>
              </a:rPr>
              <a:t>valid bit</a:t>
            </a:r>
            <a:r>
              <a:rPr lang="en-US" sz="2400" b="1" dirty="0">
                <a:latin typeface="Comic Sans MS" pitchFamily="66" charset="0"/>
              </a:rPr>
              <a:t> to the tag to indicate whether 	a cache block has a valid address or not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Relationship of the CPU address to the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Block Offset:</a:t>
            </a:r>
            <a:r>
              <a:rPr lang="en-US" sz="2400" b="1" dirty="0"/>
              <a:t>    </a:t>
            </a:r>
            <a:r>
              <a:rPr lang="en-US" sz="2400" b="1" dirty="0">
                <a:latin typeface="Comic Sans MS" pitchFamily="66" charset="0"/>
              </a:rPr>
              <a:t>Selects the desired data from the         		      block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    Index:	</a:t>
            </a:r>
            <a:r>
              <a:rPr lang="en-US" sz="2400" b="1" dirty="0"/>
              <a:t>         Selects the set or block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Tag:</a:t>
            </a:r>
            <a:r>
              <a:rPr lang="en-US" sz="2400" b="1" dirty="0"/>
              <a:t> 	         </a:t>
            </a:r>
            <a:r>
              <a:rPr lang="en-US" sz="2400" b="1" dirty="0">
                <a:latin typeface="Comic Sans MS" pitchFamily="66" charset="0"/>
              </a:rPr>
              <a:t>Used for comparison to detect a hit 		      or a miss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Search for all three types of cache mappings in the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9F571-AF83-4B95-AF0C-9CCC208289E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19200"/>
            <a:ext cx="8258175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If the cache size is same, increasing associativity increases the number of blocks per set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Decreases the size of the index and increases the size 	of the tag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Q3: Which block should be replaced on a cache miss?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Direct mapped cache gives no choice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Only one block is checked for a hit or a miss 	and only that block can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fully associative and set-associative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are many blocks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three primary strategies for replacement in set associative and fully associative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236F-F15E-4D26-9F34-BDF1C71FF9D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Introduction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1219200"/>
            <a:ext cx="8258175" cy="4724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If the cache size is same, increasing associativity increases the number of blocks per set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Decreases the size of the index and increases the size 	of the tag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Q3: Which block should be replaced on a cache miss? 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Direct mapped cache gives no choice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Only one block is checked for a hit or a miss 	and only that block can be replaced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In fully associative and set-associative cache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There are many blocks to choose from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There are three primary strategies for replacement in set associative and fully associative cache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CA Fall 2019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D236F-F15E-4D26-9F34-BDF1C71FF9D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257FA-CBD8-4B6A-99E4-705D1345610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0"/>
            <a:ext cx="8043862" cy="6096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Only MUL and DIV Instructions are not complete</a:t>
            </a:r>
          </a:p>
        </p:txBody>
      </p:sp>
      <p:pic>
        <p:nvPicPr>
          <p:cNvPr id="60422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609600"/>
            <a:ext cx="9144000" cy="6218238"/>
          </a:xfrm>
          <a:noFill/>
        </p:spPr>
      </p:pic>
    </p:spTree>
    <p:extLst>
      <p:ext uri="{BB962C8B-B14F-4D97-AF65-F5344CB8AC3E}">
        <p14:creationId xmlns:p14="http://schemas.microsoft.com/office/powerpoint/2010/main" val="20827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39AF9-950D-48BE-AE9C-95A6149890F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Instruction status (for reference only)</a:t>
            </a:r>
          </a:p>
        </p:txBody>
      </p:sp>
      <p:pic>
        <p:nvPicPr>
          <p:cNvPr id="61446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47800"/>
            <a:ext cx="9144000" cy="4846638"/>
          </a:xfrm>
          <a:noFill/>
        </p:spPr>
      </p:pic>
    </p:spTree>
    <p:extLst>
      <p:ext uri="{BB962C8B-B14F-4D97-AF65-F5344CB8AC3E}">
        <p14:creationId xmlns:p14="http://schemas.microsoft.com/office/powerpoint/2010/main" val="246470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9F6EB-60D7-4197-A87A-D4B4DB70AF7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Stations Fields</a:t>
            </a:r>
          </a:p>
        </p:txBody>
      </p:sp>
      <p:pic>
        <p:nvPicPr>
          <p:cNvPr id="62470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219200"/>
            <a:ext cx="8683625" cy="5119688"/>
          </a:xfrm>
          <a:noFill/>
        </p:spPr>
      </p:pic>
    </p:spTree>
    <p:extLst>
      <p:ext uri="{BB962C8B-B14F-4D97-AF65-F5344CB8AC3E}">
        <p14:creationId xmlns:p14="http://schemas.microsoft.com/office/powerpoint/2010/main" val="7470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376E6-B8E1-479F-BF04-7221D3ED47E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Register Tags</a:t>
            </a:r>
          </a:p>
        </p:txBody>
      </p:sp>
      <p:pic>
        <p:nvPicPr>
          <p:cNvPr id="63494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8300" y="2057400"/>
            <a:ext cx="8775700" cy="3108325"/>
          </a:xfrm>
          <a:noFill/>
        </p:spPr>
      </p:pic>
    </p:spTree>
    <p:extLst>
      <p:ext uri="{BB962C8B-B14F-4D97-AF65-F5344CB8AC3E}">
        <p14:creationId xmlns:p14="http://schemas.microsoft.com/office/powerpoint/2010/main" val="85186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60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0AF40-FF55-49F7-90BC-152589B00E7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Dynamic Scheduling Using Tomasulo’s Approach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6" y="1038225"/>
            <a:ext cx="8153400" cy="52101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err="1"/>
              <a:t>Tomasulo’s</a:t>
            </a:r>
            <a:r>
              <a:rPr lang="en-US" sz="2400" b="1" dirty="0"/>
              <a:t> Algorithm: A Loop-Based Example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The full power of eliminating WAW and WAR 	hazards through dynamic renaming of registers is 	seen in a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Loop: 	</a:t>
            </a:r>
            <a:r>
              <a:rPr lang="en-US" sz="2400" b="1" dirty="0" err="1" smtClean="0"/>
              <a:t>fld</a:t>
            </a:r>
            <a:r>
              <a:rPr lang="en-US" sz="2400" b="1" dirty="0" smtClean="0"/>
              <a:t> </a:t>
            </a:r>
            <a:r>
              <a:rPr lang="en-US" sz="2400" b="1" dirty="0"/>
              <a:t>			</a:t>
            </a:r>
            <a:r>
              <a:rPr lang="en-US" sz="2400" b="1" dirty="0" smtClean="0"/>
              <a:t>f0</a:t>
            </a:r>
            <a:r>
              <a:rPr lang="en-US" sz="2400" b="1" dirty="0"/>
              <a:t>, </a:t>
            </a:r>
            <a:r>
              <a:rPr lang="en-US" sz="2400" b="1" dirty="0" smtClean="0"/>
              <a:t>0(x1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fmul.d</a:t>
            </a:r>
            <a:r>
              <a:rPr lang="en-US" sz="2400" b="1" dirty="0" smtClean="0"/>
              <a:t> </a:t>
            </a:r>
            <a:r>
              <a:rPr lang="en-US" sz="2400" b="1" dirty="0"/>
              <a:t>		</a:t>
            </a:r>
            <a:r>
              <a:rPr lang="en-US" sz="2400" b="1" dirty="0" smtClean="0"/>
              <a:t>f4</a:t>
            </a:r>
            <a:r>
              <a:rPr lang="en-US" sz="2400" b="1" dirty="0"/>
              <a:t>, </a:t>
            </a:r>
            <a:r>
              <a:rPr lang="en-US" sz="2400" b="1" dirty="0" smtClean="0"/>
              <a:t>f0</a:t>
            </a:r>
            <a:r>
              <a:rPr lang="en-US" sz="2400" b="1" dirty="0"/>
              <a:t>, </a:t>
            </a:r>
            <a:r>
              <a:rPr lang="en-US" sz="2400" b="1" dirty="0" smtClean="0"/>
              <a:t>f2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fsd</a:t>
            </a:r>
            <a:r>
              <a:rPr lang="en-US" sz="2400" b="1" dirty="0" smtClean="0"/>
              <a:t>			f4</a:t>
            </a:r>
            <a:r>
              <a:rPr lang="en-US" sz="2400" b="1" dirty="0"/>
              <a:t>, </a:t>
            </a:r>
            <a:r>
              <a:rPr lang="en-US" sz="2400" b="1" dirty="0" smtClean="0"/>
              <a:t>0(x1</a:t>
            </a:r>
            <a:r>
              <a:rPr lang="en-US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addi</a:t>
            </a:r>
            <a:r>
              <a:rPr lang="en-US" sz="2400" b="1" dirty="0" smtClean="0"/>
              <a:t>			x1</a:t>
            </a:r>
            <a:r>
              <a:rPr lang="en-US" sz="2400" b="1" dirty="0"/>
              <a:t>, </a:t>
            </a:r>
            <a:r>
              <a:rPr lang="en-US" sz="2400" b="1" dirty="0" smtClean="0"/>
              <a:t>x1</a:t>
            </a:r>
            <a:r>
              <a:rPr lang="en-US" sz="2400" b="1" dirty="0"/>
              <a:t>, - 8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 err="1" smtClean="0"/>
              <a:t>bne</a:t>
            </a:r>
            <a:r>
              <a:rPr lang="en-US" sz="2400" b="1" dirty="0" smtClean="0"/>
              <a:t>			x1</a:t>
            </a:r>
            <a:r>
              <a:rPr lang="en-US" sz="2400" b="1" dirty="0"/>
              <a:t>, </a:t>
            </a:r>
            <a:r>
              <a:rPr lang="en-US" sz="2400" b="1" dirty="0" smtClean="0"/>
              <a:t>x2</a:t>
            </a:r>
            <a:r>
              <a:rPr lang="en-US" sz="2400" b="1" dirty="0"/>
              <a:t>,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Two successive iterations of a loop predicting branches are taken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 load and a store can safely be done in a different order provided they access different addresses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Compute the effective memory addresses in program order</a:t>
            </a:r>
          </a:p>
        </p:txBody>
      </p:sp>
    </p:spTree>
    <p:extLst>
      <p:ext uri="{BB962C8B-B14F-4D97-AF65-F5344CB8AC3E}">
        <p14:creationId xmlns:p14="http://schemas.microsoft.com/office/powerpoint/2010/main" val="8073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D6D0B-EB8D-49BD-89BA-03BF531AA04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847486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sz="2400" b="1" dirty="0" smtClean="0"/>
              <a:t>	Two </a:t>
            </a:r>
            <a:r>
              <a:rPr lang="en-US" sz="2400" b="1" dirty="0"/>
              <a:t>active iterations of the loop with no </a:t>
            </a:r>
            <a:r>
              <a:rPr lang="en-US" sz="2400" b="1" dirty="0" smtClean="0"/>
              <a:t>	instructions </a:t>
            </a:r>
            <a:r>
              <a:rPr lang="en-US" sz="2400" b="1" dirty="0"/>
              <a:t>yet completed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47486"/>
            <a:ext cx="8537575" cy="60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C0556-1E5E-4B81-9086-66FFD556750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z="3200" b="1"/>
              <a:t>Reservation stations fields</a:t>
            </a:r>
          </a:p>
        </p:txBody>
      </p:sp>
      <p:pic>
        <p:nvPicPr>
          <p:cNvPr id="6759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066800"/>
            <a:ext cx="9132888" cy="5394325"/>
          </a:xfrm>
          <a:noFill/>
        </p:spPr>
      </p:pic>
    </p:spTree>
    <p:extLst>
      <p:ext uri="{BB962C8B-B14F-4D97-AF65-F5344CB8AC3E}">
        <p14:creationId xmlns:p14="http://schemas.microsoft.com/office/powerpoint/2010/main" val="348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6409</TotalTime>
  <Words>715</Words>
  <Application>Microsoft Office PowerPoint</Application>
  <PresentationFormat>On-screen Show (4:3)</PresentationFormat>
  <Paragraphs>289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29</vt:i4>
      </vt:variant>
    </vt:vector>
  </HeadingPairs>
  <TitlesOfParts>
    <vt:vector size="53" baseType="lpstr">
      <vt:lpstr>Arial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Instruction-Level Parallelism and Its Exploitation</vt:lpstr>
      <vt:lpstr>Dynamic Scheduling Using Tomasulo’s Approach</vt:lpstr>
      <vt:lpstr>Only MUL and DIV Instructions are not complete</vt:lpstr>
      <vt:lpstr>Instruction status (for reference only)</vt:lpstr>
      <vt:lpstr>Reservation Stations Fields</vt:lpstr>
      <vt:lpstr>Register Tags</vt:lpstr>
      <vt:lpstr>Dynamic Scheduling Using Tomasulo’s Approach</vt:lpstr>
      <vt:lpstr> Two active iterations of the loop with no  instructions yet completed</vt:lpstr>
      <vt:lpstr>Reservation stations fields</vt:lpstr>
      <vt:lpstr>Register Status</vt:lpstr>
      <vt:lpstr>Dynamic Scheduling Using Tomasulo’s Approach</vt:lpstr>
      <vt:lpstr>Dynamic Scheduling Using Tomasulo’s Approach</vt:lpstr>
      <vt:lpstr>Review of  Memory Hierarchy Design    Appendix B</vt:lpstr>
      <vt:lpstr>Cache related Terms reviewed briefly </vt:lpstr>
      <vt:lpstr>Introduction </vt:lpstr>
      <vt:lpstr> Introduction</vt:lpstr>
      <vt:lpstr>The Typical Levels of Memory Hierarchy</vt:lpstr>
      <vt:lpstr>The Typical Levels of Memory Hierarchy</vt:lpstr>
      <vt:lpstr>The Typical Levels of Memory Hierarchy</vt:lpstr>
      <vt:lpstr>Introduction</vt:lpstr>
      <vt:lpstr>Introduction</vt:lpstr>
      <vt:lpstr>Introduction</vt:lpstr>
      <vt:lpstr>Introduction</vt:lpstr>
      <vt:lpstr>Introduction</vt:lpstr>
      <vt:lpstr>Introduction</vt:lpstr>
      <vt:lpstr>Cache Mapping Techniques</vt:lpstr>
      <vt:lpstr>Introduction</vt:lpstr>
      <vt:lpstr>Introduction</vt:lpstr>
      <vt:lpstr>Introduction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Pipelining: Basic and Intermediate Concepts</dc:title>
  <dc:creator>hkhatoon</dc:creator>
  <cp:lastModifiedBy>Windows User</cp:lastModifiedBy>
  <cp:revision>604</cp:revision>
  <dcterms:created xsi:type="dcterms:W3CDTF">2007-07-28T01:56:12Z</dcterms:created>
  <dcterms:modified xsi:type="dcterms:W3CDTF">2019-10-31T09:29:15Z</dcterms:modified>
</cp:coreProperties>
</file>