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4"/>
  </p:notesMasterIdLst>
  <p:sldIdLst>
    <p:sldId id="259" r:id="rId2"/>
    <p:sldId id="290" r:id="rId3"/>
    <p:sldId id="317" r:id="rId4"/>
    <p:sldId id="291" r:id="rId5"/>
    <p:sldId id="292" r:id="rId6"/>
    <p:sldId id="293" r:id="rId7"/>
    <p:sldId id="294" r:id="rId8"/>
    <p:sldId id="295" r:id="rId9"/>
    <p:sldId id="347" r:id="rId10"/>
    <p:sldId id="296" r:id="rId11"/>
    <p:sldId id="318" r:id="rId12"/>
    <p:sldId id="297" r:id="rId13"/>
    <p:sldId id="298" r:id="rId14"/>
    <p:sldId id="319" r:id="rId15"/>
    <p:sldId id="339" r:id="rId16"/>
    <p:sldId id="340" r:id="rId17"/>
    <p:sldId id="322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7" d="100"/>
          <a:sy n="67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B65BB1-16E1-46BC-9632-5C56A5474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0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2FFCF-4037-468D-B962-28040B599F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C592B-B710-4F08-A5FA-CBD9F8C7F4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5AEAFC-1EBD-4866-AC21-00782B1E2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2D7-BD07-4BF0-B5A2-3914421CDA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E7AF-0D1E-4B23-A44D-8EB068E001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70E346-364B-485D-9A7A-A1FA61613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316A2-F027-4AB9-A6A9-7F57F77B2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6FBB-6031-491B-971C-2F0D3C2E5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5F10A-3A6A-46D5-ADD7-286A1B785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F28C2C-EC1A-4CE6-B10D-803A824954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5117-5698-48C6-A0B2-885A15F09D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5008DD-43DC-42EB-9563-D483A22AC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772400" cy="1752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/>
              <a:t>Review of </a:t>
            </a:r>
            <a:br>
              <a:rPr lang="en-US" sz="4000" b="1" dirty="0" smtClean="0"/>
            </a:br>
            <a:r>
              <a:rPr lang="en-US" sz="4000" b="1" dirty="0" smtClean="0"/>
              <a:t>Memory </a:t>
            </a:r>
            <a:r>
              <a:rPr lang="en-US" sz="4000" b="1" dirty="0"/>
              <a:t>Hierarchy Design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200" b="1" dirty="0"/>
              <a:t>Appendix B</a:t>
            </a:r>
            <a:endParaRPr lang="en-US" sz="4000" b="1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730625"/>
            <a:ext cx="6400800" cy="20605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/>
              <a:t>Cache Mapping and Performance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Six Basic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Virtual Memory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Protection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3908A-783A-4EB4-B104-8563ED5E411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34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b="1" dirty="0"/>
              <a:t>Designers tend to conclude that stalls are only 	due to cache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Answer also depends on the processor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 case of in-order execution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Stalls may be only due to cache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Out-of-order execution processors hide some of 	the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CPU time can be modeled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CPU time = (CPU execution clock cycles + memory 		stall clock cycles) x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Cache behavior has a strong impact on CPU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22C3A-F3CB-4F03-9E65-669A2F6A2679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lower the </a:t>
            </a:r>
            <a:r>
              <a:rPr lang="en-US" sz="2400" b="1" dirty="0" err="1"/>
              <a:t>CPI</a:t>
            </a:r>
            <a:r>
              <a:rPr lang="en-US" sz="2400" b="1" baseline="-25000" dirty="0" err="1"/>
              <a:t>execution</a:t>
            </a:r>
            <a:r>
              <a:rPr lang="en-US" sz="2400" b="1" dirty="0"/>
              <a:t>,  the higher the </a:t>
            </a:r>
            <a:r>
              <a:rPr lang="en-US" sz="2400" b="1" i="1" dirty="0"/>
              <a:t>relative</a:t>
            </a:r>
            <a:r>
              <a:rPr lang="en-US" sz="2400" b="1" dirty="0"/>
              <a:t> impact of a fixed number of cache miss clock cycles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When calculating CPI, the cache miss penalty is measured in CPU clock cycles for a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CPU with higher clock rate has a larger number 	of clock cycles per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Importance of the cache for processors with low CPI and high clock rates is greater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Miss Penalty and Out-of-Order Execution 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How is the “Miss penalty” measured for an out-of-order execution processor?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Full latency of miss to memory OR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Exposed or non overlapped latency when the 	processor must stall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2BC90-16CF-4A1C-B4CA-D3D72402C1A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14425"/>
            <a:ext cx="8229600" cy="49053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(Memory stall cycles)/ Instruction = 				Misses/Instruction × (Total miss latency 				   – Overlapped miss latency)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Contention for memory resources in an out-of-order execution processor also cause latency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For miss latency, consider the following: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Length of memory latency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What is the start and 			end of memory operation in an 			out-of-order processor?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Length of latency overlap</a:t>
            </a:r>
            <a:r>
              <a:rPr lang="en-US" sz="2400" b="1" dirty="0"/>
              <a:t>: When is a memory 				      operation stalling the processor?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Complexity of out-of-order execution processors do not allow a single, correct definition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Consistent options should always be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3744B-2B63-4C47-B6E5-FF347D2E453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 dirty="0"/>
              <a:t>Six Basic Cache Optimizations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4888"/>
            <a:ext cx="8156575" cy="52720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/>
              <a:t>Average memory access time provides the framework to present cache </a:t>
            </a:r>
            <a:r>
              <a:rPr lang="en-US" sz="2400" b="1" dirty="0"/>
              <a:t>optimizations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Average memory access time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Hit time + Miss rate × Miss penalty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Six cache optimizations are organized into three categories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miss rate</a:t>
            </a:r>
            <a:r>
              <a:rPr lang="en-US" sz="2400" b="1" dirty="0"/>
              <a:t> (3): </a:t>
            </a:r>
            <a:r>
              <a:rPr lang="en-US" sz="2400" b="1" dirty="0">
                <a:latin typeface="Comic Sans MS" pitchFamily="66" charset="0"/>
              </a:rPr>
              <a:t>Larger block size, larger 			cache size and higher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miss penalty</a:t>
            </a:r>
            <a:r>
              <a:rPr lang="en-US" sz="2400" b="1" dirty="0"/>
              <a:t> (2): Multilevel caches and 			giving reads priority over writes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Reducing the time to hit in the cache: </a:t>
            </a:r>
            <a:r>
              <a:rPr lang="en-US" sz="2400" b="1" dirty="0">
                <a:latin typeface="Comic Sans MS" pitchFamily="66" charset="0"/>
              </a:rPr>
              <a:t>By avoiding 	address translation when indexing the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Classical approach to improve cache behavior is to reduce miss rates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All miss are categorized into three categories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B600-9F62-4272-A9AC-F267F792D72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Basic Cache Optimizations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156575" cy="52101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Compulsory Miss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    	</a:t>
            </a:r>
            <a:r>
              <a:rPr lang="en-US" sz="2400" b="1" dirty="0">
                <a:latin typeface="Comic Sans MS" pitchFamily="66" charset="0"/>
              </a:rPr>
              <a:t>First access to a block is not in cache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i="1" dirty="0"/>
              <a:t>			</a:t>
            </a:r>
            <a:r>
              <a:rPr lang="en-US" sz="2400" b="1" dirty="0"/>
              <a:t>Also referred to as</a:t>
            </a:r>
            <a:r>
              <a:rPr lang="en-US" sz="2400" b="1" i="1" dirty="0"/>
              <a:t> Cold start</a:t>
            </a:r>
            <a:r>
              <a:rPr lang="en-US" sz="2400" b="1" dirty="0"/>
              <a:t> misses or 		</a:t>
            </a:r>
            <a:r>
              <a:rPr lang="en-US" sz="2400" b="1" i="1" dirty="0"/>
              <a:t>first-reference</a:t>
            </a:r>
            <a:r>
              <a:rPr lang="en-US" sz="2400" b="1" dirty="0"/>
              <a:t>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Capacity Miss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	    	</a:t>
            </a:r>
            <a:r>
              <a:rPr lang="en-US" sz="2400" b="1" dirty="0">
                <a:latin typeface="Comic Sans MS" pitchFamily="66" charset="0"/>
              </a:rPr>
              <a:t>Misses due to blocks being discarded and later 	</a:t>
            </a:r>
            <a:r>
              <a:rPr lang="en-US" sz="2400" b="1" dirty="0" smtClean="0">
                <a:latin typeface="Comic Sans MS" pitchFamily="66" charset="0"/>
              </a:rPr>
              <a:t>retrieved, since all blocks cannot be </a:t>
            </a:r>
            <a:r>
              <a:rPr lang="en-US" sz="2400" b="1" smtClean="0">
                <a:latin typeface="Comic Sans MS" pitchFamily="66" charset="0"/>
              </a:rPr>
              <a:t>in cache 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Conflict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If too many blocks map to the same set or block, 	blocks are discarded and later retrieved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Direct mapped and set-associative placement strategies have this type of miss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   This is also called </a:t>
            </a:r>
            <a:r>
              <a:rPr lang="en-US" sz="2400" b="1" i="1" dirty="0"/>
              <a:t>collision</a:t>
            </a:r>
            <a:r>
              <a:rPr lang="en-US" sz="2400" b="1" dirty="0"/>
              <a:t> or </a:t>
            </a:r>
            <a:r>
              <a:rPr lang="en-US" sz="2400" b="1" i="1" dirty="0"/>
              <a:t>interference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Coherency misses</a:t>
            </a:r>
            <a:r>
              <a:rPr lang="en-US" sz="2400" b="1" dirty="0"/>
              <a:t> are caused because cache blocks are flushed to maintain coherence in multiprocessors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Relative frequency of all three types of cache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B3A55-948F-4A97-A63F-60AF37CA8025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38113"/>
            <a:ext cx="7772400" cy="1004887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ts val="2875"/>
              </a:lnSpc>
            </a:pPr>
            <a:r>
              <a:rPr lang="en-US" sz="3200" b="1"/>
              <a:t>Total Miss Rate According to the Three C’s</a:t>
            </a:r>
            <a:br>
              <a:rPr lang="en-US" sz="3200" b="1"/>
            </a:br>
            <a:r>
              <a:rPr lang="en-US" sz="3200" b="1"/>
              <a:t>			</a:t>
            </a:r>
            <a:r>
              <a:rPr lang="en-US" sz="2400" b="1"/>
              <a:t>Absolute Miss Rate</a:t>
            </a:r>
          </a:p>
        </p:txBody>
      </p:sp>
      <p:pic>
        <p:nvPicPr>
          <p:cNvPr id="29702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279525"/>
            <a:ext cx="9051925" cy="55784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B02A0-86A3-485C-80A2-C5653F933A5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9144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ts val="2875"/>
              </a:lnSpc>
            </a:pPr>
            <a:r>
              <a:rPr lang="en-US" sz="3200" b="1"/>
              <a:t>Total Miss rate According to the Three C’s</a:t>
            </a:r>
            <a:br>
              <a:rPr lang="en-US" sz="3200" b="1"/>
            </a:br>
            <a:r>
              <a:rPr lang="en-US" sz="3200" b="1"/>
              <a:t>		</a:t>
            </a:r>
            <a:r>
              <a:rPr lang="en-US" sz="2400" b="1"/>
              <a:t>Percentage of miss rate in each category</a:t>
            </a:r>
          </a:p>
        </p:txBody>
      </p:sp>
      <p:pic>
        <p:nvPicPr>
          <p:cNvPr id="3072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06475"/>
            <a:ext cx="9144000" cy="585152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0A683-259F-4B72-BB2E-2024A8ACA7D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Basic Cache Optimizations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Remedies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Fully associative placement avoids all conflict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Expensive in hardware and may slow access time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cache memory can solve the capacity miss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Cache should be large enough to avoid </a:t>
            </a:r>
            <a:r>
              <a:rPr lang="en-US" sz="2400" b="1" i="1" dirty="0"/>
              <a:t>thrashing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blocks reduce compulsory misses, but increase other types of misses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The three C’s give an insight into causes of cache misses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The model ignores the replacement policy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A balanced perspective is desired to improve the overall performance of memory system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37E37-1BF4-422F-8C70-E0BA294B5C9C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  <a:r>
              <a:rPr lang="en-US"/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First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Larger Block Size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Larger block size also reduces compulsory misses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Larger blocks take advantage of spatial locality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Increases conflict and capacity misses if cache 	is 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balance is needed to keep the average memory access time low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Selection of block size depends on both the latency and bandwidth of the lower level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High latency and high bandwidth encourage larger block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Low latency and low bandwidth encourage smaller block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</p:spPr>
        <p:txBody>
          <a:bodyPr/>
          <a:lstStyle/>
          <a:p>
            <a:pPr>
              <a:defRPr/>
            </a:pPr>
            <a:fld id="{30C4DDDA-55C2-40F3-84E1-EF974B9C5D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Miss Rate vs Block Size of Five Different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DC965C-B7DC-4B03-B874-3FED56436C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33798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14400"/>
            <a:ext cx="9144000" cy="5943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19200"/>
            <a:ext cx="8258175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If the cache size is same, increasing associativity increases the number of blocks per set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Decreases the size of the index and increases the size 	of the tag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Q3: Which block should be replaced on a cache miss?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Direct mapped cache gives no choice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Only one block is checked for a hit or a miss 	and only that block can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fully associative and set-associative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are many blocks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three primary strategies for replacement in set associative and fully associative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236F-F15E-4D26-9F34-BDF1C71FF9D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87425" y="1231107"/>
            <a:ext cx="8156575" cy="4752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Second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Larger Caches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Reduce capacity misses by increasing the capacity of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Drawback is longer hit time and higher cost and 	power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</a:t>
            </a:r>
            <a:r>
              <a:rPr lang="en-US" sz="2400" b="1" dirty="0">
                <a:latin typeface="Comic Sans MS" pitchFamily="66" charset="0"/>
              </a:rPr>
              <a:t>Technique is more popular in off-chip 		   caches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Third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Higher Associativity to Reduce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Miss rate improves with higher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Two general rules of thumb can be derived from observations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E6C39-B374-43B3-88B2-29FD5AFE099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Eight-way set associative cache is as effective in reducing misses as a fully associative cache for the given cache sizes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i="1" dirty="0"/>
              <a:t>2:1 cache rule of thumb</a:t>
            </a:r>
            <a:r>
              <a:rPr lang="en-US" sz="2400" b="1" dirty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direct mapped cache of size N has about the 	same miss rate as a two-way set associative 	cache of size N/2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i="1" dirty="0"/>
              <a:t>Improving one aspect of average memory access time comes at the expense of another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Greater associativity comes at the expense of increased hit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Fast processor clock cycle encourages simple cache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8C2CA-7CC1-4C64-9A6C-0839F0C5BC0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3058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Fourth 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Multilevel Caches to Reduce Miss Penalty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Improvement in miss penalty is as beneficial as improvement in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Relative cost of miss penalties have increased over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Solutions to the performance gap between processor and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Should the cache be made faster to keep pace with the speed of processor?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Should the cache be made larger to close the gap between processor and main memory?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Achieve both 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AD216-ED0D-4136-B398-862C1390187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90625"/>
            <a:ext cx="8156575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First-level cache is made small enough to match the CPU speed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Second-level cache is made large enough to capture all memory accesses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Addition of another level complicates performance analysis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Definitions for second-level cache are more complex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Average memory access time</a:t>
            </a:r>
            <a:r>
              <a:rPr lang="en-US" sz="2400" b="1" i="1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Hit time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× Miss penalty</a:t>
            </a:r>
            <a:r>
              <a:rPr lang="en-US" sz="2400" b="1" i="1" baseline="-25000" dirty="0"/>
              <a:t>L1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Miss penalty</a:t>
            </a:r>
            <a:r>
              <a:rPr lang="en-US" sz="2400" b="1" baseline="-25000" dirty="0"/>
              <a:t>L1</a:t>
            </a:r>
            <a:r>
              <a:rPr lang="en-US" sz="2400" b="1" i="1" dirty="0"/>
              <a:t>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Hit time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× Miss penalty</a:t>
            </a:r>
            <a:r>
              <a:rPr lang="en-US" sz="2400" b="1" i="1" baseline="-25000" dirty="0"/>
              <a:t>L2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Average memory access time =</a:t>
            </a:r>
            <a:r>
              <a:rPr lang="en-US" sz="24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Hit time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L1</a:t>
            </a:r>
            <a:r>
              <a:rPr lang="en-US" sz="2400" b="1" i="1" dirty="0"/>
              <a:t> × (Hit time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+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 × 						 Miss penalty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)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46DAA-FFA1-42BE-8112-DE8F7AE8348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66825"/>
            <a:ext cx="8156575" cy="5057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Terms added for a two-level cache system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Local miss rate</a:t>
            </a:r>
            <a:r>
              <a:rPr lang="en-US" sz="2400" b="1" dirty="0"/>
              <a:t>:  </a:t>
            </a:r>
            <a:r>
              <a:rPr lang="en-US" sz="2400" b="1" dirty="0">
                <a:latin typeface="Comic Sans MS" pitchFamily="66" charset="0"/>
              </a:rPr>
              <a:t>Number of misses in a cache		          	divided by the total number of           			memory accesses to this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Miss rate</a:t>
            </a:r>
            <a:r>
              <a:rPr lang="en-US" sz="2400" b="1" i="1" baseline="-25000" dirty="0"/>
              <a:t>L1</a:t>
            </a:r>
            <a:r>
              <a:rPr lang="en-US" sz="2400" b="1" dirty="0"/>
              <a:t> and  </a:t>
            </a:r>
            <a:r>
              <a:rPr lang="en-US" sz="2400" b="1" i="1" dirty="0"/>
              <a:t>Miss rate</a:t>
            </a:r>
            <a:r>
              <a:rPr lang="en-US" sz="2400" b="1" i="1" baseline="-25000" dirty="0"/>
              <a:t>L2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Global miss rate:</a:t>
            </a:r>
            <a:r>
              <a:rPr lang="en-US" sz="2400" b="1" dirty="0"/>
              <a:t> Number of misses in a cache 			           divided by the total number of 			           memory accesses generated by the 		           CPU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Global miss rate of first-level cache is Miss rate</a:t>
            </a:r>
            <a:r>
              <a:rPr lang="en-US" sz="2400" b="1" baseline="-25000" dirty="0">
                <a:latin typeface="Comic Sans MS" pitchFamily="66" charset="0"/>
              </a:rPr>
              <a:t>L1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Global miss rate of second level cache 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(</a:t>
            </a:r>
            <a:r>
              <a:rPr lang="en-US" sz="2400" b="1" i="1" dirty="0"/>
              <a:t>Miss rate</a:t>
            </a:r>
            <a:r>
              <a:rPr lang="en-US" sz="2400" b="1" i="1" baseline="-25000" dirty="0"/>
              <a:t>L1 </a:t>
            </a:r>
            <a:r>
              <a:rPr lang="en-US" sz="2400" b="1" i="1" dirty="0"/>
              <a:t> ×  Miss rate</a:t>
            </a:r>
            <a:r>
              <a:rPr lang="en-US" sz="2400" b="1" i="1" baseline="-25000" dirty="0"/>
              <a:t>L2</a:t>
            </a:r>
            <a:r>
              <a:rPr lang="en-US" sz="2400" b="1" i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 </a:t>
            </a:r>
            <a:r>
              <a:rPr lang="en-US" sz="2400" b="1" dirty="0">
                <a:latin typeface="Comic Sans MS" pitchFamily="66" charset="0"/>
              </a:rPr>
              <a:t>Local miss rate is large for second-level cache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Global miss rate is a more useful measure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40459-BE18-4F9F-B671-38326BC49E0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7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156575" cy="50863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Miss rates and relative execution time vary with the size of a second-level cache in a particular design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Gain two insights from the study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Global cache miss rate is very similar to the single cache miss rate of the second-level cache, provided that the second-level cache is much larger than the first-level cache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Local cache miss rate is not a good measure of secondary caches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 is a function of the miss rate of first-level 	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This can vary by changing the first-level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Global cache miss rate should be used when evaluating second-level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EA4E-727C-4B98-9201-A04727F14C5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8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43025"/>
            <a:ext cx="8153400" cy="49815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Consider the parameters of second-level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Size of the second-level cache?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Should be much larger than the first-level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Will set associativity improve the performance of second-level cache?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An improvement is seen in terms of miss 	penalty with the increase in associativity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/>
              <a:t>Multilevel inclusion</a:t>
            </a:r>
            <a:r>
              <a:rPr lang="en-US" sz="2400" b="1" dirty="0"/>
              <a:t> is a desirable property for consistency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Drawback of inclusion suggests smaller blocks for smaller first-level cache and larger blocks for larger second-level cache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Block size of 64 and 128 bytes used in Pentium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More work is done on a second-level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BF52C-5AA8-4BAD-8E3F-5868084A589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156575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Second-level cache must invalidate all first-level blocks that map onto the second-level block to be replaced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Causes a slightly higher first-level miss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Many designers keep the same block size for both the cache levels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latin typeface="Comic Sans MS" pitchFamily="66" charset="0"/>
              </a:rPr>
              <a:t>The essence of all cache designs is balancing fast hits and few misses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Fewer hits go to the second-level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This leads to much larger caches and techniques to lower the miss rate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Higher associativity and larger blocks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2BA22-7B90-447B-87BD-C85BD108367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143000"/>
            <a:ext cx="8258175" cy="52260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Fifth Optimization: Giving Priority to Read Misses 		         over Writes to Reduce Miss Penalty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This optimization serves Reads before Writes have been completed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 write buffer of proper size will improve the performance of a write-through cache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Write buffers may hold the updated value of a location needed on a read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Read miss waits until the write buffer is empty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An alternative is to check the contents of the write buffer on a read miss and let the read miss continue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cost of writes in WB cache can also be reduced by using write buffers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While replacing a </a:t>
            </a:r>
            <a:r>
              <a:rPr lang="en-US" sz="2400" b="1" i="1" dirty="0"/>
              <a:t>dirty </a:t>
            </a:r>
            <a:r>
              <a:rPr lang="en-US" sz="2400" b="1" dirty="0"/>
              <a:t>block on a read miss, the block can be written to the write buffer and later written to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F3B3E-2404-420F-8922-979D9BBCC2F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153400" cy="5257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Sixth optimization: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Avoiding Address Translation during Indexing of 	the Cache to Reduce Hit Time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Time is consumed in translation from virtual address to physical address before cache access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Use virtual address cache to avoid the translation 	time – </a:t>
            </a:r>
            <a:r>
              <a:rPr lang="en-US" sz="2400" b="1" i="1" dirty="0"/>
              <a:t>virtual caches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      	Distinguish between </a:t>
            </a:r>
            <a:r>
              <a:rPr lang="en-US" sz="2400" b="1" i="1" dirty="0"/>
              <a:t>indexing the cache</a:t>
            </a:r>
            <a:r>
              <a:rPr lang="en-US" sz="2400" b="1" dirty="0"/>
              <a:t> 		and </a:t>
            </a:r>
            <a:r>
              <a:rPr lang="en-US" sz="2400" b="1" i="1" dirty="0"/>
              <a:t>comparing the addresses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Problems with virtual address cache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b="1" dirty="0"/>
              <a:t>Page-level protection is checked as part of the virtual to physical address translation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Protection feature is not checked if virtual 	address is used directly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Solution is to copy the protection information from the TLB on a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8D08-A970-4010-A08F-E92AEC7D45D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  <a:r>
              <a:rPr lang="en-US"/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1038225" y="1066800"/>
            <a:ext cx="8105775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Random</a:t>
            </a:r>
            <a:r>
              <a:rPr lang="en-US" sz="2400" b="1" dirty="0"/>
              <a:t>: 	Simple to build in hardware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Least Recently Used</a:t>
            </a:r>
            <a:r>
              <a:rPr lang="en-US" sz="2400" b="1" dirty="0"/>
              <a:t> (LRU): </a:t>
            </a:r>
            <a:r>
              <a:rPr lang="en-US" sz="2400" b="1" dirty="0">
                <a:latin typeface="Comic Sans MS" pitchFamily="66" charset="0"/>
              </a:rPr>
              <a:t>This is expensive to 				      	    implement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i="1" dirty="0"/>
              <a:t>First in First out</a:t>
            </a:r>
            <a:r>
              <a:rPr lang="en-US" sz="2400" b="1" dirty="0"/>
              <a:t> (FIFO): Replace the oldest block 				as an approximation to LRU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Q4: What happens on a write?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Most of the memory accesses are processor reads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omic Sans MS" pitchFamily="66" charset="0"/>
              </a:rPr>
              <a:t>10</a:t>
            </a:r>
            <a:r>
              <a:rPr lang="en-US" sz="2400" b="1" dirty="0">
                <a:latin typeface="Comic Sans MS" pitchFamily="66" charset="0"/>
              </a:rPr>
              <a:t>% stores and 26% loads for </a:t>
            </a:r>
            <a:r>
              <a:rPr lang="en-US" sz="2400" b="1" dirty="0" smtClean="0">
                <a:latin typeface="Comic Sans MS" pitchFamily="66" charset="0"/>
              </a:rPr>
              <a:t>RISC V programs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Make the common case fast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Optimize caches for reads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Common case is also the easy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Block can be read at the same time the tag is read and compared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6766-EF27-41F0-9E57-1187AE3F0E0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8153400" cy="50292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400" b="1" dirty="0">
                <a:latin typeface="Comic Sans MS" pitchFamily="66" charset="0"/>
              </a:rPr>
              <a:t>In case of a process switch, the virtual addresses refer to different physical addresses requiring the cache to be flushed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Add a process identifier tag (PID) to the </a:t>
            </a:r>
            <a:r>
              <a:rPr lang="en-US" sz="2400" b="1"/>
              <a:t>cache 	tag</a:t>
            </a:r>
            <a:endParaRPr lang="en-US" sz="24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400" b="1" dirty="0">
                <a:latin typeface="Comic Sans MS" pitchFamily="66" charset="0"/>
              </a:rPr>
              <a:t>OS and user programs may use two different virtual addresses for the same physical address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Synonyms</a:t>
            </a:r>
            <a:r>
              <a:rPr lang="en-US" sz="2400" b="1" dirty="0"/>
              <a:t> or </a:t>
            </a:r>
            <a:r>
              <a:rPr lang="en-US" sz="2400" b="1" i="1" dirty="0"/>
              <a:t>aliases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Hardware solution to this problem is </a:t>
            </a:r>
            <a:r>
              <a:rPr lang="en-US" sz="2400" b="1" i="1" dirty="0"/>
              <a:t>anti-aliasing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Software solution: </a:t>
            </a:r>
            <a:r>
              <a:rPr lang="en-US" sz="2400" b="1" dirty="0">
                <a:latin typeface="Comic Sans MS" pitchFamily="66" charset="0"/>
              </a:rPr>
              <a:t>Force aliases to share some 			   address bits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2400" b="1" dirty="0">
                <a:latin typeface="Comic Sans MS" pitchFamily="66" charset="0"/>
              </a:rPr>
              <a:t>I/O typically uses physical addresses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Requires mapping with virtual addresses to interact with a virtual cache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50DDF-0EE2-4571-B8BB-2DD78097C31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Optimizations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1"/>
            <a:ext cx="81534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Get the best of both virtual and physical caches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Use part of the page offset to index in the 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Translation is done while the cache is being read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	       Virtually indexed</a:t>
            </a:r>
            <a:r>
              <a:rPr lang="en-US" sz="2400" b="1" dirty="0"/>
              <a:t> and </a:t>
            </a:r>
            <a:r>
              <a:rPr lang="en-US" sz="2400" b="1" i="1" dirty="0"/>
              <a:t>physically tagged </a:t>
            </a:r>
            <a:r>
              <a:rPr lang="en-US" sz="2400" b="1" dirty="0"/>
              <a:t>cache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Limitation is that a direct-mapped cache should be smaller than or equal to the page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Summary of Cache Optimizations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Optimization of one aspect may affect the other components	</a:t>
            </a:r>
            <a:r>
              <a:rPr lang="en-US" sz="2400" b="1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Effect may be positive or negative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72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C0B3B-A622-40F9-A143-735DFAC37EF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1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Summary of Cache Optimizations</a:t>
            </a:r>
          </a:p>
        </p:txBody>
      </p:sp>
      <p:pic>
        <p:nvPicPr>
          <p:cNvPr id="47110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990600"/>
            <a:ext cx="9144000" cy="5761038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EFE58-ADEA-472F-8A5F-75DE38784B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8080375" cy="48768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In case of miss, there is no benefit but also no harm</a:t>
            </a:r>
          </a:p>
          <a:p>
            <a:pPr marL="381000" indent="-381000"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In case of hit, required word is passed on to the CPU immediately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Writes</a:t>
            </a:r>
            <a:r>
              <a:rPr lang="en-US" sz="2400" b="1" dirty="0"/>
              <a:t>: Modifying a block cannot begin until the tag 	     is checked to see if the address is a hit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      </a:t>
            </a:r>
            <a:r>
              <a:rPr lang="en-US" sz="2400" b="1" dirty="0">
                <a:latin typeface="Comic Sans MS" pitchFamily="66" charset="0"/>
              </a:rPr>
              <a:t>Processor specifies the size of the write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     Writes normally take longer than reads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Write policies often distinguish cache designs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/>
              <a:t>i</a:t>
            </a:r>
            <a:r>
              <a:rPr lang="en-US" sz="2400" b="1" dirty="0"/>
              <a:t>.</a:t>
            </a:r>
            <a:r>
              <a:rPr lang="en-US" sz="2400" b="1" i="1" dirty="0"/>
              <a:t> Write Through</a:t>
            </a:r>
            <a:r>
              <a:rPr lang="en-US" sz="2400" b="1" dirty="0"/>
              <a:t> or </a:t>
            </a:r>
            <a:r>
              <a:rPr lang="en-US" sz="2400" b="1" i="1" dirty="0"/>
              <a:t>Store through</a:t>
            </a:r>
            <a:r>
              <a:rPr lang="en-US" sz="2400" b="1" dirty="0"/>
              <a:t>: Information is written 		to both the block in the cache and to the 		block in the lower-level memory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ii. </a:t>
            </a:r>
            <a:r>
              <a:rPr lang="en-US" sz="2400" b="1" i="1" dirty="0"/>
              <a:t>Write Back</a:t>
            </a:r>
            <a:r>
              <a:rPr lang="en-US" sz="2400" b="1" dirty="0"/>
              <a:t> or </a:t>
            </a:r>
            <a:r>
              <a:rPr lang="en-US" sz="2400" b="1" i="1" dirty="0"/>
              <a:t>Copy back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Information is written only 				   to the block in the cache</a:t>
            </a:r>
            <a:endParaRPr lang="en-US" sz="2400" b="1" i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CFE1D-575B-46FF-85CE-8A481D78C44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0772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Modified cache block is written to main memory only when it is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Write-back cache blocks are either </a:t>
            </a:r>
            <a:r>
              <a:rPr lang="en-US" sz="2400" b="1" i="1" dirty="0"/>
              <a:t>clean</a:t>
            </a:r>
            <a:r>
              <a:rPr lang="en-US" sz="2400" b="1" dirty="0"/>
              <a:t> or </a:t>
            </a:r>
            <a:r>
              <a:rPr lang="en-US" sz="2400" b="1" i="1" dirty="0"/>
              <a:t>dirty</a:t>
            </a:r>
            <a:r>
              <a:rPr lang="en-US" sz="2400" b="1" dirty="0"/>
              <a:t> blocks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Dirty bit indicates the difference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Write back cache characteristics	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Writes occur at the speed of cache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Multiple writes to the same block is one write to the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Uses less memory bandwidth and saves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Attractive in multiprocessors and for 	embedded applications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Preferred by I/O where memory traffic is required to be reduced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E705A-4280-436D-982D-9EC420AE5A6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01700" y="990600"/>
            <a:ext cx="8169275" cy="5133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Characteristics of write through cache	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Read miss does not result in write to lower level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Easier to implement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>
                <a:latin typeface="Comic Sans MS" pitchFamily="66" charset="0"/>
              </a:rPr>
              <a:t>Main memory has the most current copy of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Simplifies </a:t>
            </a:r>
            <a:r>
              <a:rPr lang="en-US" sz="2400" b="1" i="1" dirty="0"/>
              <a:t>data coherency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Problem of</a:t>
            </a:r>
            <a:r>
              <a:rPr lang="en-US" sz="2400" b="1" i="1" dirty="0"/>
              <a:t> write stall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 </a:t>
            </a:r>
            <a:r>
              <a:rPr lang="en-US" sz="2400" b="1" dirty="0">
                <a:latin typeface="Comic Sans MS" pitchFamily="66" charset="0"/>
              </a:rPr>
              <a:t>The CPU must wait to complete write during 	write through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     Write buffers</a:t>
            </a:r>
            <a:r>
              <a:rPr lang="en-US" sz="2400" b="1" dirty="0"/>
              <a:t> can be used to reduce write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two options on a write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Write allocate (Fetch on write)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The block is loaded, followed by the write hit 	actions similar to reads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Write miss acts like read miss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AE9D9-5CBF-42D9-847C-FF89DA76F5F4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077200" cy="5486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No write allocate (Write around)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 block is modified only in the lower level 	memory and is not loaded into the cache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	</a:t>
            </a:r>
            <a:r>
              <a:rPr lang="en-US" sz="2400" b="1" dirty="0"/>
              <a:t>Write Mem[100]            Calculate the no.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Mem[100] 	      of hits and miss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Read Mem[200] 	       using both the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Mem[200] 	       schemes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Write Mem[100]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Either of the two policies can be used with write-through or write-back caches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Write back caches generally use write allocate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Write through caches often use no write allocate policies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An Example: The Opteron Data Cach</a:t>
            </a:r>
            <a:r>
              <a:rPr lang="en-US" sz="2200" b="1" dirty="0"/>
              <a:t>e</a:t>
            </a:r>
            <a:endParaRPr lang="en-US" sz="2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640CC-AA73-4DE9-8DA5-25746D533A5D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C4D5-42F3-4E34-80F6-C6CD7267DED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2" descr="Y:\WOMAT\Production\Artfinal\0000000038\MKCAD\978-0-12-811905-1\0003170710\XMLLowres\bm05-978012811905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23" y="76200"/>
            <a:ext cx="7440677" cy="6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152400"/>
            <a:ext cx="381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Opteron</a:t>
            </a:r>
          </a:p>
          <a:p>
            <a:r>
              <a:rPr lang="en-US" sz="2400" dirty="0" smtClean="0"/>
              <a:t> data</a:t>
            </a:r>
          </a:p>
          <a:p>
            <a:r>
              <a:rPr lang="en-US" sz="2400" dirty="0" smtClean="0"/>
              <a:t>  cache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Performance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156575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An accurate measure of memory hierarchy performance is the </a:t>
            </a:r>
            <a:r>
              <a:rPr lang="en-US" sz="2400" b="1" i="1" dirty="0"/>
              <a:t>average memory access time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Average memory access time =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		Hit time + Miss rate x Miss penalty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components can be measured either in absolute terms or in terms of clock cycles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Average Memory Access Time and Processor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Does the average memory access time due to cache misses predict processor performance?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There are other reasons for stalls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	</a:t>
            </a:r>
            <a:r>
              <a:rPr lang="en-US" sz="2400" b="1" dirty="0">
                <a:latin typeface="Comic Sans MS" pitchFamily="66" charset="0"/>
              </a:rPr>
              <a:t>Contention between CPU and I/O for memory 	access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C4D5-42F3-4E34-80F6-C6CD7267DED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3753</TotalTime>
  <Words>746</Words>
  <Application>Microsoft Office PowerPoint</Application>
  <PresentationFormat>On-screen Show (4:3)</PresentationFormat>
  <Paragraphs>399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Review of  Memory Hierarchy Design    Appendix B</vt:lpstr>
      <vt:lpstr>Introduction</vt:lpstr>
      <vt:lpstr>Introduction </vt:lpstr>
      <vt:lpstr>Introduction</vt:lpstr>
      <vt:lpstr>Introduction</vt:lpstr>
      <vt:lpstr>Introduction</vt:lpstr>
      <vt:lpstr>Introduction </vt:lpstr>
      <vt:lpstr>PowerPoint Presentation</vt:lpstr>
      <vt:lpstr>Cache Performance</vt:lpstr>
      <vt:lpstr>Cache Performance</vt:lpstr>
      <vt:lpstr>Cache Performance</vt:lpstr>
      <vt:lpstr>Cache Performance</vt:lpstr>
      <vt:lpstr>Six Basic Cache Optimizations</vt:lpstr>
      <vt:lpstr>Basic Cache Optimizations</vt:lpstr>
      <vt:lpstr>Total Miss Rate According to the Three C’s    Absolute Miss Rate</vt:lpstr>
      <vt:lpstr>Total Miss rate According to the Three C’s   Percentage of miss rate in each category</vt:lpstr>
      <vt:lpstr>Basic Cache Optimizations</vt:lpstr>
      <vt:lpstr>Cache Optimizations </vt:lpstr>
      <vt:lpstr>Miss Rate vs Block Size of Five Different Caches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Cache Optimizations</vt:lpstr>
      <vt:lpstr>Summary of Cache Optimizations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323</cp:revision>
  <dcterms:created xsi:type="dcterms:W3CDTF">2007-11-13T09:29:16Z</dcterms:created>
  <dcterms:modified xsi:type="dcterms:W3CDTF">2019-11-15T08:33:10Z</dcterms:modified>
</cp:coreProperties>
</file>