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theme/theme8.xml" ContentType="application/vnd.openxmlformats-officedocument.theme+xml"/>
  <Override PartName="/ppt/slideLayouts/slideLayout20.xml" ContentType="application/vnd.openxmlformats-officedocument.presentationml.slideLayout+xml"/>
  <Override PartName="/ppt/theme/theme9.xml" ContentType="application/vnd.openxmlformats-officedocument.theme+xml"/>
  <Override PartName="/ppt/slideLayouts/slideLayout21.xml" ContentType="application/vnd.openxmlformats-officedocument.presentationml.slideLayout+xml"/>
  <Override PartName="/ppt/theme/theme10.xml" ContentType="application/vnd.openxmlformats-officedocument.theme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slideLayouts/slideLayout23.xml" ContentType="application/vnd.openxmlformats-officedocument.presentationml.slideLayout+xml"/>
  <Override PartName="/ppt/theme/theme12.xml" ContentType="application/vnd.openxmlformats-officedocument.theme+xml"/>
  <Override PartName="/ppt/slideLayouts/slideLayout24.xml" ContentType="application/vnd.openxmlformats-officedocument.presentationml.slideLayout+xml"/>
  <Override PartName="/ppt/theme/theme13.xml" ContentType="application/vnd.openxmlformats-officedocument.theme+xml"/>
  <Override PartName="/ppt/slideLayouts/slideLayout25.xml" ContentType="application/vnd.openxmlformats-officedocument.presentationml.slideLayout+xml"/>
  <Override PartName="/ppt/theme/theme14.xml" ContentType="application/vnd.openxmlformats-officedocument.theme+xml"/>
  <Override PartName="/ppt/slideLayouts/slideLayout26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  <p:sldMasterId id="2147483901" r:id="rId2"/>
    <p:sldMasterId id="2147483906" r:id="rId3"/>
    <p:sldMasterId id="2147483908" r:id="rId4"/>
    <p:sldMasterId id="2147483910" r:id="rId5"/>
    <p:sldMasterId id="2147483912" r:id="rId6"/>
    <p:sldMasterId id="2147483914" r:id="rId7"/>
    <p:sldMasterId id="2147483916" r:id="rId8"/>
    <p:sldMasterId id="2147483918" r:id="rId9"/>
    <p:sldMasterId id="2147483920" r:id="rId10"/>
    <p:sldMasterId id="2147483922" r:id="rId11"/>
    <p:sldMasterId id="2147483924" r:id="rId12"/>
    <p:sldMasterId id="2147483926" r:id="rId13"/>
    <p:sldMasterId id="2147483928" r:id="rId14"/>
    <p:sldMasterId id="2147483930" r:id="rId15"/>
  </p:sldMasterIdLst>
  <p:notesMasterIdLst>
    <p:notesMasterId r:id="rId49"/>
  </p:notesMasterIdLst>
  <p:sldIdLst>
    <p:sldId id="259" r:id="rId16"/>
    <p:sldId id="343" r:id="rId17"/>
    <p:sldId id="355" r:id="rId18"/>
    <p:sldId id="309" r:id="rId19"/>
    <p:sldId id="356" r:id="rId20"/>
    <p:sldId id="334" r:id="rId21"/>
    <p:sldId id="310" r:id="rId22"/>
    <p:sldId id="311" r:id="rId23"/>
    <p:sldId id="331" r:id="rId24"/>
    <p:sldId id="33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370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41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notesMaster" Target="notesMasters/notesMaster1.xml"/><Relationship Id="rId61" Type="http://schemas.microsoft.com/office/2015/10/relationships/revisionInfo" Target="revisionInfo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B65BB1-16E1-46BC-9632-5C56A5474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92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82FFCF-4037-468D-B962-28040B599F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4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999F0A-3DB1-43C4-BB3F-BA574564B0A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620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999F0A-3DB1-43C4-BB3F-BA574564B0A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898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999F0A-3DB1-43C4-BB3F-BA574564B0A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44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65BB1-16E1-46BC-9632-5C56A54743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82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65BB1-16E1-46BC-9632-5C56A54743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68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999F0A-3DB1-43C4-BB3F-BA574564B0AD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02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65BB1-16E1-46BC-9632-5C56A54743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4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65BB1-16E1-46BC-9632-5C56A54743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96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65BB1-16E1-46BC-9632-5C56A547430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5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999F0A-3DB1-43C4-BB3F-BA574564B0A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517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999F0A-3DB1-43C4-BB3F-BA574564B0A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39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B5AEAFC-1EBD-4866-AC21-00782B1E2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5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CB2D7-BD07-4BF0-B5A2-3914421CDA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7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1E7AF-0D1E-4B23-A44D-8EB068E001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0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CA Fall 2019</a:t>
            </a: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22379D-A9AB-49A2-89CD-2EA476DE9618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794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CA Fall 2019</a:t>
            </a: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2CDECB-588D-48B1-B24A-48661B8DD50B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997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CDECB-588D-48B1-B24A-48661B8DD50B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508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CDECB-588D-48B1-B24A-48661B8DD50B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53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CDECB-588D-48B1-B24A-48661B8DD50B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9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CDECB-588D-48B1-B24A-48661B8DD50B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530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CDECB-588D-48B1-B24A-48661B8DD50B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836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CDECB-588D-48B1-B24A-48661B8DD50B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72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983B8-F347-416B-829C-2350CF7668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96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CDECB-588D-48B1-B24A-48661B8DD50B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746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CDECB-588D-48B1-B24A-48661B8DD50B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99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CDECB-588D-48B1-B24A-48661B8DD50B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1009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CDECB-588D-48B1-B24A-48661B8DD50B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88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CDECB-588D-48B1-B24A-48661B8DD50B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283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CDECB-588D-48B1-B24A-48661B8DD50B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27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CDECB-588D-48B1-B24A-48661B8DD50B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70E346-364B-485D-9A7A-A1FA616138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1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316A2-F027-4AB9-A6A9-7F57F77B2D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46FBB-6031-491B-971C-2F0D3C2E5B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3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5F10A-3A6A-46D5-ADD7-286A1B7857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6F28C2C-EC1A-4CE6-B10D-803A824954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2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F5117-5698-48C6-A0B2-885A15F09D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8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5008DD-43DC-42EB-9563-D483A22ACB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1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1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2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4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5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606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75FFE79-B63D-41EE-A744-4262077D89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6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D40BBFF-FC23-4B07-A31B-2AD4F06E9C5B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9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D40BBFF-FC23-4B07-A31B-2AD4F06E9C5B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14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D40BBFF-FC23-4B07-A31B-2AD4F06E9C5B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54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D40BBFF-FC23-4B07-A31B-2AD4F06E9C5B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82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D40BBFF-FC23-4B07-A31B-2AD4F06E9C5B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0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D40BBFF-FC23-4B07-A31B-2AD4F06E9C5B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59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en-US" smtClean="0"/>
              <a:t>CA Fall 2019</a:t>
            </a:r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altLang="en-US" smtClean="0"/>
              <a:t>FAST-NU Karachi Campus</a:t>
            </a:r>
            <a:endParaRPr lang="en-US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D40BBFF-FC23-4B07-A31B-2AD4F06E9C5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5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D40BBFF-FC23-4B07-A31B-2AD4F06E9C5B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9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D40BBFF-FC23-4B07-A31B-2AD4F06E9C5B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33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D40BBFF-FC23-4B07-A31B-2AD4F06E9C5B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12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D40BBFF-FC23-4B07-A31B-2AD4F06E9C5B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4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D40BBFF-FC23-4B07-A31B-2AD4F06E9C5B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D40BBFF-FC23-4B07-A31B-2AD4F06E9C5B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4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D40BBFF-FC23-4B07-A31B-2AD4F06E9C5B}" type="slidenum"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02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524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/>
              <a:t>Memory Hierarchy Design</a:t>
            </a:r>
            <a:br>
              <a:rPr lang="en-US" sz="4000" b="1"/>
            </a:br>
            <a:r>
              <a:rPr lang="en-US" sz="4000" b="1"/>
              <a:t>			</a:t>
            </a:r>
            <a:r>
              <a:rPr lang="en-US" sz="3200" b="1"/>
              <a:t>Appendix B</a:t>
            </a:r>
            <a:endParaRPr lang="en-US" sz="4000" b="1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730625"/>
            <a:ext cx="6400800" cy="2060575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2800" dirty="0"/>
              <a:t> </a:t>
            </a:r>
            <a:r>
              <a:rPr lang="en-US" sz="2800" b="1" dirty="0"/>
              <a:t>Cache Mapping and Performance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800" b="1" dirty="0"/>
              <a:t> </a:t>
            </a:r>
            <a:r>
              <a:rPr lang="en-US" sz="2600" b="1" dirty="0">
                <a:latin typeface="Comic Sans MS" pitchFamily="66" charset="0"/>
              </a:rPr>
              <a:t>Six Basic Cache Optimizations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800" b="1" dirty="0"/>
              <a:t> Virtual Memory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800" b="1" dirty="0"/>
              <a:t> </a:t>
            </a:r>
            <a:r>
              <a:rPr lang="en-US" sz="2600" b="1" dirty="0">
                <a:latin typeface="Comic Sans MS" pitchFamily="66" charset="0"/>
              </a:rPr>
              <a:t>Protection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3908A-783A-4EB4-B104-8563ED5E411A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4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Concluding Remarks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There has been a large (hundredfold) increase in the on-chip cache size to compensate for the increase in main memory latency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Principle of locality reduces the difficulty of building a memory that keeps pace with the faster CPUs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Memory hierarchy designer should choose parameters that work well together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Programmers and compiler writers must be aware of the parameters of the caches and TLBs if they want their programs to run well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2E3890-7BF7-48E5-B294-0A085BD5EC9F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334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/>
              <a:t>Memory Hierarchy </a:t>
            </a:r>
            <a:r>
              <a:rPr lang="en-US" altLang="en-US" sz="3600" b="1" dirty="0" smtClean="0"/>
              <a:t>Design</a:t>
            </a:r>
            <a:br>
              <a:rPr lang="en-US" altLang="en-US" sz="3600" b="1" dirty="0" smtClean="0"/>
            </a:br>
            <a:r>
              <a:rPr lang="en-US" altLang="en-US" sz="3600" b="1" dirty="0"/>
              <a:t>	</a:t>
            </a:r>
            <a:r>
              <a:rPr lang="en-US" altLang="en-US" sz="3600" b="1" dirty="0" smtClean="0"/>
              <a:t>			</a:t>
            </a:r>
            <a:r>
              <a:rPr lang="en-US" altLang="en-US" sz="3100" b="1" dirty="0" smtClean="0"/>
              <a:t>Chapter 2</a:t>
            </a:r>
            <a:endParaRPr lang="en-US" altLang="en-US" sz="3100" b="1" dirty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946900" cy="21209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altLang="en-US" sz="2400" dirty="0"/>
              <a:t>   </a:t>
            </a:r>
            <a:r>
              <a:rPr lang="en-US" altLang="en-US" sz="2400" b="1" dirty="0">
                <a:latin typeface="Comic Sans MS" pitchFamily="66" charset="0"/>
              </a:rPr>
              <a:t>Cache Optimization Techniques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mic Sans MS" pitchFamily="66" charset="0"/>
              </a:rPr>
              <a:t>		Advanced Cache Optimizations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en-US" sz="2400" b="1" dirty="0">
                <a:latin typeface="Comic Sans MS" pitchFamily="66" charset="0"/>
              </a:rPr>
              <a:t>  Main Memory Optimizations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CA Fall 2019</a:t>
            </a: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B76572-911F-48CB-93EF-2C6E18AF201E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97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72400" cy="762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b="1" dirty="0"/>
              <a:t>Advanced Cache Optimization Techniques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altLang="en-US" sz="2400" b="1" dirty="0">
                <a:latin typeface="Comic Sans MS" pitchFamily="66" charset="0"/>
              </a:rPr>
              <a:t>In addition to hit time, miss and miss penalty, power consumption and cache bandwidth are included in the metrics list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en-US" sz="2400" b="1" dirty="0"/>
              <a:t>Ten Advanced Optimizations classified into five groups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dirty="0"/>
              <a:t>Reducing hit time: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Small and simple first-level cache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b="1" dirty="0">
                <a:latin typeface="Comic Sans MS" pitchFamily="66" charset="0"/>
              </a:rPr>
              <a:t>		</a:t>
            </a:r>
            <a:r>
              <a:rPr lang="en-US" altLang="en-US" sz="2400" b="1" dirty="0">
                <a:solidFill>
                  <a:srgbClr val="0070C0"/>
                </a:solidFill>
                <a:latin typeface="Comic Sans MS" pitchFamily="66" charset="0"/>
              </a:rPr>
              <a:t>Way prediction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b="1" dirty="0">
                <a:solidFill>
                  <a:srgbClr val="0070C0"/>
                </a:solidFill>
                <a:latin typeface="Comic Sans MS" pitchFamily="66" charset="0"/>
              </a:rPr>
              <a:t>		      </a:t>
            </a:r>
            <a:r>
              <a:rPr lang="en-US" altLang="en-US" sz="2400" b="1" dirty="0">
                <a:solidFill>
                  <a:schemeClr val="tx1">
                    <a:lumMod val="50000"/>
                  </a:schemeClr>
                </a:solidFill>
              </a:rPr>
              <a:t>Both techniques reduce power consumption</a:t>
            </a:r>
            <a:endParaRPr lang="en-US" altLang="en-US" sz="2400" b="1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600" b="1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dirty="0"/>
              <a:t>Increasing cache bandwidth: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Pipelined cache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b="1" dirty="0">
                <a:latin typeface="Comic Sans MS" pitchFamily="66" charset="0"/>
              </a:rPr>
              <a:t>		</a:t>
            </a:r>
            <a:r>
              <a:rPr lang="en-US" altLang="en-US" sz="2400" b="1" dirty="0" err="1">
                <a:latin typeface="Comic Sans MS" pitchFamily="66" charset="0"/>
              </a:rPr>
              <a:t>Multibanked</a:t>
            </a:r>
            <a:r>
              <a:rPr lang="en-US" altLang="en-US" sz="2400" b="1" dirty="0">
                <a:latin typeface="Comic Sans MS" pitchFamily="66" charset="0"/>
              </a:rPr>
              <a:t> cache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b="1" dirty="0">
                <a:latin typeface="Comic Sans MS" pitchFamily="66" charset="0"/>
              </a:rPr>
              <a:t>		Non-blocking cache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b="1" dirty="0"/>
              <a:t>			Techniques have varying impacts on power		consumption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CA Fall 2019</a:t>
            </a: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6BE18D-37BE-4BEC-BAA3-A995291343DD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68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72400" cy="960438"/>
          </a:xfrm>
          <a:noFill/>
        </p:spPr>
        <p:txBody>
          <a:bodyPr/>
          <a:lstStyle/>
          <a:p>
            <a:pPr eaLnBrk="1" hangingPunct="1"/>
            <a:r>
              <a:rPr lang="en-US" altLang="en-US" sz="3200" b="1"/>
              <a:t>Advanced Cache Optimizations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839788" y="1295400"/>
            <a:ext cx="8151812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dirty="0"/>
              <a:t>Reducing the Miss penalty: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Critical word first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b="1" dirty="0">
                <a:latin typeface="Comic Sans MS" pitchFamily="66" charset="0"/>
              </a:rPr>
              <a:t>		</a:t>
            </a:r>
            <a:r>
              <a:rPr lang="en-US" altLang="en-US" sz="2400" b="1" dirty="0">
                <a:solidFill>
                  <a:srgbClr val="0070C0"/>
                </a:solidFill>
                <a:latin typeface="Comic Sans MS" pitchFamily="66" charset="0"/>
              </a:rPr>
              <a:t>Merging write buffer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b="1" dirty="0">
                <a:solidFill>
                  <a:schemeClr val="tx1">
                    <a:lumMod val="50000"/>
                  </a:schemeClr>
                </a:solidFill>
              </a:rPr>
              <a:t>			Techniques have little impact on power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Reducing miss rate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Compiler optimizations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dirty="0">
                <a:latin typeface="Comic Sans MS" pitchFamily="66" charset="0"/>
              </a:rPr>
              <a:t>			</a:t>
            </a:r>
            <a:r>
              <a:rPr lang="en-US" altLang="en-US" sz="2400" b="1" dirty="0"/>
              <a:t>Improves power consumption</a:t>
            </a:r>
            <a:endParaRPr lang="en-US" alt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6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Reducing the miss penalty or miss rate via parallelism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Hardware </a:t>
            </a:r>
            <a:r>
              <a:rPr lang="en-US" altLang="en-US" sz="2400" b="1" dirty="0" err="1">
                <a:latin typeface="Comic Sans MS" pitchFamily="66" charset="0"/>
              </a:rPr>
              <a:t>prefetching</a:t>
            </a:r>
            <a:endParaRPr lang="en-US" alt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Compiler controlled </a:t>
            </a:r>
            <a:r>
              <a:rPr lang="en-US" altLang="en-US" sz="2400" b="1" dirty="0" err="1">
                <a:latin typeface="Comic Sans MS" pitchFamily="66" charset="0"/>
              </a:rPr>
              <a:t>prefetching</a:t>
            </a:r>
            <a:endParaRPr lang="en-US" alt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dirty="0"/>
              <a:t>			Techniques increase power consumption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CA Fall 2019</a:t>
            </a: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FDF3E5-4689-4D0F-AC9F-E434F25691AB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1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altLang="en-US" sz="3200" b="1"/>
              <a:t>Reducing Hit Time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b="1" dirty="0"/>
              <a:t>First Advanced Optimization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Small and Simple First-level Caches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A time-consuming portion of a cache hit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Use the index portion of the address to read 	the tag memory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mic Sans MS" pitchFamily="66" charset="0"/>
              </a:rPr>
              <a:t>		Compare it to the address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altLang="en-US" sz="2400" b="1" dirty="0"/>
              <a:t>Smaller cache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Hardware is faster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altLang="en-US" sz="2400" b="1" dirty="0"/>
              <a:t>Use simple cache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Direct mapped cache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	Designer can overlap tag check with 			the transmission of data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>
                <a:latin typeface="Comic Sans MS" pitchFamily="66" charset="0"/>
              </a:rPr>
              <a:t>L1 cache today are at least two-way set associative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CA Fall 2019</a:t>
            </a: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BF9654-D252-4645-8CEA-6800C75E9DF2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0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altLang="en-US" sz="3200" b="1"/>
              <a:t>Reducing Hit Time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8229600" cy="4724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600" b="1" dirty="0">
                <a:latin typeface="Comic Sans MS" pitchFamily="66" charset="0"/>
              </a:rPr>
              <a:t>Energy consumption is another major factor that has affected the size of the cache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endParaRPr lang="en-US" altLang="en-US" sz="9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recent designs, higher associativity is preferred </a:t>
            </a:r>
            <a:r>
              <a:rPr lang="en-US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despite energy and access time costs, due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three factors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600" b="1" dirty="0">
                <a:latin typeface="Comic Sans MS" pitchFamily="66" charset="0"/>
              </a:rPr>
              <a:t>Impact of longer hit time may not be critical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altLang="en-US" sz="2600" b="1" dirty="0">
                <a:latin typeface="Comic Sans MS" pitchFamily="66" charset="0"/>
              </a:rPr>
              <a:t>	</a:t>
            </a:r>
            <a:r>
              <a:rPr lang="en-US" altLang="en-US" sz="2600" b="1" dirty="0">
                <a:latin typeface="Calibri" panose="020F0502020204030204" pitchFamily="34" charset="0"/>
              </a:rPr>
              <a:t>Most processors take two clock cycles to access 	cache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600" b="1" dirty="0">
                <a:latin typeface="Comic Sans MS" panose="030F0702030302020204" pitchFamily="66" charset="0"/>
              </a:rPr>
              <a:t>Almost all caches are virtually indexed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altLang="en-US" sz="2600" b="1" dirty="0">
                <a:latin typeface="Calibri" panose="020F0502020204030204" pitchFamily="34" charset="0"/>
              </a:rPr>
              <a:t>	Cache size is smaller or equal to page size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600" b="1" dirty="0">
                <a:latin typeface="Comic Sans MS" panose="030F0702030302020204" pitchFamily="66" charset="0"/>
              </a:rPr>
              <a:t>Higher associativity reduces conflict misses with the introduction of multithreading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endParaRPr lang="en-US" altLang="en-US" sz="2600" b="1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en-US" sz="2400" b="1" dirty="0">
              <a:latin typeface="Comic Sans MS" pitchFamily="66" charset="0"/>
            </a:endParaRPr>
          </a:p>
          <a:p>
            <a:pPr marL="82550" indent="0" eaLnBrk="1" hangingPunct="1">
              <a:lnSpc>
                <a:spcPct val="80000"/>
              </a:lnSpc>
              <a:buNone/>
            </a:pPr>
            <a:endParaRPr lang="en-US" altLang="en-US" sz="2400" b="1" dirty="0"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CA Fall 2019</a:t>
            </a: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BF9654-D252-4645-8CEA-6800C75E9DF2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0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90513"/>
            <a:ext cx="7772400" cy="776287"/>
          </a:xfrm>
          <a:noFill/>
        </p:spPr>
        <p:txBody>
          <a:bodyPr/>
          <a:lstStyle/>
          <a:p>
            <a:pPr eaLnBrk="1" hangingPunct="1"/>
            <a:r>
              <a:rPr lang="en-US" altLang="en-US" sz="3200" b="1"/>
              <a:t>Increasing Cache Bandwidth</a:t>
            </a:r>
            <a:r>
              <a:rPr lang="en-US" altLang="en-US" sz="3200"/>
              <a:t> 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942975" y="1295400"/>
            <a:ext cx="8201026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b="1" dirty="0"/>
              <a:t>Third Advanced Optimization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	</a:t>
            </a:r>
            <a:r>
              <a:rPr lang="en-US" altLang="en-US" sz="2400" b="1" dirty="0">
                <a:latin typeface="Comic Sans MS" pitchFamily="66" charset="0"/>
              </a:rPr>
              <a:t>Pipelined Cache Access to increase 			Cache Bandwidth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0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Pipeline access to the first level </a:t>
            </a:r>
            <a:r>
              <a:rPr lang="en-US" altLang="en-US" sz="2400" b="1" dirty="0" smtClean="0"/>
              <a:t>cache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 smtClean="0"/>
              <a:t>Higher clock cycle at the cost of increased latency</a:t>
            </a:r>
            <a:endParaRPr lang="en-US" alt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Fast clock cycle time and high bandwidth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		Slow hit time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 smtClean="0">
                <a:latin typeface="Comic Sans MS" pitchFamily="66" charset="0"/>
              </a:rPr>
              <a:t>Leads </a:t>
            </a:r>
            <a:r>
              <a:rPr lang="en-US" altLang="en-US" sz="2400" b="1" dirty="0">
                <a:latin typeface="Comic Sans MS" pitchFamily="66" charset="0"/>
              </a:rPr>
              <a:t>to greater penalty on </a:t>
            </a:r>
            <a:r>
              <a:rPr lang="en-US" altLang="en-US" sz="2400" b="1" dirty="0" err="1">
                <a:latin typeface="Comic Sans MS" pitchFamily="66" charset="0"/>
              </a:rPr>
              <a:t>mispredicted</a:t>
            </a:r>
            <a:r>
              <a:rPr lang="en-US" altLang="en-US" sz="2400" b="1" dirty="0">
                <a:latin typeface="Comic Sans MS" pitchFamily="66" charset="0"/>
              </a:rPr>
              <a:t> </a:t>
            </a:r>
            <a:r>
              <a:rPr lang="en-US" altLang="en-US" sz="2400" b="1" dirty="0" smtClean="0">
                <a:latin typeface="Comic Sans MS" pitchFamily="66" charset="0"/>
              </a:rPr>
              <a:t>branches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 smtClean="0">
                <a:latin typeface="+mj-lt"/>
              </a:rPr>
              <a:t>More </a:t>
            </a:r>
            <a:r>
              <a:rPr lang="en-US" altLang="en-US" sz="2400" b="1" dirty="0">
                <a:latin typeface="+mj-lt"/>
              </a:rPr>
              <a:t>clock cycles between the issue of load and the use of </a:t>
            </a:r>
            <a:r>
              <a:rPr lang="en-US" altLang="en-US" sz="2400" b="1" dirty="0" smtClean="0">
                <a:latin typeface="+mj-lt"/>
              </a:rPr>
              <a:t>data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 smtClean="0">
                <a:latin typeface="Comic Sans MS" pitchFamily="66" charset="0"/>
              </a:rPr>
              <a:t>It is easier </a:t>
            </a:r>
            <a:r>
              <a:rPr lang="en-US" altLang="en-US" sz="2400" b="1" dirty="0">
                <a:latin typeface="Comic Sans MS" pitchFamily="66" charset="0"/>
              </a:rPr>
              <a:t>to pipeline </a:t>
            </a:r>
            <a:r>
              <a:rPr lang="en-US" altLang="en-US" sz="2400" b="1" dirty="0" smtClean="0">
                <a:latin typeface="Comic Sans MS" pitchFamily="66" charset="0"/>
              </a:rPr>
              <a:t>I-cache as compared to D-cache</a:t>
            </a:r>
            <a:endParaRPr lang="en-US" alt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b="1" dirty="0"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CA Fall 2019</a:t>
            </a: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83E42F-EE49-4448-9D56-5009BEF6DFEB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50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altLang="en-US" sz="3200" b="1"/>
              <a:t>Increasing Cache Bandwidth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0736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b="1" dirty="0"/>
              <a:t>Fourth Advanced Optimization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/>
              <a:t>	     </a:t>
            </a:r>
            <a:r>
              <a:rPr lang="en-US" altLang="en-US" sz="2400" b="1" dirty="0">
                <a:latin typeface="Comic Sans MS" pitchFamily="66" charset="0"/>
              </a:rPr>
              <a:t>Nonblocking Cache to Increase Cache Bandwidth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/>
              <a:t>In an out-of-order instruction completion pipelined processor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CPU need not stall on a data cache miss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i="1" dirty="0"/>
              <a:t>Non-blocking</a:t>
            </a:r>
            <a:r>
              <a:rPr lang="en-US" altLang="en-US" sz="2400" b="1" dirty="0"/>
              <a:t> or </a:t>
            </a:r>
            <a:r>
              <a:rPr lang="en-US" altLang="en-US" sz="2400" b="1" i="1" dirty="0"/>
              <a:t>lockup-free</a:t>
            </a:r>
            <a:r>
              <a:rPr lang="en-US" altLang="en-US" sz="2400" b="1" dirty="0"/>
              <a:t> cache: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Allow data cache to continue to supply cache 	hits during a miss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i="1" dirty="0"/>
              <a:t>Overlap multiple misses</a:t>
            </a:r>
            <a:r>
              <a:rPr lang="en-US" altLang="en-US" sz="2400" b="1" dirty="0"/>
              <a:t>: </a:t>
            </a:r>
            <a:r>
              <a:rPr lang="en-US" altLang="en-US" sz="2400" b="1" dirty="0">
                <a:latin typeface="Comic Sans MS" pitchFamily="66" charset="0"/>
              </a:rPr>
              <a:t>‘Hit under multiple </a:t>
            </a:r>
            <a:r>
              <a:rPr lang="en-US" altLang="en-US" sz="2400" b="1" dirty="0" err="1">
                <a:latin typeface="Comic Sans MS" pitchFamily="66" charset="0"/>
              </a:rPr>
              <a:t>miss’</a:t>
            </a:r>
            <a:r>
              <a:rPr lang="en-US" altLang="en-US" sz="2400" b="1" dirty="0">
                <a:latin typeface="Comic Sans MS" pitchFamily="66" charset="0"/>
              </a:rPr>
              <a:t> or 			‘miss under </a:t>
            </a:r>
            <a:r>
              <a:rPr lang="en-US" altLang="en-US" sz="2400" b="1" dirty="0" err="1">
                <a:latin typeface="Comic Sans MS" pitchFamily="66" charset="0"/>
              </a:rPr>
              <a:t>miss’</a:t>
            </a:r>
            <a:r>
              <a:rPr lang="en-US" altLang="en-US" sz="2400" b="1" dirty="0">
                <a:latin typeface="Comic Sans MS" pitchFamily="66" charset="0"/>
              </a:rPr>
              <a:t> optimization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/>
              <a:t>		Beneficial only if multiple misses can be 	serviced by the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>
                <a:latin typeface="Comic Sans MS" pitchFamily="66" charset="0"/>
              </a:rPr>
              <a:t>Difficult to evaluate performance of such </a:t>
            </a:r>
            <a:r>
              <a:rPr lang="en-US" altLang="en-US" sz="2400" b="1" dirty="0" smtClean="0">
                <a:latin typeface="Comic Sans MS" pitchFamily="66" charset="0"/>
              </a:rPr>
              <a:t>caches</a:t>
            </a:r>
            <a:endParaRPr lang="en-US" alt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/>
              <a:t>		OOO processors are capable of hiding much of 	the miss penalty of first-level cache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CA Fall 2019</a:t>
            </a: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5C38F4-5876-4A9D-A0F2-4F0A7FD11E9C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2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3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altLang="en-US" sz="3200" b="1"/>
              <a:t>Increasing Cache Bandwidth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8229600" cy="47529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b="1" dirty="0"/>
              <a:t>Fifth Advanced Optimization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/>
              <a:t>			</a:t>
            </a:r>
            <a:r>
              <a:rPr lang="en-US" altLang="en-US" sz="2400" b="1" dirty="0" err="1">
                <a:latin typeface="Comic Sans MS" pitchFamily="66" charset="0"/>
              </a:rPr>
              <a:t>Multibanked</a:t>
            </a:r>
            <a:r>
              <a:rPr lang="en-US" altLang="en-US" sz="2400" b="1" dirty="0">
                <a:latin typeface="Comic Sans MS" pitchFamily="66" charset="0"/>
              </a:rPr>
              <a:t> cache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9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 b="1" dirty="0"/>
              <a:t>Cache is divided into independent banks for simultaneous accesses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/>
              <a:t>			</a:t>
            </a:r>
            <a:r>
              <a:rPr lang="en-US" altLang="en-US" sz="2400" b="1" dirty="0" smtClean="0"/>
              <a:t>Used at all levels of cache </a:t>
            </a:r>
            <a:endParaRPr lang="en-US" alt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9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 b="1" dirty="0">
                <a:latin typeface="Comic Sans MS" pitchFamily="66" charset="0"/>
              </a:rPr>
              <a:t>Mapping of addresses to banks affects the behavior of memory system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b="1" i="1" dirty="0"/>
              <a:t>Sequential interleaving: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Spread the addresses of the block sequentially 	across the banks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95600" y="6400800"/>
            <a:ext cx="1905000" cy="4572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CA Fall 2019</a:t>
            </a: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600" y="6400800"/>
            <a:ext cx="28956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B50587-AD43-4A60-8A32-D161846790DA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250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altLang="en-US" sz="3200" b="1"/>
              <a:t>Increasing Cache Bandwidth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1905000" cy="4572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CA Fall 2019</a:t>
            </a: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28956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272D33-B8FF-4732-944A-2AE6E2F9CC40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pic>
        <p:nvPicPr>
          <p:cNvPr id="1024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57400"/>
            <a:ext cx="9144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TextBox 7"/>
          <p:cNvSpPr txBox="1">
            <a:spLocks noChangeArrowheads="1"/>
          </p:cNvSpPr>
          <p:nvPr/>
        </p:nvSpPr>
        <p:spPr bwMode="auto">
          <a:xfrm>
            <a:off x="1219200" y="5105400"/>
            <a:ext cx="6629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Four-way interleaved cache banks using block addressing</a:t>
            </a:r>
          </a:p>
        </p:txBody>
      </p:sp>
    </p:spTree>
    <p:extLst>
      <p:ext uri="{BB962C8B-B14F-4D97-AF65-F5344CB8AC3E}">
        <p14:creationId xmlns:p14="http://schemas.microsoft.com/office/powerpoint/2010/main" val="256906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Summary of Cache Optimizations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1D6C1-32F6-4C32-967F-089326EC7CA7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48134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776288"/>
            <a:ext cx="9058275" cy="5943600"/>
          </a:xfr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4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altLang="en-US" sz="3200" b="1"/>
              <a:t>Reducing Miss Penalty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0577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b="1" dirty="0"/>
              <a:t>Sixth Advanced Optimization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Critical Word First and Early Restart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5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/>
              <a:t>Based on the observation that the CPU needs just one word of the block at a time  - </a:t>
            </a:r>
            <a:r>
              <a:rPr lang="en-US" altLang="en-US" sz="2400" b="1" i="1" dirty="0"/>
              <a:t>Impatience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i="1" dirty="0"/>
              <a:t>Critical word first</a:t>
            </a:r>
            <a:r>
              <a:rPr lang="en-US" altLang="en-US" sz="2400" b="1" dirty="0"/>
              <a:t>:</a:t>
            </a:r>
            <a:r>
              <a:rPr lang="en-US" altLang="en-US" sz="2400" b="1" i="1" dirty="0"/>
              <a:t> </a:t>
            </a:r>
            <a:r>
              <a:rPr lang="en-US" altLang="en-US" sz="2400" b="1" dirty="0">
                <a:latin typeface="Comic Sans MS" pitchFamily="66" charset="0"/>
              </a:rPr>
              <a:t>Request the missed word first 		from memory and send it to the CPU as 		soon as it arrives</a:t>
            </a:r>
            <a:endParaRPr lang="en-US" altLang="en-US" sz="2400" b="1" i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1" i="1" dirty="0"/>
              <a:t>Early restart</a:t>
            </a:r>
            <a:r>
              <a:rPr lang="en-US" altLang="en-US" sz="2400" b="1" dirty="0"/>
              <a:t>: </a:t>
            </a:r>
            <a:r>
              <a:rPr lang="en-US" altLang="en-US" sz="2400" b="1" dirty="0">
                <a:latin typeface="Comic Sans MS" pitchFamily="66" charset="0"/>
              </a:rPr>
              <a:t>As soon as the requested word arrives, 	    send the word to the CPU and restart 		    execution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altLang="en-US" sz="2400" b="1" dirty="0"/>
              <a:t>Techniques are beneficial for larger blocks only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Spatial locality complicates the miss penalty 	calculations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	Likelihood of another access to another		word of the same block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CA Fall 2019</a:t>
            </a: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849829-F874-47AA-BFAB-927F8701CCCE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7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4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altLang="en-US" sz="3200" b="1"/>
              <a:t>Reducing Miss Rate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156575" cy="5105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b="1" dirty="0" smtClean="0"/>
              <a:t>Seventh </a:t>
            </a:r>
            <a:r>
              <a:rPr lang="en-US" altLang="en-US" sz="2400" b="1" dirty="0"/>
              <a:t>Advanced Optimization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/>
              <a:t>			</a:t>
            </a:r>
            <a:r>
              <a:rPr lang="en-US" altLang="en-US" sz="2400" b="1" dirty="0">
                <a:latin typeface="Comic Sans MS" pitchFamily="66" charset="0"/>
              </a:rPr>
              <a:t>Compiler Optimizations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/>
              <a:t>Reduces miss rate without any hardware changes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/>
              <a:t>			Use optimized software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Improvements in instruction misses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mic Sans MS" pitchFamily="66" charset="0"/>
              </a:rPr>
              <a:t>		Improvements in data misses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9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en-US" sz="2400" b="1" i="1" dirty="0"/>
              <a:t>Loop interchange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>
                <a:latin typeface="Comic Sans MS" pitchFamily="66" charset="0"/>
              </a:rPr>
              <a:t>Some </a:t>
            </a:r>
            <a:r>
              <a:rPr lang="en-US" altLang="en-US" sz="2400" b="1" dirty="0" smtClean="0">
                <a:latin typeface="Comic Sans MS" pitchFamily="66" charset="0"/>
              </a:rPr>
              <a:t>programs have nested </a:t>
            </a:r>
            <a:r>
              <a:rPr lang="en-US" altLang="en-US" sz="2400" b="1" dirty="0">
                <a:latin typeface="Comic Sans MS" pitchFamily="66" charset="0"/>
              </a:rPr>
              <a:t>loops </a:t>
            </a:r>
            <a:r>
              <a:rPr lang="en-US" altLang="en-US" sz="2400" b="1" dirty="0" smtClean="0">
                <a:latin typeface="Comic Sans MS" pitchFamily="66" charset="0"/>
              </a:rPr>
              <a:t>that access </a:t>
            </a:r>
            <a:r>
              <a:rPr lang="en-US" altLang="en-US" sz="2400" b="1" dirty="0">
                <a:latin typeface="Comic Sans MS" pitchFamily="66" charset="0"/>
              </a:rPr>
              <a:t>data in memory in non-sequential order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Exchanging the nesting may make the code 	access </a:t>
            </a:r>
            <a:r>
              <a:rPr lang="en-US" altLang="en-US" sz="2400" b="1" dirty="0" smtClean="0"/>
              <a:t>data </a:t>
            </a:r>
            <a:r>
              <a:rPr lang="en-US" altLang="en-US" sz="2400" b="1" dirty="0"/>
              <a:t>in the order they are stored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>
                <a:latin typeface="Comic Sans MS" pitchFamily="66" charset="0"/>
              </a:rPr>
              <a:t>Improves cache miss by improving spatial locality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Reordering maximizes use of data in a cache block before they are discarded</a:t>
            </a:r>
            <a:endParaRPr lang="en-US" altLang="en-US" sz="900" b="1" dirty="0"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1BD3B-680C-42F5-A4F0-D340D9F5226C}" type="slidenum"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21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altLang="en-US" sz="3200" b="1"/>
              <a:t>Loop Interchange</a:t>
            </a:r>
          </a:p>
        </p:txBody>
      </p:sp>
      <p:pic>
        <p:nvPicPr>
          <p:cNvPr id="1434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838200"/>
            <a:ext cx="9140825" cy="5211763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012F0-F243-4D17-B02A-F9F5E05D9BA4}" type="slidenum"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22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19200" y="30480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A stride of 100 while accessing the main memory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66800" y="5715000"/>
            <a:ext cx="7848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Accesses all words in one cache block before accessing the next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4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altLang="en-US" sz="3200" b="1"/>
              <a:t>Reducing Miss Rate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66825"/>
            <a:ext cx="8153400" cy="50577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>
                <a:latin typeface="Comic Sans MS" pitchFamily="66" charset="0"/>
              </a:rPr>
              <a:t>This optimization improves cache performance without affecting the number of instructions executed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en-US" sz="2400" b="1" dirty="0"/>
              <a:t>Blocking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This optimization reduces cache misses via 	improved temporal locality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/>
              <a:t>Dealing with multiple arrays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/>
              <a:t>		</a:t>
            </a:r>
            <a:r>
              <a:rPr lang="en-US" altLang="en-US" sz="2400" b="1" i="1" dirty="0"/>
              <a:t>Some are accessed by rows and some by 	columns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/>
              <a:t>			</a:t>
            </a:r>
            <a:r>
              <a:rPr lang="en-US" altLang="en-US" sz="2400" b="1" dirty="0">
                <a:latin typeface="Comic Sans MS" pitchFamily="66" charset="0"/>
              </a:rPr>
              <a:t>Row major or column major storage?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>
                <a:latin typeface="Comic Sans MS" pitchFamily="66" charset="0"/>
              </a:rPr>
              <a:t>Blocked algorithms operate on </a:t>
            </a:r>
            <a:r>
              <a:rPr lang="en-US" altLang="en-US" sz="2400" b="1" dirty="0" err="1">
                <a:latin typeface="Comic Sans MS" pitchFamily="66" charset="0"/>
              </a:rPr>
              <a:t>submatrices</a:t>
            </a:r>
            <a:r>
              <a:rPr lang="en-US" altLang="en-US" sz="2400" b="1" dirty="0">
                <a:latin typeface="Comic Sans MS" pitchFamily="66" charset="0"/>
              </a:rPr>
              <a:t> or </a:t>
            </a:r>
            <a:r>
              <a:rPr lang="en-US" altLang="en-US" sz="2400" b="1" i="1" dirty="0">
                <a:latin typeface="Comic Sans MS" pitchFamily="66" charset="0"/>
              </a:rPr>
              <a:t>blocks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/>
              <a:t>		Maximizes access to the data loaded into the 	cache before it is replaced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/>
              <a:t>			</a:t>
            </a:r>
            <a:r>
              <a:rPr lang="en-US" altLang="en-US" sz="2400" b="1" dirty="0">
                <a:latin typeface="Comic Sans MS" pitchFamily="66" charset="0"/>
              </a:rPr>
              <a:t>Code example without blocking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endParaRPr lang="en-US" altLang="en-US" sz="2400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6C4EF5-C897-4E03-A00C-14D18EA4D9CA}" type="slidenum"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23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89535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b="1" dirty="0"/>
              <a:t>Example to Illustrate Blocking</a:t>
            </a:r>
            <a:br>
              <a:rPr lang="en-US" altLang="en-US" sz="3200" b="1" dirty="0"/>
            </a:br>
            <a:r>
              <a:rPr lang="en-US" altLang="en-US" sz="3200" b="1" dirty="0"/>
              <a:t>	Matrix Multiplication</a:t>
            </a:r>
          </a:p>
        </p:txBody>
      </p:sp>
      <p:pic>
        <p:nvPicPr>
          <p:cNvPr id="1536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" y="1676400"/>
            <a:ext cx="8116888" cy="4297363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CCB22E-2D82-46AE-84D5-8EB2FB3C2A24}" type="slidenum"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24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153400" cy="533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Access </a:t>
            </a:r>
            <a:r>
              <a:rPr lang="en-US" altLang="en-US" sz="2400" b="1" dirty="0" smtClean="0"/>
              <a:t>Pattern of x, y and z when N=6 and </a:t>
            </a:r>
            <a:r>
              <a:rPr lang="en-US" altLang="en-US" sz="2400" b="1" dirty="0" err="1" smtClean="0"/>
              <a:t>i</a:t>
            </a:r>
            <a:r>
              <a:rPr lang="en-US" altLang="en-US" sz="2400" b="1" dirty="0" smtClean="0"/>
              <a:t>= 1 </a:t>
            </a:r>
            <a:endParaRPr lang="en-US" altLang="en-US" sz="2400" b="1" dirty="0"/>
          </a:p>
        </p:txBody>
      </p:sp>
      <p:pic>
        <p:nvPicPr>
          <p:cNvPr id="16390" name="Picture 3"/>
          <p:cNvPicPr>
            <a:picLocks noGrp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990600"/>
            <a:ext cx="9144000" cy="5394325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FD455-2365-4AD0-A1AD-94F05D9A5365}" type="slidenum"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25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altLang="en-US" sz="2800" b="1"/>
              <a:t>Reducing Miss Rate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229600" cy="47529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sz="2400" b="1" dirty="0"/>
              <a:t>Compiler Optimizations…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 b="1" dirty="0">
                <a:latin typeface="Comic Sans MS" pitchFamily="66" charset="0"/>
              </a:rPr>
              <a:t>All required elements of x, y and z may not fit in the cache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/>
              <a:t>		Original code is modified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Compute on a sub-matrix of size B by B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600" b="1" dirty="0"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 b="1" i="1" dirty="0"/>
              <a:t>Blocking factor</a:t>
            </a:r>
            <a:r>
              <a:rPr lang="en-US" altLang="en-US" sz="2400" b="1" dirty="0"/>
              <a:t> is used to form a sub-matrix of size B by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Code example after blocking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9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 b="1" dirty="0"/>
              <a:t>Blocking exploits a combination of spatial and temporal locality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Blocking can also help in register alloca</a:t>
            </a:r>
            <a:r>
              <a:rPr lang="en-US" altLang="en-US" sz="2200" b="1" dirty="0">
                <a:latin typeface="Comic Sans MS" pitchFamily="66" charset="0"/>
              </a:rPr>
              <a:t>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27B09-3EC6-406C-BD87-7A90D50F3249}" type="slidenum"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26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altLang="en-US" sz="3200" b="1"/>
              <a:t>Blocking</a:t>
            </a:r>
            <a:r>
              <a:rPr lang="en-US" altLang="en-US" sz="3200"/>
              <a:t> </a:t>
            </a:r>
          </a:p>
        </p:txBody>
      </p:sp>
      <p:pic>
        <p:nvPicPr>
          <p:cNvPr id="1843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" y="1219200"/>
            <a:ext cx="9021763" cy="5211763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A40545-C909-415E-95FD-605B283B60B3}" type="slidenum"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27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altLang="en-US" sz="3200" b="1"/>
              <a:t>Access Pattern after Blocking</a:t>
            </a:r>
          </a:p>
        </p:txBody>
      </p:sp>
      <p:pic>
        <p:nvPicPr>
          <p:cNvPr id="1946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" y="1219200"/>
            <a:ext cx="8980488" cy="5121275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A18CA4-1009-4EDA-9F9F-46E8D38D6A35}" type="slidenum"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28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0772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/>
              <a:t>Reducing Miss Penalty or Miss rate via Parallelism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81534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b="1" dirty="0" smtClean="0"/>
              <a:t>Eighth Advanced </a:t>
            </a:r>
            <a:r>
              <a:rPr lang="en-US" altLang="en-US" sz="2400" b="1" dirty="0"/>
              <a:t>Optimization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/>
              <a:t>	   </a:t>
            </a:r>
            <a:r>
              <a:rPr lang="en-US" altLang="en-US" sz="2400" b="1" dirty="0">
                <a:latin typeface="Comic Sans MS" pitchFamily="66" charset="0"/>
              </a:rPr>
              <a:t>Hardware Prefetching of Instructions and 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>
                <a:latin typeface="Comic Sans MS" pitchFamily="66" charset="0"/>
              </a:rPr>
              <a:t>Prefetch items before they are requested by the processor into cache or into an external buffer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/>
              <a:t>Instruction prefetched by hardware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Fetch two blocks on a miss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mic Sans MS" pitchFamily="66" charset="0"/>
              </a:rPr>
              <a:t>			The requested block and the next 			consecutive block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400" b="1" dirty="0"/>
              <a:t>Place the next consecutive block in the </a:t>
            </a:r>
            <a:r>
              <a:rPr lang="en-US" altLang="en-US" sz="2400" b="1" i="1" dirty="0"/>
              <a:t>instruction stream buffer</a:t>
            </a:r>
            <a:r>
              <a:rPr lang="en-US" altLang="en-US" sz="2400" b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>
                <a:latin typeface="Comic Sans MS" pitchFamily="66" charset="0"/>
              </a:rPr>
              <a:t>Similar approach is used for data accesses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mic Sans MS" pitchFamily="66" charset="0"/>
              </a:rPr>
              <a:t>		</a:t>
            </a:r>
            <a:r>
              <a:rPr lang="en-US" altLang="en-US" sz="2400" b="1" dirty="0"/>
              <a:t>Multiple stream buffers can improve 	performance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>
                <a:latin typeface="Comic Sans MS" pitchFamily="66" charset="0"/>
              </a:rPr>
              <a:t>Prefetching relies on utilizing memory bandwidth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If it interferes with demand misses, it lowers 	performance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99F7D-E703-43FE-BF7A-CA1ABFEA611D}" type="slidenum"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29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Summary of Cache Optimizations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1D6C1-32F6-4C32-967F-089326EC7CA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2" descr="Z:\02_GRAPHICS\BOOKS\02_PPTs\MKCAD(Hennessy)\PPT\AppB\bm18-97801281190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0709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927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47650"/>
            <a:ext cx="8151813" cy="6667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/>
              <a:t>Reducing Miss Penalty or Miss rate via Parallelism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1"/>
            <a:ext cx="8156575" cy="4953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b="1" dirty="0" smtClean="0"/>
              <a:t>Ninth Advanced </a:t>
            </a:r>
            <a:r>
              <a:rPr lang="en-US" altLang="en-US" sz="2400" b="1" dirty="0"/>
              <a:t>Optimization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 smtClean="0">
                <a:latin typeface="Comic Sans MS" pitchFamily="66" charset="0"/>
              </a:rPr>
              <a:t>Compiler- </a:t>
            </a:r>
            <a:r>
              <a:rPr lang="en-US" altLang="en-US" sz="2400" b="1" dirty="0">
                <a:latin typeface="Comic Sans MS" pitchFamily="66" charset="0"/>
              </a:rPr>
              <a:t>Controlled </a:t>
            </a:r>
            <a:r>
              <a:rPr lang="en-US" altLang="en-US" sz="2400" b="1" dirty="0" smtClean="0">
                <a:latin typeface="Comic Sans MS" pitchFamily="66" charset="0"/>
              </a:rPr>
              <a:t>Prefetching to improve 	Miss Penalty or Miss Rate</a:t>
            </a:r>
            <a:endParaRPr lang="en-US" alt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 b="1" dirty="0"/>
              <a:t>Compiler inserts prefetch instructions to request the data before they are needed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altLang="en-US" sz="2400" b="1" dirty="0"/>
              <a:t>Two types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i="1" dirty="0"/>
              <a:t>	       Register prefetch: </a:t>
            </a:r>
            <a:r>
              <a:rPr lang="en-US" altLang="en-US" sz="2400" b="1" dirty="0">
                <a:latin typeface="Comic Sans MS" pitchFamily="66" charset="0"/>
              </a:rPr>
              <a:t>Loads the value into a 					register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i="1" dirty="0"/>
              <a:t>		Cache prefetch: 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latin typeface="Comic Sans MS" pitchFamily="66" charset="0"/>
              </a:rPr>
              <a:t>Loads data only into the cache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Either of the above can be </a:t>
            </a:r>
            <a:r>
              <a:rPr lang="en-US" altLang="en-US" sz="2400" b="1" i="1" dirty="0"/>
              <a:t>faulting</a:t>
            </a:r>
            <a:r>
              <a:rPr lang="en-US" altLang="en-US" sz="2400" b="1" dirty="0"/>
              <a:t> or </a:t>
            </a:r>
            <a:r>
              <a:rPr lang="en-US" altLang="en-US" sz="2400" b="1" i="1" dirty="0"/>
              <a:t>non-faulting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Address does or does not cause an exception 	for virtual address faults and protection 	violations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CD024-5EFD-451C-BF14-791E6E445F6B}" type="slidenum"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30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7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0772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/>
              <a:t>Reducing Miss Penalty or Miss rate via Parallelism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153400" cy="47529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i="1" dirty="0"/>
              <a:t>Normal load</a:t>
            </a:r>
            <a:r>
              <a:rPr lang="en-US" altLang="en-US" sz="2400" b="1" dirty="0"/>
              <a:t> is considered a ‘</a:t>
            </a:r>
            <a:r>
              <a:rPr lang="en-US" altLang="en-US" sz="2400" b="1" i="1" dirty="0"/>
              <a:t>faulting register prefetch instruction’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altLang="en-US" sz="2400" b="1" dirty="0">
                <a:latin typeface="Comic Sans MS" pitchFamily="66" charset="0"/>
              </a:rPr>
              <a:t>Non faulting prefetches turn into no-ops if they result in an exception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9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/>
              <a:t>Most effective prefetch is ‘</a:t>
            </a:r>
            <a:r>
              <a:rPr lang="en-US" altLang="en-US" sz="2400" b="1" i="1" dirty="0"/>
              <a:t>semantically invisible’</a:t>
            </a:r>
            <a:r>
              <a:rPr lang="en-US" altLang="en-US" sz="2400" b="1" dirty="0"/>
              <a:t> to a program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mic Sans MS" pitchFamily="66" charset="0"/>
              </a:rPr>
              <a:t>It does not change the contents of registers 	and memory and it cannot cause virtual 	memory faults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altLang="en-US" sz="2400" b="1" dirty="0"/>
              <a:t>Most processors offer </a:t>
            </a:r>
            <a:r>
              <a:rPr lang="en-US" altLang="en-US" sz="2400" b="1" dirty="0" err="1"/>
              <a:t>nonfaulting</a:t>
            </a:r>
            <a:r>
              <a:rPr lang="en-US" altLang="en-US" sz="2400" b="1" dirty="0"/>
              <a:t> cache prefetches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	</a:t>
            </a:r>
            <a:r>
              <a:rPr lang="en-US" altLang="en-US" sz="2400" b="1" dirty="0">
                <a:latin typeface="Comic Sans MS" pitchFamily="66" charset="0"/>
              </a:rPr>
              <a:t>Also called </a:t>
            </a:r>
            <a:r>
              <a:rPr lang="en-US" altLang="en-US" sz="2400" b="1" i="1" dirty="0">
                <a:latin typeface="Comic Sans MS" pitchFamily="66" charset="0"/>
              </a:rPr>
              <a:t>nonbinding</a:t>
            </a:r>
            <a:r>
              <a:rPr lang="en-US" altLang="en-US" sz="2400" b="1" dirty="0">
                <a:latin typeface="Comic Sans MS" pitchFamily="66" charset="0"/>
              </a:rPr>
              <a:t> prefetch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9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dirty="0"/>
              <a:t>Prefetch instructions incurs an instruction overhead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>
                <a:latin typeface="Comic Sans MS" panose="030F0702030302020204" pitchFamily="66" charset="0"/>
              </a:rPr>
              <a:t>Overheads must not exceed benefits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335FAD-F61F-47BE-9ACD-D23261789B12}" type="slidenum"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31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altLang="en-US" sz="3200" b="1" dirty="0"/>
              <a:t>Advanced Cache Optimizati</a:t>
            </a:r>
            <a:r>
              <a:rPr lang="en-US" altLang="en-US" sz="3600" b="1" dirty="0"/>
              <a:t>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56F7E-923E-4F7A-B929-BD75298C20E0}" type="slidenum"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32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042988"/>
            <a:ext cx="8153400" cy="5434012"/>
          </a:xfrm>
        </p:spPr>
        <p:txBody>
          <a:bodyPr/>
          <a:lstStyle/>
          <a:p>
            <a:r>
              <a:rPr lang="en-US" sz="2400" b="1" dirty="0" smtClean="0"/>
              <a:t>Tenth Advanced Optimization</a:t>
            </a:r>
            <a:endParaRPr lang="en-US" sz="2400" b="1" dirty="0"/>
          </a:p>
          <a:p>
            <a:pPr marL="82550" indent="0">
              <a:buNone/>
            </a:pPr>
            <a:r>
              <a:rPr lang="en-US" sz="2400" b="1" dirty="0" smtClean="0"/>
              <a:t>	</a:t>
            </a:r>
            <a:r>
              <a:rPr lang="en-US" sz="2400" b="1" dirty="0" smtClean="0">
                <a:latin typeface="Comic Sans MS" panose="030F0702030302020204" pitchFamily="66" charset="0"/>
              </a:rPr>
              <a:t>Using HBM to Extend the Memory Hierarchy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Build massive L4 cache (128MB to 1GB) using DRAMs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400" b="1" dirty="0"/>
              <a:t>	</a:t>
            </a:r>
            <a:r>
              <a:rPr lang="en-US" sz="2400" b="1" dirty="0" smtClean="0">
                <a:latin typeface="Comic Sans MS" panose="030F0702030302020204" pitchFamily="66" charset="0"/>
              </a:rPr>
              <a:t>Where are the tags placed?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Large number of tags for 64 bytes block size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Comic Sans MS" panose="030F0702030302020204" pitchFamily="66" charset="0"/>
              </a:rPr>
              <a:t>Increase the block size to 4KB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400" b="1" dirty="0"/>
              <a:t>	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Storage for tags is reasonably manageable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Comic Sans MS" panose="030F0702030302020204" pitchFamily="66" charset="0"/>
              </a:rPr>
              <a:t>Problems with large block size</a:t>
            </a:r>
          </a:p>
          <a:p>
            <a:pPr marL="539750" indent="-457200">
              <a:buFont typeface="+mj-lt"/>
              <a:buAutoNum type="arabicPeriod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Remaining contents of blocks may not be needed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b="1" dirty="0">
                <a:latin typeface="Comic Sans MS" panose="030F0702030302020204" pitchFamily="66" charset="0"/>
              </a:rPr>
              <a:t>C</a:t>
            </a:r>
            <a:r>
              <a:rPr lang="en-US" sz="2400" b="1" dirty="0" smtClean="0">
                <a:latin typeface="Comic Sans MS" panose="030F0702030302020204" pitchFamily="66" charset="0"/>
              </a:rPr>
              <a:t>ache is used inefficiently</a:t>
            </a:r>
          </a:p>
          <a:p>
            <a:pPr marL="8255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	</a:t>
            </a: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Fragmentation problem	</a:t>
            </a:r>
          </a:p>
          <a:p>
            <a:pPr marL="82550" indent="0">
              <a:buNone/>
            </a:pPr>
            <a:r>
              <a:rPr lang="en-US" sz="2400" b="1" dirty="0" smtClean="0"/>
              <a:t>   	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Transferring of large blocks is inefficient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8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7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152400"/>
            <a:ext cx="7772400" cy="7762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Advanced Cache Optimizations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 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56F7E-923E-4F7A-B929-BD75298C20E0}" type="slidenum">
              <a:rPr lang="en-US" alt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33</a:t>
            </a:fld>
            <a:endParaRPr lang="en-US" alt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1" y="1066800"/>
            <a:ext cx="8075612" cy="5181600"/>
          </a:xfrm>
        </p:spPr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 sub-blocking of blocks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Allow parts of the block to be invalidated</a:t>
            </a:r>
          </a:p>
          <a:p>
            <a:pPr marL="539750" indent="-457200">
              <a:spcBef>
                <a:spcPts val="0"/>
              </a:spcBef>
              <a:buFont typeface="+mj-lt"/>
              <a:buAutoNum type="arabicPeriod" startAt="2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Conflict and consistency misses increase due to decrease in the number of blocks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Keep block size smaller 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tore the tags for L4 in HBM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Drawback: </a:t>
            </a: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Each L4 access requires two accesses 		 to DRAM</a:t>
            </a:r>
          </a:p>
          <a:p>
            <a:pPr marL="603250" lvl="2" indent="0">
              <a:spcBef>
                <a:spcPts val="0"/>
              </a:spcBef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Discard the solution due to high latency</a:t>
            </a:r>
          </a:p>
          <a:p>
            <a:pPr marL="342900" lvl="2" indent="-342900">
              <a:spcBef>
                <a:spcPts val="0"/>
              </a:spcBef>
              <a:buClrTx/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Another solution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latin typeface="Comic Sans MS" panose="030F0702030302020204" pitchFamily="66" charset="0"/>
                <a:cs typeface="Arial" panose="020B0604020202020204" pitchFamily="34" charset="0"/>
              </a:rPr>
              <a:t>P</a:t>
            </a:r>
            <a:r>
              <a:rPr lang="en-US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lace the tags and the data in the same row 	in the HBM SDRAM</a:t>
            </a:r>
          </a:p>
          <a:p>
            <a:pPr marL="342900" lvl="2" indent="-342900">
              <a:buClrTx/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Several other solutions has been proposed to resolve the issue</a:t>
            </a:r>
          </a:p>
          <a:p>
            <a:pPr marL="603250" lvl="2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1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Virtual Memory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2101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Processes share a small amount of physical memory among themselves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</a:t>
            </a:r>
            <a:r>
              <a:rPr lang="en-US" sz="2400" b="1" dirty="0"/>
              <a:t>There are usually a large number of processes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	Processes also require protection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Virtual memory is a mechanism that helps achieve these objectives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Virtual memory automatically manages two level of memory hierarchy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Main memory and secondary storage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It also simplifies loading through </a:t>
            </a:r>
            <a:r>
              <a:rPr lang="en-US" sz="2400" b="1" i="1" dirty="0">
                <a:latin typeface="Comic Sans MS" pitchFamily="66" charset="0"/>
              </a:rPr>
              <a:t>relocation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Commonly used terms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Page or segment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Virtual and physical addresses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Page fault or segment fault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Memory mapping or address translation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2CA2C-FA73-4E37-93C4-C1CCCD1091A6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b="1" dirty="0" smtClean="0"/>
              <a:t>Typical Ranges of Parameters for Caches and Virtual Memory</a:t>
            </a:r>
            <a:endParaRPr lang="en-US" sz="3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1D6C1-32F6-4C32-967F-089326EC7CA7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9" name="Picture 2" descr="Z:\02_GRAPHICS\BOOKS\02_PPTs\MKCAD(Hennessy)\PPT\AppB\bm20-97801281190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8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2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Virtual Memory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idx="1"/>
          </p:nvPr>
        </p:nvSpPr>
        <p:spPr>
          <a:xfrm>
            <a:off x="885825" y="1143000"/>
            <a:ext cx="8258175" cy="51625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 smtClean="0"/>
              <a:t>Further differences </a:t>
            </a:r>
            <a:r>
              <a:rPr lang="en-US" sz="2400" b="1" dirty="0"/>
              <a:t>between cache and virtual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Replacement on cache miss is controlled by hardware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     	</a:t>
            </a:r>
            <a:r>
              <a:rPr lang="en-US" sz="2400" b="1" dirty="0">
                <a:latin typeface="Comic Sans MS" pitchFamily="66" charset="0"/>
              </a:rPr>
              <a:t>Virtual memory replacement is controlled by 	the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Processor address space determines the size of the virtual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	</a:t>
            </a:r>
            <a:r>
              <a:rPr lang="en-US" sz="2400" b="1" dirty="0">
                <a:latin typeface="Comic Sans MS" pitchFamily="66" charset="0"/>
              </a:rPr>
              <a:t>Cache size is independent of processor address 	space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Secondary storage acts as backup of main memory and is also used for the file system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Main memory acts as a backup for cache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Virtual memory can be built with both fixed sized pages and variable sized segments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Cache blocks are of fixed size 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3F62D-F558-4810-B109-96FD42DF78F3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2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Virtual Memory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idx="1"/>
          </p:nvPr>
        </p:nvSpPr>
        <p:spPr>
          <a:xfrm>
            <a:off x="885825" y="1066800"/>
            <a:ext cx="8258175" cy="50577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b="1" dirty="0"/>
              <a:t>Four Memory Hierarchy Questions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Q1.  Where can a block be placed in main memory?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Fully associative mapping is used to reduce miss 	rate and miss penalty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Q2. How is a block found if it is in main memory?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Index into page table or segment table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	TLB reduces the address translation time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Q3. Which block should be replaced on a Virtual      Memory miss?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LRU or its modified versions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		FIFO, Random, etc.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Q4. What happens on a write?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      	</a:t>
            </a:r>
            <a:r>
              <a:rPr lang="en-US" sz="2400" b="1" dirty="0">
                <a:latin typeface="Comic Sans MS" pitchFamily="66" charset="0"/>
              </a:rPr>
              <a:t>Write strategy is always write back with 	modified bit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9A190-6670-4DF9-8B27-CB04AC7A5005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3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Virtual Memory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772400" cy="47529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Techniques for Fast Address Translation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Reading Assignment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Selecting a Page Size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Reading Assignment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Protection and Examples of Virtual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A Segmented Virtual Memory Example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Protection in Intel Pentium Processor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Can be covered later if time permits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It is expected that the course on OS has covered an example processor that has features to provide protection among processes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CF4192-24D7-4221-BAC3-31148462E1AE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3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68363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Fallacies and Pitfalls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229600" cy="47529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b="1" dirty="0"/>
              <a:t>Pitfalls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i="1" dirty="0"/>
              <a:t>Too small an address space</a:t>
            </a:r>
            <a:endParaRPr lang="en-US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Machines having smaller address space have 	low life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900" b="1" i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i="1" dirty="0"/>
              <a:t>Ignoring the impact of the OS on the performance of the memory hierarchy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	About 25% of stall time is spent in misses in the 	OS or because of interference of the application 	programs and the OS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i="1" dirty="0"/>
              <a:t>Relying on the OS to change the page size over time</a:t>
            </a:r>
            <a:endParaRPr lang="en-US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OS designers do not use this strategy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4542B-B508-4249-ADE4-B4F5CAC2A0A0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0.xml><?xml version="1.0" encoding="utf-8"?>
<a:theme xmlns:a="http://schemas.openxmlformats.org/drawingml/2006/main" name="1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1.xml><?xml version="1.0" encoding="utf-8"?>
<a:theme xmlns:a="http://schemas.openxmlformats.org/drawingml/2006/main" name="1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2.xml><?xml version="1.0" encoding="utf-8"?>
<a:theme xmlns:a="http://schemas.openxmlformats.org/drawingml/2006/main" name="1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3.xml><?xml version="1.0" encoding="utf-8"?>
<a:theme xmlns:a="http://schemas.openxmlformats.org/drawingml/2006/main" name="1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4.xml><?xml version="1.0" encoding="utf-8"?>
<a:theme xmlns:a="http://schemas.openxmlformats.org/drawingml/2006/main" name="1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5.xml><?xml version="1.0" encoding="utf-8"?>
<a:theme xmlns:a="http://schemas.openxmlformats.org/drawingml/2006/main" name="1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.xml><?xml version="1.0" encoding="utf-8"?>
<a:theme xmlns:a="http://schemas.openxmlformats.org/drawingml/2006/main" name="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4.xml><?xml version="1.0" encoding="utf-8"?>
<a:theme xmlns:a="http://schemas.openxmlformats.org/drawingml/2006/main" name="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5.xml><?xml version="1.0" encoding="utf-8"?>
<a:theme xmlns:a="http://schemas.openxmlformats.org/drawingml/2006/main" name="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6.xml><?xml version="1.0" encoding="utf-8"?>
<a:theme xmlns:a="http://schemas.openxmlformats.org/drawingml/2006/main" name="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7.xml><?xml version="1.0" encoding="utf-8"?>
<a:theme xmlns:a="http://schemas.openxmlformats.org/drawingml/2006/main" name="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8.xml><?xml version="1.0" encoding="utf-8"?>
<a:theme xmlns:a="http://schemas.openxmlformats.org/drawingml/2006/main" name="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9.xml><?xml version="1.0" encoding="utf-8"?>
<a:theme xmlns:a="http://schemas.openxmlformats.org/drawingml/2006/main" name="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4610</TotalTime>
  <Words>732</Words>
  <Application>Microsoft Office PowerPoint</Application>
  <PresentationFormat>On-screen Show (4:3)</PresentationFormat>
  <Paragraphs>381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33</vt:i4>
      </vt:variant>
    </vt:vector>
  </HeadingPairs>
  <TitlesOfParts>
    <vt:vector size="58" baseType="lpstr">
      <vt:lpstr>Arial</vt:lpstr>
      <vt:lpstr>Calibri</vt:lpstr>
      <vt:lpstr>Comic Sans MS</vt:lpstr>
      <vt:lpstr>Courier New</vt:lpstr>
      <vt:lpstr>Gill Sans MT</vt:lpstr>
      <vt:lpstr>Times</vt:lpstr>
      <vt:lpstr>Times New Roman</vt:lpstr>
      <vt:lpstr>Verdana</vt:lpstr>
      <vt:lpstr>Wingdings</vt:lpstr>
      <vt:lpstr>Wingdings 2</vt:lpstr>
      <vt:lpstr>Theme1</vt:lpstr>
      <vt:lpstr>1_Theme1</vt:lpstr>
      <vt:lpstr>3_Theme1</vt:lpstr>
      <vt:lpstr>4_Theme1</vt:lpstr>
      <vt:lpstr>5_Theme1</vt:lpstr>
      <vt:lpstr>6_Theme1</vt:lpstr>
      <vt:lpstr>7_Theme1</vt:lpstr>
      <vt:lpstr>8_Theme1</vt:lpstr>
      <vt:lpstr>9_Theme1</vt:lpstr>
      <vt:lpstr>10_Theme1</vt:lpstr>
      <vt:lpstr>11_Theme1</vt:lpstr>
      <vt:lpstr>12_Theme1</vt:lpstr>
      <vt:lpstr>13_Theme1</vt:lpstr>
      <vt:lpstr>14_Theme1</vt:lpstr>
      <vt:lpstr>15_Theme1</vt:lpstr>
      <vt:lpstr>Memory Hierarchy Design    Appendix B</vt:lpstr>
      <vt:lpstr>Summary of Cache Optimizations</vt:lpstr>
      <vt:lpstr>Summary of Cache Optimizations</vt:lpstr>
      <vt:lpstr>Virtual Memory</vt:lpstr>
      <vt:lpstr>Typical Ranges of Parameters for Caches and Virtual Memory</vt:lpstr>
      <vt:lpstr>Virtual Memory</vt:lpstr>
      <vt:lpstr>Virtual Memory</vt:lpstr>
      <vt:lpstr>Virtual Memory</vt:lpstr>
      <vt:lpstr>Fallacies and Pitfalls</vt:lpstr>
      <vt:lpstr>Concluding Remarks</vt:lpstr>
      <vt:lpstr>Memory Hierarchy Design     Chapter 2</vt:lpstr>
      <vt:lpstr>Advanced Cache Optimization Techniques</vt:lpstr>
      <vt:lpstr>Advanced Cache Optimizations</vt:lpstr>
      <vt:lpstr>Reducing Hit Time</vt:lpstr>
      <vt:lpstr>Reducing Hit Time</vt:lpstr>
      <vt:lpstr>Increasing Cache Bandwidth </vt:lpstr>
      <vt:lpstr>Increasing Cache Bandwidth</vt:lpstr>
      <vt:lpstr>Increasing Cache Bandwidth</vt:lpstr>
      <vt:lpstr>Increasing Cache Bandwidth</vt:lpstr>
      <vt:lpstr>Reducing Miss Penalty</vt:lpstr>
      <vt:lpstr>Reducing Miss Rate</vt:lpstr>
      <vt:lpstr>Loop Interchange</vt:lpstr>
      <vt:lpstr>Reducing Miss Rate</vt:lpstr>
      <vt:lpstr>Example to Illustrate Blocking  Matrix Multiplication</vt:lpstr>
      <vt:lpstr>Access Pattern of x, y and z when N=6 and i= 1 </vt:lpstr>
      <vt:lpstr>Reducing Miss Rate</vt:lpstr>
      <vt:lpstr>Blocking </vt:lpstr>
      <vt:lpstr>Access Pattern after Blocking</vt:lpstr>
      <vt:lpstr>Reducing Miss Penalty or Miss rate via Parallelism</vt:lpstr>
      <vt:lpstr>Reducing Miss Penalty or Miss rate via Parallelism</vt:lpstr>
      <vt:lpstr>Reducing Miss Penalty or Miss rate via Parallelism</vt:lpstr>
      <vt:lpstr>Advanced Cache Optimizations</vt:lpstr>
      <vt:lpstr>Advanced Cache Optimizations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327</cp:revision>
  <dcterms:created xsi:type="dcterms:W3CDTF">2007-11-13T09:29:16Z</dcterms:created>
  <dcterms:modified xsi:type="dcterms:W3CDTF">2019-11-21T10:42:45Z</dcterms:modified>
</cp:coreProperties>
</file>