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  <p:sldMasterId id="2147483901" r:id="rId2"/>
  </p:sldMasterIdLst>
  <p:notesMasterIdLst>
    <p:notesMasterId r:id="rId24"/>
  </p:notesMasterIdLst>
  <p:sldIdLst>
    <p:sldId id="385" r:id="rId3"/>
    <p:sldId id="406" r:id="rId4"/>
    <p:sldId id="405" r:id="rId5"/>
    <p:sldId id="392" r:id="rId6"/>
    <p:sldId id="393" r:id="rId7"/>
    <p:sldId id="394" r:id="rId8"/>
    <p:sldId id="409" r:id="rId9"/>
    <p:sldId id="410" r:id="rId10"/>
    <p:sldId id="408" r:id="rId11"/>
    <p:sldId id="407" r:id="rId12"/>
    <p:sldId id="399" r:id="rId13"/>
    <p:sldId id="400" r:id="rId14"/>
    <p:sldId id="401" r:id="rId15"/>
    <p:sldId id="402" r:id="rId16"/>
    <p:sldId id="412" r:id="rId17"/>
    <p:sldId id="413" r:id="rId18"/>
    <p:sldId id="414" r:id="rId19"/>
    <p:sldId id="415" r:id="rId20"/>
    <p:sldId id="416" r:id="rId21"/>
    <p:sldId id="417" r:id="rId22"/>
    <p:sldId id="41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5268" autoAdjust="0"/>
  </p:normalViewPr>
  <p:slideViewPr>
    <p:cSldViewPr>
      <p:cViewPr varScale="1">
        <p:scale>
          <a:sx n="67" d="100"/>
          <a:sy n="67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999F0A-3DB1-43C4-BB3F-BA574564B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458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99F0A-3DB1-43C4-BB3F-BA574564B0A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815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87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3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99F0A-3DB1-43C4-BB3F-BA574564B0A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59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99F0A-3DB1-43C4-BB3F-BA574564B0A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992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38838-CA09-4955-B3B2-268D0B7200FD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90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99F0A-3DB1-43C4-BB3F-BA574564B0A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91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99F0A-3DB1-43C4-BB3F-BA574564B0A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868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15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1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22379D-A9AB-49A2-89CD-2EA476DE96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01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927E8-2442-4C9A-8F9B-F2DC36C9B4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14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45915-54E7-45BF-8A32-13FFF60B00E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24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 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DA77A1-C5F5-4AA7-BF95-CD63F4EB1500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5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DF3D36-4747-4B1E-9A1E-DE1DF4F2151D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85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DECB-588D-48B1-B24A-48661B8DD5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75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2185D5-F649-4BBC-8946-79AFA93C43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7B181-F26B-4ADC-91E1-CCFF844B2C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17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0B990-FFAE-4DFE-8368-6B630DCDCE7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8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0FD18-6303-4A85-A869-F13FD5245A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38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92B6C4-4324-43D9-A8D6-AADA9C27BA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4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EC779-8F9D-4D26-93BE-6AEC5C3CD9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17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34B368-CE2F-4EBE-8DF6-A9FC3CF50F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24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40BBFF-FC23-4B07-A31B-2AD4F06E9C5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0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994B132-A10E-4D36-A719-39258667FB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b="1"/>
              <a:t>Memory Hierarchy Design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946900" cy="21209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en-US" sz="2400" dirty="0"/>
              <a:t>   </a:t>
            </a:r>
            <a:r>
              <a:rPr lang="en-US" altLang="en-US" sz="2400" b="1" dirty="0">
                <a:latin typeface="Comic Sans MS" pitchFamily="66" charset="0"/>
              </a:rPr>
              <a:t>Cache Optimization Techniques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mic Sans MS" pitchFamily="66" charset="0"/>
              </a:rPr>
              <a:t>		Advanced Cache Optimizations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en-US" sz="2400" b="1" dirty="0">
                <a:latin typeface="Comic Sans MS" pitchFamily="66" charset="0"/>
              </a:rPr>
              <a:t>  Main Memory Optimizations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76572-911F-48CB-93EF-2C6E18AF201E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 NU Karachi Campus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BA4E05-18EB-4D54-AF8E-0D7B6E53FBDF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297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4801"/>
            <a:ext cx="9143999" cy="2666999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Thread-Level Parallelism </a:t>
            </a:r>
          </a:p>
        </p:txBody>
      </p:sp>
    </p:spTree>
    <p:extLst>
      <p:ext uri="{BB962C8B-B14F-4D97-AF65-F5344CB8AC3E}">
        <p14:creationId xmlns:p14="http://schemas.microsoft.com/office/powerpoint/2010/main" val="38145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Thread-Level Parallelism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 NU Karachi Campus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BA4E05-18EB-4D54-AF8E-0D7B6E53FBDF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3886200" y="1233488"/>
            <a:ext cx="480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Multi-core Designs (2003)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000"/>
            <a:ext cx="9144000" cy="2657475"/>
          </a:xfrm>
          <a:prstGeom prst="rect">
            <a:avLst/>
          </a:prstGeom>
        </p:spPr>
      </p:pic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4797425"/>
            <a:ext cx="6400800" cy="175577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en-US" sz="2400" dirty="0"/>
              <a:t>  </a:t>
            </a:r>
            <a:r>
              <a:rPr lang="en-US" altLang="en-US" sz="2400" b="1" dirty="0">
                <a:latin typeface="Comic Sans MS" pitchFamily="66" charset="0"/>
              </a:rPr>
              <a:t>Need for Parallel Architecture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en-US" sz="2400" b="1" dirty="0">
                <a:latin typeface="Comic Sans MS" pitchFamily="66" charset="0"/>
              </a:rPr>
              <a:t> A Taxonomy of Parallel Architectures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en-US" sz="2400" b="1" dirty="0">
                <a:latin typeface="Comic Sans MS" pitchFamily="66" charset="0"/>
              </a:rPr>
              <a:t> Models for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90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Introduction to Parallel Architecture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917575" y="990600"/>
            <a:ext cx="8226425" cy="5257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>
                <a:latin typeface="Comic Sans MS" pitchFamily="66" charset="0"/>
              </a:rPr>
              <a:t>Performance of </a:t>
            </a:r>
            <a:r>
              <a:rPr lang="en-US" altLang="en-US" sz="2400" b="1" dirty="0" smtClean="0">
                <a:latin typeface="Comic Sans MS" pitchFamily="66" charset="0"/>
              </a:rPr>
              <a:t>uniprocessors </a:t>
            </a:r>
            <a:r>
              <a:rPr lang="en-US" altLang="en-US" sz="2400" b="1" dirty="0">
                <a:latin typeface="Comic Sans MS" pitchFamily="66" charset="0"/>
              </a:rPr>
              <a:t>has </a:t>
            </a:r>
            <a:r>
              <a:rPr lang="en-US" altLang="en-US" sz="2400" b="1" dirty="0" smtClean="0">
                <a:latin typeface="Comic Sans MS" pitchFamily="66" charset="0"/>
              </a:rPr>
              <a:t>improved at the highest rate during the 1986-2003 period </a:t>
            </a:r>
            <a:endParaRPr lang="en-US" altLang="en-US" sz="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Importance of multiprocessors have </a:t>
            </a:r>
            <a:r>
              <a:rPr lang="en-US" altLang="en-US" sz="2400" b="1" dirty="0" smtClean="0"/>
              <a:t>grown </a:t>
            </a:r>
            <a:r>
              <a:rPr lang="en-US" altLang="en-US" sz="2400" b="1" dirty="0"/>
              <a:t>over the years </a:t>
            </a:r>
            <a:r>
              <a:rPr lang="en-US" altLang="en-US" sz="2400" b="1" dirty="0" smtClean="0"/>
              <a:t>to achieve </a:t>
            </a:r>
            <a:r>
              <a:rPr lang="en-US" altLang="en-US" sz="2400" b="1" dirty="0"/>
              <a:t>higher than available performance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b="1" dirty="0"/>
              <a:t>Increased importance of multiprocessing reflects several major factors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altLang="en-US" sz="2400" b="1" dirty="0">
                <a:latin typeface="Comic Sans MS" pitchFamily="66" charset="0"/>
              </a:rPr>
              <a:t>Improve performance faster than what the basic technology allows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altLang="en-US" sz="2400" b="1" dirty="0"/>
              <a:t>A growing interest in high end servers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altLang="en-US" sz="2400" b="1" dirty="0">
                <a:latin typeface="Comic Sans MS" pitchFamily="66" charset="0"/>
              </a:rPr>
              <a:t>A growth in data intensive applications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altLang="en-US" sz="2400" b="1" dirty="0"/>
              <a:t>An improved understanding of the use of multiprocessors effectively in exploiting parallelism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altLang="en-US" sz="2400" b="1" dirty="0"/>
              <a:t>Replication has a better design leverage than others</a:t>
            </a:r>
            <a:endParaRPr lang="en-US" alt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Major focus would be on thread-level parallelism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Exploited through MIMDs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39255E-3D38-4542-808D-50860A5C4397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Introduction to Parallel Architecture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7575" y="1143000"/>
            <a:ext cx="8226425" cy="51641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b="1" dirty="0"/>
              <a:t>Multiprocessors are defined as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    	</a:t>
            </a:r>
            <a:r>
              <a:rPr lang="en-US" altLang="en-US" sz="2400" b="1" dirty="0">
                <a:latin typeface="Comic Sans MS" pitchFamily="66" charset="0"/>
              </a:rPr>
              <a:t>Computers consisting of tightly coupled    	processors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    Coordination and usage is controlled by a single 	    operating system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           </a:t>
            </a:r>
            <a:r>
              <a:rPr lang="en-US" altLang="en-US" sz="2400" b="1" dirty="0">
                <a:latin typeface="Comic Sans MS" pitchFamily="66" charset="0"/>
              </a:rPr>
              <a:t>Share memory through shared address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b="1" dirty="0"/>
              <a:t>There are two software models to exploit TLP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altLang="en-US" sz="2400" b="1" dirty="0">
                <a:latin typeface="Comic Sans MS" pitchFamily="66" charset="0"/>
              </a:rPr>
              <a:t>Execution of a tightly coupled set of threads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Collaborating on a single task - </a:t>
            </a:r>
            <a:r>
              <a:rPr lang="en-US" altLang="en-US" sz="2400" b="1" i="1" dirty="0"/>
              <a:t>Parallel processing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altLang="en-US" sz="2400" b="1" dirty="0">
                <a:latin typeface="Comic Sans MS" pitchFamily="66" charset="0"/>
              </a:rPr>
              <a:t>Execution of multiple, relatively independent processes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Originate from one or more users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	</a:t>
            </a:r>
            <a:r>
              <a:rPr lang="en-US" altLang="en-US" sz="2400" b="1" i="1" dirty="0"/>
              <a:t>Request-level parallelism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       Both multiprogramming and single 		       application running on multiple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3B7FB5-E6A0-403C-8D38-38C0F97A3970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Introduction to Parallel Architecture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90601" y="1098550"/>
            <a:ext cx="8153400" cy="53022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Size range from two to dozens of processors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altLang="en-US" sz="2400" b="1" dirty="0">
                <a:latin typeface="Comic Sans MS" pitchFamily="66" charset="0"/>
              </a:rPr>
              <a:t>     Communicate/coordinate through shared memory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altLang="en-US" sz="2400" b="1" dirty="0"/>
              <a:t>Single-chip systems with multiple cores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			</a:t>
            </a:r>
            <a:r>
              <a:rPr lang="en-US" altLang="en-US" sz="2400" b="1" dirty="0" err="1">
                <a:latin typeface="Comic Sans MS" pitchFamily="66" charset="0"/>
              </a:rPr>
              <a:t>Multicore</a:t>
            </a:r>
            <a:endParaRPr lang="en-US" alt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altLang="en-US" sz="2400" b="1" dirty="0"/>
              <a:t>Multiple-chip systems with </a:t>
            </a:r>
            <a:r>
              <a:rPr lang="en-US" altLang="en-US" sz="2400" b="1" dirty="0" err="1"/>
              <a:t>multicore</a:t>
            </a:r>
            <a:r>
              <a:rPr lang="en-US" altLang="en-US" sz="2400" b="1" dirty="0"/>
              <a:t> chips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 smtClean="0"/>
              <a:t>An </a:t>
            </a:r>
            <a:r>
              <a:rPr lang="en-US" altLang="en-US" sz="2400" b="1" dirty="0" err="1" smtClean="0"/>
              <a:t>ultrascale</a:t>
            </a:r>
            <a:r>
              <a:rPr lang="en-US" altLang="en-US" sz="2400" b="1" dirty="0" smtClean="0"/>
              <a:t> computer</a:t>
            </a:r>
            <a:r>
              <a:rPr lang="en-US" altLang="en-US" sz="2400" b="1" i="1" dirty="0" smtClean="0"/>
              <a:t>:  Warehouse-scale computer</a:t>
            </a:r>
            <a:endParaRPr lang="en-US" altLang="en-US" sz="2400" b="1" i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		Large-scale systems with very large number of 	processors – clusters that grows to 1000’s of Ps</a:t>
            </a:r>
          </a:p>
          <a:p>
            <a:pPr marL="457200" indent="-457200"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altLang="en-US" sz="2400" b="1" dirty="0">
                <a:latin typeface="Comic Sans MS" pitchFamily="66" charset="0"/>
              </a:rPr>
              <a:t>Processes large number of independent requests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		OR 	Highly parallel, compute intensive tasks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i="1" dirty="0" err="1"/>
              <a:t>Multicomputers</a:t>
            </a:r>
            <a:endParaRPr lang="en-US" altLang="en-US" sz="2400" b="1" i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		Large-scale multiprocessor systems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altLang="en-US" sz="2400" b="1" dirty="0">
                <a:latin typeface="Comic Sans MS" pitchFamily="66" charset="0"/>
              </a:rPr>
              <a:t>Less tightly-coupled than multiprocessors but more tightly-coupled than warehouse-scale computers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E2942D-F32A-4DBD-B8C8-33FB65BC70D5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Introduction to Parallel Architecture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0138"/>
            <a:ext cx="8229600" cy="49958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Focus on mainstream of multiprocessor design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Multiprocessors with small to medium </a:t>
            </a:r>
            <a:r>
              <a:rPr lang="en-US" altLang="en-US" sz="2400" b="1">
                <a:latin typeface="Comic Sans MS" pitchFamily="66" charset="0"/>
              </a:rPr>
              <a:t>number 	of processors </a:t>
            </a:r>
            <a:r>
              <a:rPr lang="en-US" altLang="en-US" sz="2400" b="1" dirty="0">
                <a:latin typeface="Comic Sans MS" pitchFamily="66" charset="0"/>
              </a:rPr>
              <a:t>– 4 to 32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400" b="1" dirty="0"/>
              <a:t>Multiprocessor Architecture:   Issues and Approach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b="1" i="1" dirty="0">
                <a:latin typeface="Comic Sans MS" pitchFamily="66" charset="0"/>
              </a:rPr>
              <a:t>n</a:t>
            </a:r>
            <a:r>
              <a:rPr lang="en-US" altLang="en-US" sz="2400" b="1" dirty="0">
                <a:latin typeface="Comic Sans MS" pitchFamily="66" charset="0"/>
              </a:rPr>
              <a:t> threads or processes should be present in programs to execute on an MIMD with n processors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i="1" dirty="0"/>
              <a:t>		</a:t>
            </a:r>
            <a:r>
              <a:rPr lang="en-US" altLang="en-US" sz="2400" b="1" dirty="0"/>
              <a:t>Multiple threads are created by the programmer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OR	By the Operating systems OR compiler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i="1" dirty="0"/>
              <a:t>Grain size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latin typeface="Comic Sans MS" pitchFamily="66" charset="0"/>
              </a:rPr>
              <a:t>Amount of computation assigned to a thread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Important factor to exploit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>
                <a:latin typeface="Comic Sans MS" pitchFamily="66" charset="0"/>
              </a:rPr>
              <a:t>Fine-grained and coarse-grained threads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en-US" sz="2200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4C0FE5-A737-4139-93A7-D20737B77562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 dirty="0"/>
              <a:t>Multiprocessor Architecture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917576" y="1447800"/>
            <a:ext cx="8153400" cy="4572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600" b="1" dirty="0"/>
              <a:t>Threads may </a:t>
            </a:r>
            <a:r>
              <a:rPr lang="en-US" altLang="en-US" sz="2600" b="1" dirty="0" smtClean="0"/>
              <a:t>consist </a:t>
            </a:r>
            <a:r>
              <a:rPr lang="en-US" altLang="en-US" sz="2600" b="1" dirty="0"/>
              <a:t>of hundreds to millions of instructions that can be executed in parallel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600" b="1" dirty="0">
                <a:latin typeface="Comic Sans MS" pitchFamily="66" charset="0"/>
              </a:rPr>
              <a:t>Threads can also be used to exploit data level parallelism, but the overhead is higher than in SIMD computers or with a GPU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600" b="1" dirty="0">
                <a:latin typeface="Comic Sans MS" pitchFamily="66" charset="0"/>
              </a:rPr>
              <a:t>		</a:t>
            </a:r>
            <a:r>
              <a:rPr lang="en-US" altLang="en-US" sz="2600" b="1" dirty="0"/>
              <a:t>Grain size must be sufficiently large to exploit 	parallelism efficiently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600" b="1" dirty="0"/>
              <a:t>Existing </a:t>
            </a:r>
            <a:r>
              <a:rPr lang="en-US" altLang="en-US" sz="2600" b="1" dirty="0" smtClean="0"/>
              <a:t>shared-memory multiprocessors </a:t>
            </a:r>
            <a:r>
              <a:rPr lang="en-US" altLang="en-US" sz="2600" b="1" dirty="0"/>
              <a:t>are categorized into two classes depending on the number of processors involved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600" b="1" dirty="0">
                <a:latin typeface="Comic Sans MS" pitchFamily="66" charset="0"/>
              </a:rPr>
              <a:t>		This determines the memory organization </a:t>
            </a:r>
            <a:r>
              <a:rPr lang="en-US" altLang="en-US" sz="2600" b="1" dirty="0" smtClean="0">
                <a:latin typeface="Comic Sans MS" pitchFamily="66" charset="0"/>
              </a:rPr>
              <a:t>	and interconnect </a:t>
            </a:r>
            <a:r>
              <a:rPr lang="en-US" altLang="en-US" sz="2600" b="1" dirty="0">
                <a:latin typeface="Comic Sans MS" pitchFamily="66" charset="0"/>
              </a:rPr>
              <a:t>strategy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6F9C40-604C-47D4-8787-869B4F0FC80F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 dirty="0"/>
              <a:t>Multiprocessor Architecture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17576" y="1143000"/>
            <a:ext cx="8153400" cy="5029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altLang="en-US" sz="2400" b="1" dirty="0"/>
              <a:t>Based on the memory organization, there are two major types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smtClean="0"/>
              <a:t>1</a:t>
            </a:r>
            <a:r>
              <a:rPr lang="en-US" altLang="en-US" sz="2400" b="1" dirty="0"/>
              <a:t>. </a:t>
            </a:r>
            <a:r>
              <a:rPr lang="en-US" altLang="en-US" sz="2400" b="1" i="1" dirty="0"/>
              <a:t>Centralized shared memory multiprocessors</a:t>
            </a:r>
            <a:endParaRPr lang="en-US" alt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Processors share a single centralized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Consists of a </a:t>
            </a:r>
            <a:r>
              <a:rPr lang="en-US" altLang="en-US" sz="2400" b="1" dirty="0" smtClean="0"/>
              <a:t>small to moderate number of processors, typically 32 or fewer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 smtClean="0">
                <a:latin typeface="Comic Sans MS" pitchFamily="66" charset="0"/>
              </a:rPr>
              <a:t>The </a:t>
            </a:r>
            <a:r>
              <a:rPr lang="en-US" altLang="en-US" sz="2400" b="1" dirty="0">
                <a:latin typeface="Comic Sans MS" pitchFamily="66" charset="0"/>
              </a:rPr>
              <a:t>multiprocessors are also called UMAs (Uniform Memory Access) or </a:t>
            </a:r>
            <a:r>
              <a:rPr lang="en-US" altLang="en-US" sz="2400" b="1">
                <a:latin typeface="Comic Sans MS" pitchFamily="66" charset="0"/>
              </a:rPr>
              <a:t>Symmetric </a:t>
            </a:r>
            <a:r>
              <a:rPr lang="en-US" altLang="en-US" sz="2400" b="1" smtClean="0">
                <a:latin typeface="Comic Sans MS" pitchFamily="66" charset="0"/>
              </a:rPr>
              <a:t>Multiprocessors </a:t>
            </a:r>
            <a:r>
              <a:rPr lang="en-US" altLang="en-US" sz="2400" b="1" dirty="0">
                <a:latin typeface="Comic Sans MS" pitchFamily="66" charset="0"/>
              </a:rPr>
              <a:t>(SMPs)</a:t>
            </a:r>
            <a:r>
              <a:rPr lang="en-US" altLang="en-US" sz="2400" b="1" dirty="0"/>
              <a:t> </a:t>
            </a:r>
            <a:endParaRPr lang="en-US" altLang="en-US" sz="2400" b="1" dirty="0" smtClean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 smtClean="0"/>
              <a:t>Most of the existing </a:t>
            </a:r>
            <a:r>
              <a:rPr lang="en-US" altLang="en-US" sz="2400" b="1" dirty="0"/>
              <a:t>multicores are SMPs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Processors memory interconnect is a bus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	</a:t>
            </a:r>
            <a:r>
              <a:rPr lang="en-US" altLang="en-US" sz="2400" b="1" dirty="0">
                <a:latin typeface="Comic Sans MS" pitchFamily="66" charset="0"/>
              </a:rPr>
              <a:t>This is not a scalable architecture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05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i="1" dirty="0"/>
              <a:t>2.  Multiprocessors with physically distributed memory</a:t>
            </a:r>
            <a:endParaRPr lang="en-US" alt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Consists of large number of processors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E73100-A1E9-4F14-8C5F-B9E6ABCE5C33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76200"/>
            <a:ext cx="7772400" cy="8683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000" b="1"/>
              <a:t>Centralized Shared Memory Multiprocessor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58D8-7697-441E-B884-453655D42E70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78" y="838200"/>
            <a:ext cx="911062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 dirty="0"/>
              <a:t>Multiprocessor Architectures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156575" cy="5105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To support larger number of processors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Memory is also </a:t>
            </a:r>
            <a:r>
              <a:rPr lang="en-US" altLang="en-US" sz="2400" b="1" dirty="0" smtClean="0">
                <a:latin typeface="Comic Sans MS" pitchFamily="66" charset="0"/>
              </a:rPr>
              <a:t>distributed to </a:t>
            </a:r>
            <a:r>
              <a:rPr lang="en-US" altLang="en-US" sz="2400" b="1" dirty="0">
                <a:latin typeface="Comic Sans MS" pitchFamily="66" charset="0"/>
              </a:rPr>
              <a:t>support the 	bandwidth demands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Distributed memory has two benefits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err="1">
                <a:latin typeface="Comic Sans MS" pitchFamily="66" charset="0"/>
              </a:rPr>
              <a:t>i</a:t>
            </a:r>
            <a:r>
              <a:rPr lang="en-US" altLang="en-US" sz="2400" b="1" dirty="0">
                <a:latin typeface="Comic Sans MS" pitchFamily="66" charset="0"/>
              </a:rPr>
              <a:t>. It is a cost-effective way to scale the memory bandwidth</a:t>
            </a:r>
          </a:p>
          <a:p>
            <a:pPr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2400" b="1" dirty="0"/>
              <a:t>Most </a:t>
            </a:r>
            <a:r>
              <a:rPr lang="en-US" altLang="en-US" sz="2400" b="1" dirty="0" smtClean="0"/>
              <a:t>accesses </a:t>
            </a:r>
            <a:r>
              <a:rPr lang="en-US" altLang="en-US" sz="2400" b="1" dirty="0"/>
              <a:t>at a node are to the </a:t>
            </a:r>
            <a:r>
              <a:rPr lang="en-US" altLang="en-US" sz="2400" b="1" dirty="0" smtClean="0"/>
              <a:t>local memory</a:t>
            </a:r>
          </a:p>
          <a:p>
            <a:pPr marL="357188" indent="-274638" eaLnBrk="1" hangingPunct="1">
              <a:lnSpc>
                <a:spcPct val="90000"/>
              </a:lnSpc>
              <a:buNone/>
            </a:pPr>
            <a:r>
              <a:rPr lang="en-US" altLang="en-US" sz="2400" b="1" dirty="0" smtClean="0"/>
              <a:t>ii</a:t>
            </a:r>
            <a:r>
              <a:rPr lang="en-US" altLang="en-US" sz="2400" b="1" dirty="0"/>
              <a:t>. </a:t>
            </a:r>
            <a:r>
              <a:rPr lang="en-US" altLang="en-US" sz="2400" b="1" dirty="0">
                <a:latin typeface="Comic Sans MS" pitchFamily="66" charset="0"/>
              </a:rPr>
              <a:t>It reduces the latency for accesses to the local  </a:t>
            </a:r>
            <a:r>
              <a:rPr lang="en-US" altLang="en-US" sz="2400" b="1" dirty="0" smtClean="0">
                <a:latin typeface="Comic Sans MS" pitchFamily="66" charset="0"/>
              </a:rPr>
              <a:t>     memory </a:t>
            </a:r>
            <a:endParaRPr lang="en-US" alt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Also called </a:t>
            </a:r>
            <a:r>
              <a:rPr lang="en-US" altLang="en-US" sz="2400" b="1" i="1" dirty="0"/>
              <a:t>Distributed Shared Memory</a:t>
            </a:r>
            <a:r>
              <a:rPr lang="en-US" altLang="en-US" sz="2400" b="1" dirty="0"/>
              <a:t> (DSM) or scalable shared memory architecture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    Referred to as NUMA: </a:t>
            </a:r>
            <a:r>
              <a:rPr lang="en-US" altLang="en-US" sz="2400" b="1" i="1" dirty="0"/>
              <a:t>Non uniform memory access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	</a:t>
            </a:r>
            <a:r>
              <a:rPr lang="en-US" altLang="en-US" sz="2400" b="1" dirty="0">
                <a:latin typeface="Comic Sans MS" pitchFamily="66" charset="0"/>
              </a:rPr>
              <a:t>Access to </a:t>
            </a:r>
            <a:r>
              <a:rPr lang="en-US" altLang="en-US" sz="2400" b="1" i="1" dirty="0">
                <a:latin typeface="Comic Sans MS" pitchFamily="66" charset="0"/>
              </a:rPr>
              <a:t>local memory</a:t>
            </a:r>
            <a:r>
              <a:rPr lang="en-US" altLang="en-US" sz="2400" b="1" dirty="0">
                <a:latin typeface="Comic Sans MS" pitchFamily="66" charset="0"/>
              </a:rPr>
              <a:t> is the fastest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among processors becomes more complex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61F36-0A2E-44D0-AC47-1BC4BE4BB531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en-US" sz="3200" b="1" dirty="0"/>
              <a:t>Cache Optimization 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008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altLang="en-US" dirty="0"/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F8E46-5A65-48D3-9A37-020D838E8661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17563"/>
            <a:ext cx="8918575" cy="604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Distributed Memory Multiprocessor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EA8A8-43FE-4A8A-AB9B-3FE8AA70ADAB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20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2192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en-US" sz="3200" b="1" dirty="0"/>
              <a:t>Multiprocessor Architecture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993776" y="1295400"/>
            <a:ext cx="8077200" cy="5029200"/>
          </a:xfrm>
          <a:noFill/>
        </p:spPr>
        <p:txBody>
          <a:bodyPr/>
          <a:lstStyle/>
          <a:p>
            <a:pPr marL="404813" indent="-404813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B</a:t>
            </a:r>
            <a:r>
              <a:rPr lang="en-US" altLang="en-US" sz="2400" b="1" dirty="0" smtClean="0"/>
              <a:t>oth </a:t>
            </a:r>
            <a:r>
              <a:rPr lang="en-US" altLang="en-US" sz="2400" b="1" dirty="0"/>
              <a:t>DSM and </a:t>
            </a:r>
            <a:r>
              <a:rPr lang="en-US" altLang="en-US" sz="2400" b="1" dirty="0" smtClean="0"/>
              <a:t>SMP </a:t>
            </a:r>
            <a:r>
              <a:rPr lang="en-US" altLang="en-US" sz="2400" b="1" dirty="0"/>
              <a:t>are shared-address space multiprocessors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Address space is used to communicate data 	implicitly using </a:t>
            </a:r>
            <a:r>
              <a:rPr lang="en-US" altLang="en-US" sz="2400" b="1" i="1" dirty="0">
                <a:latin typeface="Comic Sans MS" pitchFamily="66" charset="0"/>
              </a:rPr>
              <a:t>load</a:t>
            </a:r>
            <a:r>
              <a:rPr lang="en-US" altLang="en-US" sz="2400" b="1" dirty="0">
                <a:latin typeface="Comic Sans MS" pitchFamily="66" charset="0"/>
              </a:rPr>
              <a:t> and </a:t>
            </a:r>
            <a:r>
              <a:rPr lang="en-US" altLang="en-US" sz="2400" b="1" i="1" dirty="0">
                <a:latin typeface="Comic Sans MS" pitchFamily="66" charset="0"/>
              </a:rPr>
              <a:t>store </a:t>
            </a:r>
            <a:r>
              <a:rPr lang="en-US" altLang="en-US" sz="2400" b="1" dirty="0">
                <a:latin typeface="Comic Sans MS" pitchFamily="66" charset="0"/>
              </a:rPr>
              <a:t>instructions</a:t>
            </a:r>
          </a:p>
          <a:p>
            <a:pPr marL="404813" indent="-404813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 smtClean="0"/>
              <a:t>Clusters or warehouse-scale computers look like individual computers connected by a network that do not share memory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	</a:t>
            </a:r>
            <a:r>
              <a:rPr lang="en-US" altLang="en-US" sz="2400" b="1" i="1" dirty="0" smtClean="0"/>
              <a:t>Message </a:t>
            </a:r>
            <a:r>
              <a:rPr lang="en-US" altLang="en-US" sz="2400" b="1" i="1" dirty="0"/>
              <a:t>passing </a:t>
            </a:r>
            <a:r>
              <a:rPr lang="en-US" altLang="en-US" sz="2400" b="1" dirty="0" smtClean="0"/>
              <a:t>protocols are used to 	communicate data among processors </a:t>
            </a:r>
          </a:p>
          <a:p>
            <a:pPr marL="342900" indent="-3429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 smtClean="0"/>
              <a:t>Applications </a:t>
            </a:r>
            <a:r>
              <a:rPr lang="en-US" altLang="en-US" sz="2400" b="1" dirty="0"/>
              <a:t>of multiprocessors range from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Running independent tasks with no 	communication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mic Sans MS" pitchFamily="66" charset="0"/>
              </a:rPr>
              <a:t>				TO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mic Sans MS" pitchFamily="66" charset="0"/>
              </a:rPr>
              <a:t>		Running parallel programs where threads must 	communicate to complete a </a:t>
            </a:r>
            <a:r>
              <a:rPr lang="en-US" altLang="en-US" sz="2400" b="1" dirty="0" smtClean="0">
                <a:latin typeface="Comic Sans MS" pitchFamily="66" charset="0"/>
              </a:rPr>
              <a:t>task</a:t>
            </a:r>
            <a:endParaRPr lang="en-US" altLang="en-US" sz="2400" b="1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FE089-0C77-461B-A796-E1A94A9F69F1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600" b="1"/>
              <a:t>Advanced Cache Optimizations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156575" cy="50863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Victim Caches: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What was discarded may be needed again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i="1" dirty="0"/>
              <a:t>Recycling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latin typeface="Comic Sans MS" pitchFamily="66" charset="0"/>
              </a:rPr>
              <a:t>Add a small, fully associative cache between a cache and its refill path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Contains only those blocks that are discarded 	from a cache because of a miss – </a:t>
            </a:r>
            <a:r>
              <a:rPr lang="en-US" altLang="en-US" sz="2400" b="1" i="1" dirty="0"/>
              <a:t>victims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i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latin typeface="Comic Sans MS" pitchFamily="66" charset="0"/>
              </a:rPr>
              <a:t>Victim cache is checked on a miss to see if they have the desired data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Comic Sans MS" pitchFamily="66" charset="0"/>
              </a:rPr>
              <a:t>before going to the next lower level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One to five entry victim cache is effective for improving the miss rate of small, direct-mapped cache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56F7E-923E-4F7A-B929-BD75298C20E0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Victim Cache</a:t>
            </a:r>
          </a:p>
        </p:txBody>
      </p:sp>
      <p:pic>
        <p:nvPicPr>
          <p:cNvPr id="25606" name="Picture 3"/>
          <p:cNvPicPr>
            <a:picLocks noGrp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266825"/>
            <a:ext cx="8464550" cy="521017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altLang="en-US" dirty="0"/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24932-D458-4F11-9576-849DEEFB4A23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0772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 dirty="0"/>
              <a:t>Main Memory </a:t>
            </a:r>
            <a:r>
              <a:rPr lang="en-US" altLang="en-US" sz="3200" b="1" dirty="0" smtClean="0"/>
              <a:t>Optimizations – 2.2 of Ch2</a:t>
            </a:r>
            <a:endParaRPr lang="en-US" altLang="en-US" sz="3200" b="1" dirty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23938"/>
            <a:ext cx="8153400" cy="535781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b="1" dirty="0"/>
              <a:t>Improving Memory Performances inside a DRAM Chip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>
                <a:latin typeface="Comic Sans MS" pitchFamily="66" charset="0"/>
              </a:rPr>
              <a:t>Take advantage of the nature of DRAMs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i="1" dirty="0"/>
              <a:t>		Row access </a:t>
            </a:r>
            <a:r>
              <a:rPr lang="en-US" altLang="en-US" sz="2400" b="1" dirty="0"/>
              <a:t>and </a:t>
            </a:r>
            <a:r>
              <a:rPr lang="en-US" altLang="en-US" sz="2400" b="1" i="1" dirty="0"/>
              <a:t>Column access </a:t>
            </a:r>
            <a:endParaRPr lang="en-US" alt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DRAM buffers a row access and then selects 	a column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altLang="en-US" sz="2400" b="1" dirty="0" smtClean="0"/>
              <a:t>Internal </a:t>
            </a:r>
            <a:r>
              <a:rPr lang="en-US" altLang="en-US" sz="2400" b="1" dirty="0"/>
              <a:t>organization of DRAM actually consists of many memory modules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	</a:t>
            </a:r>
            <a:r>
              <a:rPr lang="en-US" altLang="en-US" sz="2400" b="1" dirty="0">
                <a:latin typeface="Comic Sans MS" pitchFamily="66" charset="0"/>
              </a:rPr>
              <a:t>Arrays of memory modules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 smtClean="0"/>
              <a:t>Innovations </a:t>
            </a:r>
            <a:r>
              <a:rPr lang="en-US" altLang="en-US" sz="2400" b="1" dirty="0"/>
              <a:t>due to specific structure of DRAMs</a:t>
            </a:r>
            <a:endParaRPr lang="en-US" altLang="en-US" sz="2400" b="1" i="1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b="1" i="1" dirty="0"/>
              <a:t>Synchronous DRAM (SDRAM)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     </a:t>
            </a:r>
            <a:r>
              <a:rPr lang="en-US" altLang="en-US" sz="2400" b="1" dirty="0" smtClean="0">
                <a:latin typeface="Comic Sans MS" pitchFamily="66" charset="0"/>
              </a:rPr>
              <a:t>Add </a:t>
            </a:r>
            <a:r>
              <a:rPr lang="en-US" altLang="en-US" sz="2400" b="1" dirty="0">
                <a:latin typeface="Comic Sans MS" pitchFamily="66" charset="0"/>
              </a:rPr>
              <a:t>a clock to the DRAM interface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 smtClean="0"/>
              <a:t>   Avoid </a:t>
            </a:r>
            <a:r>
              <a:rPr lang="en-US" altLang="en-US" sz="2400" b="1" dirty="0"/>
              <a:t>the overhead of synchronization </a:t>
            </a:r>
            <a:r>
              <a:rPr lang="en-US" altLang="en-US" sz="2400" b="1" dirty="0" smtClean="0"/>
              <a:t>at 		  every access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b="1" dirty="0"/>
              <a:t> </a:t>
            </a:r>
            <a:r>
              <a:rPr lang="en-US" altLang="en-US" sz="2400" b="1" dirty="0" smtClean="0"/>
              <a:t>       Allow burst transfer mode: Multiple transfers can 	                     occur without a new column address</a:t>
            </a:r>
            <a:endParaRPr lang="en-US" alt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298A3-0303-4BD4-83B5-9591097CC67F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Optimizations inside a DRAM Chip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1054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 i="1" dirty="0"/>
              <a:t>Banks </a:t>
            </a:r>
            <a:r>
              <a:rPr lang="en-US" altLang="en-US" sz="2400" b="1" dirty="0"/>
              <a:t>were introduced in SDRAMs</a:t>
            </a:r>
            <a:endParaRPr lang="en-US" altLang="en-US" sz="2400" b="1" i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Helps in power management, improve access 	time and allow interleaved and overlapped 	access to different banks </a:t>
            </a:r>
            <a:endParaRPr lang="en-US" altLang="en-US" sz="22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Courier New" pitchFamily="49" charset="0"/>
              <a:buChar char="o"/>
            </a:pPr>
            <a:r>
              <a:rPr lang="en-US" altLang="en-US" sz="2400" b="1" dirty="0" smtClean="0">
                <a:latin typeface="Comic Sans MS" pitchFamily="66" charset="0"/>
              </a:rPr>
              <a:t>A </a:t>
            </a:r>
            <a:r>
              <a:rPr lang="en-US" altLang="en-US" sz="2400" b="1" dirty="0">
                <a:latin typeface="Comic Sans MS" pitchFamily="66" charset="0"/>
              </a:rPr>
              <a:t>programmable register holds the number of bytes requested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	    Many bytes are sent over several cycles per request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400" b="1" i="1" dirty="0"/>
              <a:t>Double Data Rate DRAM (DDR</a:t>
            </a:r>
            <a:r>
              <a:rPr lang="en-US" altLang="en-US" sz="2400" b="1" i="1" dirty="0" smtClean="0"/>
              <a:t>) for more bandwidth</a:t>
            </a:r>
            <a:endParaRPr lang="en-US" altLang="en-US" sz="2400" b="1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mic Sans MS" pitchFamily="66" charset="0"/>
              </a:rPr>
              <a:t>		Transfer data at both the rising and falling 	edge of DRAM clock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	 	   DDR SDRAMs activate multiple banks internally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DDR Standards – </a:t>
            </a:r>
            <a:r>
              <a:rPr lang="en-US" altLang="en-US" sz="2400" b="1" dirty="0">
                <a:latin typeface="Comic Sans MS" pitchFamily="66" charset="0"/>
              </a:rPr>
              <a:t>Lower voltage and higher frequency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 smtClean="0">
                <a:latin typeface="Comic Sans MS" pitchFamily="66" charset="0"/>
              </a:rPr>
              <a:t>DDR2, DDR3, GDDR5 and GDR4 innovations </a:t>
            </a:r>
            <a:endParaRPr lang="en-US" altLang="en-US" sz="2400" b="1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86EED2-AFBB-4616-8F25-8A25D2F6E8BB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Optimizations inside a DRAM Chip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8229600" cy="49530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Packaging Innovation: Stacked or Embedded 					DRAMs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b="1" dirty="0">
                <a:latin typeface="Comic Sans MS" panose="030F0702030302020204" pitchFamily="66" charset="0"/>
                <a:cs typeface="Arial" panose="020B0604020202020204" pitchFamily="34" charset="0"/>
              </a:rPr>
              <a:t>M</a:t>
            </a:r>
            <a:r>
              <a:rPr lang="en-US" alt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ultiple DRAMs are placed in a stacked or 	adjacent fashion embedded within the same 	chip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Lowers the access latency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Increase the bandwidth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High Bandwidth Memory (HBM)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Stacking directly on the CPU or stacking only the DRAMs and abuts (be adjacent to) with the CPU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some applications, it may be possible to package enough DRAM internally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altLang="en-US" sz="2400" b="1" dirty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alt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A version of </a:t>
            </a:r>
            <a:r>
              <a:rPr lang="en-US" altLang="en-US" sz="2400" b="1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Nvidia</a:t>
            </a:r>
            <a:r>
              <a:rPr lang="en-US" alt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GPU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HBM use as an additional cache level</a:t>
            </a:r>
          </a:p>
          <a:p>
            <a:pPr marL="82550" indent="0">
              <a:lnSpc>
                <a:spcPct val="80000"/>
              </a:lnSpc>
              <a:buNone/>
            </a:pPr>
            <a:endParaRPr lang="en-US" altLang="en-US" sz="24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82550" indent="0">
              <a:lnSpc>
                <a:spcPct val="80000"/>
              </a:lnSpc>
              <a:buNone/>
            </a:pP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86EED2-AFBB-4616-8F25-8A25D2F6E8BB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8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772400" cy="7762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smtClean="0"/>
              <a:t>Packaging Innovation for a </a:t>
            </a:r>
            <a:r>
              <a:rPr lang="en-US" altLang="en-US" sz="3200" b="1" dirty="0"/>
              <a:t>DRAM Chip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105400"/>
          </a:xfrm>
          <a:noFill/>
        </p:spPr>
        <p:txBody>
          <a:bodyPr/>
          <a:lstStyle/>
          <a:p>
            <a:pPr marL="82550" indent="0">
              <a:lnSpc>
                <a:spcPct val="80000"/>
              </a:lnSpc>
              <a:buNone/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forms of die stacking</a:t>
            </a:r>
          </a:p>
          <a:p>
            <a:pPr marL="82550" indent="0">
              <a:lnSpc>
                <a:spcPct val="80000"/>
              </a:lnSpc>
              <a:buNone/>
            </a:pP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86EED2-AFBB-4616-8F25-8A25D2F6E8BB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Picture 2" descr="Z:\WOMAT\Production\Artfinal\0000000038\MKCAD\978-0-12-811905-1\0003165541\XMLLowres\f02-07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9067799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0000" y="1828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Thread-Level Parallelism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 NU Karachi Campus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BA4E05-18EB-4D54-AF8E-0D7B6E53FBDF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4270375" y="4267200"/>
            <a:ext cx="4800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Multi-core Designs (2003</a:t>
            </a: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	C</a:t>
            </a:r>
            <a:r>
              <a:rPr lang="en-US" altLang="en-US" sz="2800" dirty="0" smtClean="0">
                <a:solidFill>
                  <a:prstClr val="black"/>
                </a:solidFill>
              </a:rPr>
              <a:t>hapter  5</a:t>
            </a: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6997</TotalTime>
  <Words>501</Words>
  <Application>Microsoft Office PowerPoint</Application>
  <PresentationFormat>On-screen Show (4:3)</PresentationFormat>
  <Paragraphs>223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Comic Sans MS</vt:lpstr>
      <vt:lpstr>Courier New</vt:lpstr>
      <vt:lpstr>Gill Sans MT</vt:lpstr>
      <vt:lpstr>Times</vt:lpstr>
      <vt:lpstr>Times New Roman</vt:lpstr>
      <vt:lpstr>Verdana</vt:lpstr>
      <vt:lpstr>Wingdings</vt:lpstr>
      <vt:lpstr>Wingdings 2</vt:lpstr>
      <vt:lpstr>Theme1</vt:lpstr>
      <vt:lpstr>1_Theme1</vt:lpstr>
      <vt:lpstr>Memory Hierarchy Design</vt:lpstr>
      <vt:lpstr>Cache Optimization Summary</vt:lpstr>
      <vt:lpstr>Advanced Cache Optimizations</vt:lpstr>
      <vt:lpstr>Victim Cache</vt:lpstr>
      <vt:lpstr>Main Memory Optimizations – 2.2 of Ch2</vt:lpstr>
      <vt:lpstr>Optimizations inside a DRAM Chip</vt:lpstr>
      <vt:lpstr>Optimizations inside a DRAM Chip</vt:lpstr>
      <vt:lpstr>Packaging Innovation for a DRAM Chip</vt:lpstr>
      <vt:lpstr>Thread-Level Parallelism </vt:lpstr>
      <vt:lpstr>Thread-Level Parallelism </vt:lpstr>
      <vt:lpstr>Thread-Level Parallelism </vt:lpstr>
      <vt:lpstr>Introduction to Parallel Architecture</vt:lpstr>
      <vt:lpstr>Introduction to Parallel Architecture</vt:lpstr>
      <vt:lpstr>Introduction to Parallel Architecture</vt:lpstr>
      <vt:lpstr>Introduction to Parallel Architecture</vt:lpstr>
      <vt:lpstr>Multiprocessor Architecture</vt:lpstr>
      <vt:lpstr>Multiprocessor Architecture</vt:lpstr>
      <vt:lpstr>Centralized Shared Memory Multiprocessor</vt:lpstr>
      <vt:lpstr>Multiprocessor Architectures</vt:lpstr>
      <vt:lpstr>Distributed Memory Multiprocessor</vt:lpstr>
      <vt:lpstr>Multiprocessor Architecture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344</cp:revision>
  <dcterms:created xsi:type="dcterms:W3CDTF">2007-11-13T09:29:16Z</dcterms:created>
  <dcterms:modified xsi:type="dcterms:W3CDTF">2019-11-28T16:52:06Z</dcterms:modified>
</cp:coreProperties>
</file>