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23"/>
  </p:notesMasterIdLst>
  <p:sldIdLst>
    <p:sldId id="395" r:id="rId2"/>
    <p:sldId id="406" r:id="rId3"/>
    <p:sldId id="408" r:id="rId4"/>
    <p:sldId id="407" r:id="rId5"/>
    <p:sldId id="410" r:id="rId6"/>
    <p:sldId id="413" r:id="rId7"/>
    <p:sldId id="421" r:id="rId8"/>
    <p:sldId id="422" r:id="rId9"/>
    <p:sldId id="436" r:id="rId10"/>
    <p:sldId id="438" r:id="rId11"/>
    <p:sldId id="437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C38838-CA09-4955-B3B2-268D0B720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20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4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4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9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8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79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11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78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03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89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02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39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1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38838-CA09-4955-B3B2-268D0B7200F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3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DA77A1-C5F5-4AA7-BF95-CD63F4EB15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35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1EB62-97E0-4435-B0A2-171561B41D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7599-0E42-4CBE-AD2C-9CF2D90D5A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0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F3D36-4747-4B1E-9A1E-DE1DF4F215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3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1F9A09-185E-42DC-BA57-47D41C2C5D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59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65690-58AF-4655-8B89-E6109E2340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69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FBC9-AA18-4335-AAC8-09AC9B28F0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3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7E419-0966-40CC-8F64-C791BB16D5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37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923259-99AF-47DB-A472-0A40116DF3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73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B28F1-9278-481F-9712-44D894C142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7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C9F7F9-FA2A-4C3E-ACA5-8B1B87E266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7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994B132-A10E-4D36-A719-39258667FB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Thread-Level Parallelism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721225"/>
            <a:ext cx="6400800" cy="17557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en-US" sz="2400" dirty="0"/>
              <a:t>  </a:t>
            </a:r>
            <a:r>
              <a:rPr lang="en-US" altLang="en-US" sz="2400" b="1" dirty="0">
                <a:latin typeface="Comic Sans MS" pitchFamily="66" charset="0"/>
              </a:rPr>
              <a:t>Need for Parallel Architecture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en-US" sz="2400" b="1" dirty="0">
                <a:latin typeface="Comic Sans MS" pitchFamily="66" charset="0"/>
              </a:rPr>
              <a:t> A Taxonomy of Parallel Architectures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en-US" sz="2400" b="1" dirty="0">
                <a:latin typeface="Comic Sans MS" pitchFamily="66" charset="0"/>
              </a:rPr>
              <a:t> Models for Communication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A4E05-18EB-4D54-AF8E-0D7B6E53FBDF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3886200" y="1233488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Multi-core Designs (2003)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2588" y="304800"/>
            <a:ext cx="7491412" cy="868363"/>
          </a:xfrm>
          <a:noFill/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000099"/>
                </a:solidFill>
              </a:rPr>
              <a:t>Example Cache Coherence Problem</a:t>
            </a:r>
          </a:p>
        </p:txBody>
      </p:sp>
      <p:sp>
        <p:nvSpPr>
          <p:cNvPr id="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  <a:endParaRPr lang="en-US" alt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5CC4F-2D89-4A0F-B291-9F9A52B12E1C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2070100" y="3914775"/>
            <a:ext cx="537845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3589338" y="3914775"/>
            <a:ext cx="1587" cy="33496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2743200" y="4224338"/>
            <a:ext cx="1681163" cy="1008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2743200" y="4249738"/>
            <a:ext cx="1681163" cy="1008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6103938" y="4327525"/>
            <a:ext cx="762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I/O devices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5" name="Rectangle 8"/>
          <p:cNvSpPr>
            <a:spLocks noChangeArrowheads="1"/>
          </p:cNvSpPr>
          <p:nvPr/>
        </p:nvSpPr>
        <p:spPr bwMode="auto">
          <a:xfrm>
            <a:off x="3316288" y="5021263"/>
            <a:ext cx="549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>
            <a:off x="2576513" y="3578225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7" name="Line 10"/>
          <p:cNvSpPr>
            <a:spLocks noChangeShapeType="1"/>
          </p:cNvSpPr>
          <p:nvPr/>
        </p:nvSpPr>
        <p:spPr bwMode="auto">
          <a:xfrm>
            <a:off x="2576513" y="2740025"/>
            <a:ext cx="1587" cy="1666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8" name="Freeform 11"/>
          <p:cNvSpPr>
            <a:spLocks/>
          </p:cNvSpPr>
          <p:nvPr/>
        </p:nvSpPr>
        <p:spPr bwMode="auto">
          <a:xfrm>
            <a:off x="2241550" y="2068513"/>
            <a:ext cx="671513" cy="671512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2147483647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0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79" name="Freeform 12"/>
          <p:cNvSpPr>
            <a:spLocks/>
          </p:cNvSpPr>
          <p:nvPr/>
        </p:nvSpPr>
        <p:spPr bwMode="auto">
          <a:xfrm>
            <a:off x="2241550" y="2068513"/>
            <a:ext cx="671513" cy="671512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0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2147483647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0" name="Rectangle 13"/>
          <p:cNvSpPr>
            <a:spLocks noChangeArrowheads="1"/>
          </p:cNvSpPr>
          <p:nvPr/>
        </p:nvSpPr>
        <p:spPr bwMode="auto">
          <a:xfrm>
            <a:off x="2070100" y="2906713"/>
            <a:ext cx="1009650" cy="671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1" name="Rectangle 14"/>
          <p:cNvSpPr>
            <a:spLocks noChangeArrowheads="1"/>
          </p:cNvSpPr>
          <p:nvPr/>
        </p:nvSpPr>
        <p:spPr bwMode="auto">
          <a:xfrm>
            <a:off x="2070100" y="2906713"/>
            <a:ext cx="1009650" cy="671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2" name="Rectangle 15"/>
          <p:cNvSpPr>
            <a:spLocks noChangeArrowheads="1"/>
          </p:cNvSpPr>
          <p:nvPr/>
        </p:nvSpPr>
        <p:spPr bwMode="auto">
          <a:xfrm>
            <a:off x="2482850" y="2316163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3" name="Rectangle 16"/>
          <p:cNvSpPr>
            <a:spLocks noChangeArrowheads="1"/>
          </p:cNvSpPr>
          <p:nvPr/>
        </p:nvSpPr>
        <p:spPr bwMode="auto">
          <a:xfrm>
            <a:off x="2554288" y="23780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4" name="Rectangle 17"/>
          <p:cNvSpPr>
            <a:spLocks noChangeArrowheads="1"/>
          </p:cNvSpPr>
          <p:nvPr/>
        </p:nvSpPr>
        <p:spPr bwMode="auto">
          <a:xfrm>
            <a:off x="2524125" y="299720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$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5" name="Line 18"/>
          <p:cNvSpPr>
            <a:spLocks noChangeShapeType="1"/>
          </p:cNvSpPr>
          <p:nvPr/>
        </p:nvSpPr>
        <p:spPr bwMode="auto">
          <a:xfrm>
            <a:off x="6440488" y="3914775"/>
            <a:ext cx="1587" cy="33496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6" name="Line 19"/>
          <p:cNvSpPr>
            <a:spLocks noChangeShapeType="1"/>
          </p:cNvSpPr>
          <p:nvPr/>
        </p:nvSpPr>
        <p:spPr bwMode="auto">
          <a:xfrm>
            <a:off x="4759325" y="3578225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7" name="Line 20"/>
          <p:cNvSpPr>
            <a:spLocks noChangeShapeType="1"/>
          </p:cNvSpPr>
          <p:nvPr/>
        </p:nvSpPr>
        <p:spPr bwMode="auto">
          <a:xfrm>
            <a:off x="4759325" y="2740025"/>
            <a:ext cx="1588" cy="1666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8" name="Freeform 21"/>
          <p:cNvSpPr>
            <a:spLocks/>
          </p:cNvSpPr>
          <p:nvPr/>
        </p:nvSpPr>
        <p:spPr bwMode="auto">
          <a:xfrm>
            <a:off x="4424363" y="2068513"/>
            <a:ext cx="671512" cy="671512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2147483647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0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89" name="Freeform 22"/>
          <p:cNvSpPr>
            <a:spLocks/>
          </p:cNvSpPr>
          <p:nvPr/>
        </p:nvSpPr>
        <p:spPr bwMode="auto">
          <a:xfrm>
            <a:off x="4424363" y="2068513"/>
            <a:ext cx="671512" cy="671512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0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2147483647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0" name="Rectangle 23"/>
          <p:cNvSpPr>
            <a:spLocks noChangeArrowheads="1"/>
          </p:cNvSpPr>
          <p:nvPr/>
        </p:nvSpPr>
        <p:spPr bwMode="auto">
          <a:xfrm>
            <a:off x="4257675" y="2906713"/>
            <a:ext cx="1008063" cy="671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1" name="Rectangle 24"/>
          <p:cNvSpPr>
            <a:spLocks noChangeArrowheads="1"/>
          </p:cNvSpPr>
          <p:nvPr/>
        </p:nvSpPr>
        <p:spPr bwMode="auto">
          <a:xfrm>
            <a:off x="4257675" y="2906713"/>
            <a:ext cx="1008063" cy="671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2" name="Rectangle 25"/>
          <p:cNvSpPr>
            <a:spLocks noChangeArrowheads="1"/>
          </p:cNvSpPr>
          <p:nvPr/>
        </p:nvSpPr>
        <p:spPr bwMode="auto">
          <a:xfrm>
            <a:off x="4737100" y="299720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$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3" name="Line 26"/>
          <p:cNvSpPr>
            <a:spLocks noChangeShapeType="1"/>
          </p:cNvSpPr>
          <p:nvPr/>
        </p:nvSpPr>
        <p:spPr bwMode="auto">
          <a:xfrm>
            <a:off x="6946900" y="3578225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4" name="Line 27"/>
          <p:cNvSpPr>
            <a:spLocks noChangeShapeType="1"/>
          </p:cNvSpPr>
          <p:nvPr/>
        </p:nvSpPr>
        <p:spPr bwMode="auto">
          <a:xfrm>
            <a:off x="6946900" y="2740025"/>
            <a:ext cx="1588" cy="1666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5" name="Freeform 28"/>
          <p:cNvSpPr>
            <a:spLocks/>
          </p:cNvSpPr>
          <p:nvPr/>
        </p:nvSpPr>
        <p:spPr bwMode="auto">
          <a:xfrm>
            <a:off x="6610350" y="2068513"/>
            <a:ext cx="673100" cy="671512"/>
          </a:xfrm>
          <a:custGeom>
            <a:avLst/>
            <a:gdLst>
              <a:gd name="T0" fmla="*/ 2147483647 w 424"/>
              <a:gd name="T1" fmla="*/ 2147483647 h 423"/>
              <a:gd name="T2" fmla="*/ 2147483647 w 424"/>
              <a:gd name="T3" fmla="*/ 2147483647 h 423"/>
              <a:gd name="T4" fmla="*/ 2147483647 w 424"/>
              <a:gd name="T5" fmla="*/ 2147483647 h 423"/>
              <a:gd name="T6" fmla="*/ 2147483647 w 424"/>
              <a:gd name="T7" fmla="*/ 2147483647 h 423"/>
              <a:gd name="T8" fmla="*/ 2147483647 w 424"/>
              <a:gd name="T9" fmla="*/ 2147483647 h 423"/>
              <a:gd name="T10" fmla="*/ 2147483647 w 424"/>
              <a:gd name="T11" fmla="*/ 2147483647 h 423"/>
              <a:gd name="T12" fmla="*/ 2147483647 w 424"/>
              <a:gd name="T13" fmla="*/ 2147483647 h 423"/>
              <a:gd name="T14" fmla="*/ 2147483647 w 424"/>
              <a:gd name="T15" fmla="*/ 2147483647 h 423"/>
              <a:gd name="T16" fmla="*/ 2147483647 w 424"/>
              <a:gd name="T17" fmla="*/ 2147483647 h 423"/>
              <a:gd name="T18" fmla="*/ 2147483647 w 424"/>
              <a:gd name="T19" fmla="*/ 2147483647 h 423"/>
              <a:gd name="T20" fmla="*/ 2147483647 w 424"/>
              <a:gd name="T21" fmla="*/ 2147483647 h 423"/>
              <a:gd name="T22" fmla="*/ 2147483647 w 424"/>
              <a:gd name="T23" fmla="*/ 2147483647 h 423"/>
              <a:gd name="T24" fmla="*/ 2147483647 w 424"/>
              <a:gd name="T25" fmla="*/ 2147483647 h 423"/>
              <a:gd name="T26" fmla="*/ 2147483647 w 424"/>
              <a:gd name="T27" fmla="*/ 2147483647 h 423"/>
              <a:gd name="T28" fmla="*/ 2147483647 w 424"/>
              <a:gd name="T29" fmla="*/ 2147483647 h 423"/>
              <a:gd name="T30" fmla="*/ 2147483647 w 424"/>
              <a:gd name="T31" fmla="*/ 2147483647 h 423"/>
              <a:gd name="T32" fmla="*/ 2147483647 w 424"/>
              <a:gd name="T33" fmla="*/ 2147483647 h 423"/>
              <a:gd name="T34" fmla="*/ 2147483647 w 424"/>
              <a:gd name="T35" fmla="*/ 2147483647 h 423"/>
              <a:gd name="T36" fmla="*/ 2147483647 w 424"/>
              <a:gd name="T37" fmla="*/ 2147483647 h 423"/>
              <a:gd name="T38" fmla="*/ 2147483647 w 424"/>
              <a:gd name="T39" fmla="*/ 2147483647 h 423"/>
              <a:gd name="T40" fmla="*/ 0 w 424"/>
              <a:gd name="T41" fmla="*/ 2147483647 h 423"/>
              <a:gd name="T42" fmla="*/ 2147483647 w 424"/>
              <a:gd name="T43" fmla="*/ 2147483647 h 423"/>
              <a:gd name="T44" fmla="*/ 2147483647 w 424"/>
              <a:gd name="T45" fmla="*/ 2147483647 h 423"/>
              <a:gd name="T46" fmla="*/ 2147483647 w 424"/>
              <a:gd name="T47" fmla="*/ 2147483647 h 423"/>
              <a:gd name="T48" fmla="*/ 2147483647 w 424"/>
              <a:gd name="T49" fmla="*/ 2147483647 h 423"/>
              <a:gd name="T50" fmla="*/ 2147483647 w 424"/>
              <a:gd name="T51" fmla="*/ 2147483647 h 423"/>
              <a:gd name="T52" fmla="*/ 2147483647 w 424"/>
              <a:gd name="T53" fmla="*/ 2147483647 h 423"/>
              <a:gd name="T54" fmla="*/ 2147483647 w 424"/>
              <a:gd name="T55" fmla="*/ 2147483647 h 423"/>
              <a:gd name="T56" fmla="*/ 2147483647 w 424"/>
              <a:gd name="T57" fmla="*/ 2147483647 h 423"/>
              <a:gd name="T58" fmla="*/ 2147483647 w 424"/>
              <a:gd name="T59" fmla="*/ 2147483647 h 423"/>
              <a:gd name="T60" fmla="*/ 2147483647 w 424"/>
              <a:gd name="T61" fmla="*/ 0 h 423"/>
              <a:gd name="T62" fmla="*/ 2147483647 w 424"/>
              <a:gd name="T63" fmla="*/ 2147483647 h 423"/>
              <a:gd name="T64" fmla="*/ 2147483647 w 424"/>
              <a:gd name="T65" fmla="*/ 2147483647 h 423"/>
              <a:gd name="T66" fmla="*/ 2147483647 w 424"/>
              <a:gd name="T67" fmla="*/ 2147483647 h 423"/>
              <a:gd name="T68" fmla="*/ 2147483647 w 424"/>
              <a:gd name="T69" fmla="*/ 2147483647 h 423"/>
              <a:gd name="T70" fmla="*/ 2147483647 w 424"/>
              <a:gd name="T71" fmla="*/ 2147483647 h 423"/>
              <a:gd name="T72" fmla="*/ 2147483647 w 424"/>
              <a:gd name="T73" fmla="*/ 2147483647 h 423"/>
              <a:gd name="T74" fmla="*/ 2147483647 w 424"/>
              <a:gd name="T75" fmla="*/ 2147483647 h 423"/>
              <a:gd name="T76" fmla="*/ 2147483647 w 424"/>
              <a:gd name="T77" fmla="*/ 2147483647 h 423"/>
              <a:gd name="T78" fmla="*/ 2147483647 w 424"/>
              <a:gd name="T79" fmla="*/ 2147483647 h 423"/>
              <a:gd name="T80" fmla="*/ 2147483647 w 424"/>
              <a:gd name="T81" fmla="*/ 2147483647 h 423"/>
              <a:gd name="T82" fmla="*/ 2147483647 w 424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6" name="Freeform 29"/>
          <p:cNvSpPr>
            <a:spLocks/>
          </p:cNvSpPr>
          <p:nvPr/>
        </p:nvSpPr>
        <p:spPr bwMode="auto">
          <a:xfrm>
            <a:off x="6610350" y="2068513"/>
            <a:ext cx="673100" cy="671512"/>
          </a:xfrm>
          <a:custGeom>
            <a:avLst/>
            <a:gdLst>
              <a:gd name="T0" fmla="*/ 2147483647 w 424"/>
              <a:gd name="T1" fmla="*/ 2147483647 h 423"/>
              <a:gd name="T2" fmla="*/ 2147483647 w 424"/>
              <a:gd name="T3" fmla="*/ 2147483647 h 423"/>
              <a:gd name="T4" fmla="*/ 2147483647 w 424"/>
              <a:gd name="T5" fmla="*/ 2147483647 h 423"/>
              <a:gd name="T6" fmla="*/ 2147483647 w 424"/>
              <a:gd name="T7" fmla="*/ 2147483647 h 423"/>
              <a:gd name="T8" fmla="*/ 2147483647 w 424"/>
              <a:gd name="T9" fmla="*/ 2147483647 h 423"/>
              <a:gd name="T10" fmla="*/ 2147483647 w 424"/>
              <a:gd name="T11" fmla="*/ 2147483647 h 423"/>
              <a:gd name="T12" fmla="*/ 2147483647 w 424"/>
              <a:gd name="T13" fmla="*/ 2147483647 h 423"/>
              <a:gd name="T14" fmla="*/ 2147483647 w 424"/>
              <a:gd name="T15" fmla="*/ 2147483647 h 423"/>
              <a:gd name="T16" fmla="*/ 2147483647 w 424"/>
              <a:gd name="T17" fmla="*/ 2147483647 h 423"/>
              <a:gd name="T18" fmla="*/ 2147483647 w 424"/>
              <a:gd name="T19" fmla="*/ 2147483647 h 423"/>
              <a:gd name="T20" fmla="*/ 2147483647 w 424"/>
              <a:gd name="T21" fmla="*/ 0 h 423"/>
              <a:gd name="T22" fmla="*/ 2147483647 w 424"/>
              <a:gd name="T23" fmla="*/ 2147483647 h 423"/>
              <a:gd name="T24" fmla="*/ 2147483647 w 424"/>
              <a:gd name="T25" fmla="*/ 2147483647 h 423"/>
              <a:gd name="T26" fmla="*/ 2147483647 w 424"/>
              <a:gd name="T27" fmla="*/ 2147483647 h 423"/>
              <a:gd name="T28" fmla="*/ 2147483647 w 424"/>
              <a:gd name="T29" fmla="*/ 2147483647 h 423"/>
              <a:gd name="T30" fmla="*/ 2147483647 w 424"/>
              <a:gd name="T31" fmla="*/ 2147483647 h 423"/>
              <a:gd name="T32" fmla="*/ 2147483647 w 424"/>
              <a:gd name="T33" fmla="*/ 2147483647 h 423"/>
              <a:gd name="T34" fmla="*/ 2147483647 w 424"/>
              <a:gd name="T35" fmla="*/ 2147483647 h 423"/>
              <a:gd name="T36" fmla="*/ 2147483647 w 424"/>
              <a:gd name="T37" fmla="*/ 2147483647 h 423"/>
              <a:gd name="T38" fmla="*/ 2147483647 w 424"/>
              <a:gd name="T39" fmla="*/ 2147483647 h 423"/>
              <a:gd name="T40" fmla="*/ 0 w 424"/>
              <a:gd name="T41" fmla="*/ 2147483647 h 423"/>
              <a:gd name="T42" fmla="*/ 2147483647 w 424"/>
              <a:gd name="T43" fmla="*/ 2147483647 h 423"/>
              <a:gd name="T44" fmla="*/ 2147483647 w 424"/>
              <a:gd name="T45" fmla="*/ 2147483647 h 423"/>
              <a:gd name="T46" fmla="*/ 2147483647 w 424"/>
              <a:gd name="T47" fmla="*/ 2147483647 h 423"/>
              <a:gd name="T48" fmla="*/ 2147483647 w 424"/>
              <a:gd name="T49" fmla="*/ 2147483647 h 423"/>
              <a:gd name="T50" fmla="*/ 2147483647 w 424"/>
              <a:gd name="T51" fmla="*/ 2147483647 h 423"/>
              <a:gd name="T52" fmla="*/ 2147483647 w 424"/>
              <a:gd name="T53" fmla="*/ 2147483647 h 423"/>
              <a:gd name="T54" fmla="*/ 2147483647 w 424"/>
              <a:gd name="T55" fmla="*/ 2147483647 h 423"/>
              <a:gd name="T56" fmla="*/ 2147483647 w 424"/>
              <a:gd name="T57" fmla="*/ 2147483647 h 423"/>
              <a:gd name="T58" fmla="*/ 2147483647 w 424"/>
              <a:gd name="T59" fmla="*/ 2147483647 h 423"/>
              <a:gd name="T60" fmla="*/ 2147483647 w 424"/>
              <a:gd name="T61" fmla="*/ 2147483647 h 423"/>
              <a:gd name="T62" fmla="*/ 2147483647 w 424"/>
              <a:gd name="T63" fmla="*/ 2147483647 h 423"/>
              <a:gd name="T64" fmla="*/ 2147483647 w 424"/>
              <a:gd name="T65" fmla="*/ 2147483647 h 423"/>
              <a:gd name="T66" fmla="*/ 2147483647 w 424"/>
              <a:gd name="T67" fmla="*/ 2147483647 h 423"/>
              <a:gd name="T68" fmla="*/ 2147483647 w 424"/>
              <a:gd name="T69" fmla="*/ 2147483647 h 423"/>
              <a:gd name="T70" fmla="*/ 2147483647 w 424"/>
              <a:gd name="T71" fmla="*/ 2147483647 h 423"/>
              <a:gd name="T72" fmla="*/ 2147483647 w 424"/>
              <a:gd name="T73" fmla="*/ 2147483647 h 423"/>
              <a:gd name="T74" fmla="*/ 2147483647 w 424"/>
              <a:gd name="T75" fmla="*/ 2147483647 h 423"/>
              <a:gd name="T76" fmla="*/ 2147483647 w 424"/>
              <a:gd name="T77" fmla="*/ 2147483647 h 423"/>
              <a:gd name="T78" fmla="*/ 2147483647 w 424"/>
              <a:gd name="T79" fmla="*/ 2147483647 h 423"/>
              <a:gd name="T80" fmla="*/ 2147483647 w 424"/>
              <a:gd name="T81" fmla="*/ 2147483647 h 423"/>
              <a:gd name="T82" fmla="*/ 2147483647 w 424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7" name="Rectangle 30"/>
          <p:cNvSpPr>
            <a:spLocks noChangeArrowheads="1"/>
          </p:cNvSpPr>
          <p:nvPr/>
        </p:nvSpPr>
        <p:spPr bwMode="auto">
          <a:xfrm>
            <a:off x="6477000" y="2928938"/>
            <a:ext cx="1008063" cy="671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8" name="Rectangle 31"/>
          <p:cNvSpPr>
            <a:spLocks noChangeArrowheads="1"/>
          </p:cNvSpPr>
          <p:nvPr/>
        </p:nvSpPr>
        <p:spPr bwMode="auto">
          <a:xfrm>
            <a:off x="6477000" y="2906713"/>
            <a:ext cx="1008063" cy="671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99" name="Rectangle 32"/>
          <p:cNvSpPr>
            <a:spLocks noChangeArrowheads="1"/>
          </p:cNvSpPr>
          <p:nvPr/>
        </p:nvSpPr>
        <p:spPr bwMode="auto">
          <a:xfrm>
            <a:off x="6892925" y="297021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$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00" name="Rectangle 33"/>
          <p:cNvSpPr>
            <a:spLocks noChangeArrowheads="1"/>
          </p:cNvSpPr>
          <p:nvPr/>
        </p:nvSpPr>
        <p:spPr bwMode="auto">
          <a:xfrm>
            <a:off x="4678363" y="2301875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01" name="Rectangle 34"/>
          <p:cNvSpPr>
            <a:spLocks noChangeArrowheads="1"/>
          </p:cNvSpPr>
          <p:nvPr/>
        </p:nvSpPr>
        <p:spPr bwMode="auto">
          <a:xfrm>
            <a:off x="4754563" y="2365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02" name="Rectangle 35"/>
          <p:cNvSpPr>
            <a:spLocks noChangeArrowheads="1"/>
          </p:cNvSpPr>
          <p:nvPr/>
        </p:nvSpPr>
        <p:spPr bwMode="auto">
          <a:xfrm>
            <a:off x="6838950" y="2316163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03" name="Rectangle 36"/>
          <p:cNvSpPr>
            <a:spLocks noChangeArrowheads="1"/>
          </p:cNvSpPr>
          <p:nvPr/>
        </p:nvSpPr>
        <p:spPr bwMode="auto">
          <a:xfrm>
            <a:off x="6910388" y="23780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altLang="en-US" sz="1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04" name="Freeform 37"/>
          <p:cNvSpPr>
            <a:spLocks/>
          </p:cNvSpPr>
          <p:nvPr/>
        </p:nvSpPr>
        <p:spPr bwMode="auto">
          <a:xfrm>
            <a:off x="2347913" y="3457575"/>
            <a:ext cx="80962" cy="142875"/>
          </a:xfrm>
          <a:custGeom>
            <a:avLst/>
            <a:gdLst>
              <a:gd name="T0" fmla="*/ 2147483647 w 51"/>
              <a:gd name="T1" fmla="*/ 2147483647 h 90"/>
              <a:gd name="T2" fmla="*/ 0 w 51"/>
              <a:gd name="T3" fmla="*/ 2147483647 h 90"/>
              <a:gd name="T4" fmla="*/ 2147483647 w 51"/>
              <a:gd name="T5" fmla="*/ 0 h 90"/>
              <a:gd name="T6" fmla="*/ 2147483647 w 51"/>
              <a:gd name="T7" fmla="*/ 2147483647 h 90"/>
              <a:gd name="T8" fmla="*/ 2147483647 w 51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90"/>
              <a:gd name="T17" fmla="*/ 51 w 51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6" y="8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05" name="Freeform 38"/>
          <p:cNvSpPr>
            <a:spLocks/>
          </p:cNvSpPr>
          <p:nvPr/>
        </p:nvSpPr>
        <p:spPr bwMode="auto">
          <a:xfrm>
            <a:off x="2347913" y="3457575"/>
            <a:ext cx="80962" cy="142875"/>
          </a:xfrm>
          <a:custGeom>
            <a:avLst/>
            <a:gdLst>
              <a:gd name="T0" fmla="*/ 2147483647 w 51"/>
              <a:gd name="T1" fmla="*/ 2147483647 h 90"/>
              <a:gd name="T2" fmla="*/ 0 w 51"/>
              <a:gd name="T3" fmla="*/ 2147483647 h 90"/>
              <a:gd name="T4" fmla="*/ 2147483647 w 51"/>
              <a:gd name="T5" fmla="*/ 0 h 90"/>
              <a:gd name="T6" fmla="*/ 2147483647 w 51"/>
              <a:gd name="T7" fmla="*/ 2147483647 h 90"/>
              <a:gd name="T8" fmla="*/ 2147483647 w 51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90"/>
              <a:gd name="T17" fmla="*/ 51 w 51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3" y="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06" name="Freeform 39"/>
          <p:cNvSpPr>
            <a:spLocks/>
          </p:cNvSpPr>
          <p:nvPr/>
        </p:nvSpPr>
        <p:spPr bwMode="auto">
          <a:xfrm>
            <a:off x="7059613" y="3135313"/>
            <a:ext cx="128587" cy="120650"/>
          </a:xfrm>
          <a:custGeom>
            <a:avLst/>
            <a:gdLst>
              <a:gd name="T0" fmla="*/ 2147483647 w 81"/>
              <a:gd name="T1" fmla="*/ 2147483647 h 76"/>
              <a:gd name="T2" fmla="*/ 2147483647 w 81"/>
              <a:gd name="T3" fmla="*/ 2147483647 h 76"/>
              <a:gd name="T4" fmla="*/ 0 w 81"/>
              <a:gd name="T5" fmla="*/ 2147483647 h 76"/>
              <a:gd name="T6" fmla="*/ 2147483647 w 81"/>
              <a:gd name="T7" fmla="*/ 0 h 76"/>
              <a:gd name="T8" fmla="*/ 2147483647 w 81"/>
              <a:gd name="T9" fmla="*/ 2147483647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76"/>
              <a:gd name="T17" fmla="*/ 81 w 81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76">
                <a:moveTo>
                  <a:pt x="62" y="17"/>
                </a:moveTo>
                <a:lnTo>
                  <a:pt x="81" y="36"/>
                </a:lnTo>
                <a:lnTo>
                  <a:pt x="0" y="76"/>
                </a:lnTo>
                <a:lnTo>
                  <a:pt x="48" y="0"/>
                </a:lnTo>
                <a:lnTo>
                  <a:pt x="64" y="1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b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876800" y="2547938"/>
            <a:ext cx="528638" cy="1244600"/>
            <a:chOff x="2888" y="1155"/>
            <a:chExt cx="333" cy="784"/>
          </a:xfrm>
        </p:grpSpPr>
        <p:sp>
          <p:nvSpPr>
            <p:cNvPr id="11350" name="Freeform 41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1" name="Freeform 42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2" name="Rectangle 43"/>
            <p:cNvSpPr>
              <a:spLocks noChangeArrowheads="1"/>
            </p:cNvSpPr>
            <p:nvPr/>
          </p:nvSpPr>
          <p:spPr bwMode="auto">
            <a:xfrm>
              <a:off x="3066" y="1420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alt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3" name="Freeform 44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4" name="Freeform 45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5" name="Freeform 46"/>
            <p:cNvSpPr>
              <a:spLocks/>
            </p:cNvSpPr>
            <p:nvPr/>
          </p:nvSpPr>
          <p:spPr bwMode="auto">
            <a:xfrm>
              <a:off x="2916" y="1239"/>
              <a:ext cx="48" cy="700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700"/>
                <a:gd name="T35" fmla="*/ 48 w 48"/>
                <a:gd name="T36" fmla="*/ 700 h 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6" name="Rectangle 47"/>
            <p:cNvSpPr>
              <a:spLocks noChangeArrowheads="1"/>
            </p:cNvSpPr>
            <p:nvPr/>
          </p:nvSpPr>
          <p:spPr bwMode="auto">
            <a:xfrm>
              <a:off x="3007" y="1226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u</a:t>
              </a:r>
              <a:endParaRPr lang="en-US" alt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7" name="Rectangle 48"/>
            <p:cNvSpPr>
              <a:spLocks noChangeArrowheads="1"/>
            </p:cNvSpPr>
            <p:nvPr/>
          </p:nvSpPr>
          <p:spPr bwMode="auto">
            <a:xfrm>
              <a:off x="3058" y="1226"/>
              <a:ext cx="16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= ?</a:t>
              </a:r>
              <a:endParaRPr lang="en-US" alt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590800" y="2471738"/>
            <a:ext cx="585788" cy="717550"/>
            <a:chOff x="1496" y="1160"/>
            <a:chExt cx="369" cy="452"/>
          </a:xfrm>
        </p:grpSpPr>
        <p:sp>
          <p:nvSpPr>
            <p:cNvPr id="11342" name="Freeform 50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3" name="Freeform 51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4" name="Freeform 52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378"/>
                <a:gd name="T35" fmla="*/ 40 w 40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5" name="Freeform 53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6" name="Freeform 54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7" name="Rectangle 55"/>
            <p:cNvSpPr>
              <a:spLocks noChangeArrowheads="1"/>
            </p:cNvSpPr>
            <p:nvPr/>
          </p:nvSpPr>
          <p:spPr bwMode="auto">
            <a:xfrm>
              <a:off x="1680" y="1429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alt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8" name="Rectangle 56"/>
            <p:cNvSpPr>
              <a:spLocks noChangeArrowheads="1"/>
            </p:cNvSpPr>
            <p:nvPr/>
          </p:nvSpPr>
          <p:spPr bwMode="auto">
            <a:xfrm>
              <a:off x="1649" y="1209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u</a:t>
              </a:r>
              <a:endParaRPr lang="en-US" alt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9" name="Rectangle 57"/>
            <p:cNvSpPr>
              <a:spLocks noChangeArrowheads="1"/>
            </p:cNvSpPr>
            <p:nvPr/>
          </p:nvSpPr>
          <p:spPr bwMode="auto">
            <a:xfrm>
              <a:off x="1702" y="1209"/>
              <a:ext cx="16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= ?</a:t>
              </a:r>
              <a:endParaRPr lang="en-US" alt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3136900" y="4568825"/>
            <a:ext cx="339725" cy="274638"/>
            <a:chOff x="1784" y="2425"/>
            <a:chExt cx="214" cy="173"/>
          </a:xfrm>
        </p:grpSpPr>
        <p:sp>
          <p:nvSpPr>
            <p:cNvPr id="11340" name="Rectangle 59"/>
            <p:cNvSpPr>
              <a:spLocks noChangeArrowheads="1"/>
            </p:cNvSpPr>
            <p:nvPr/>
          </p:nvSpPr>
          <p:spPr bwMode="auto">
            <a:xfrm>
              <a:off x="1784" y="2425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</a:t>
              </a:r>
              <a:endParaRPr lang="en-US" alt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1" name="Rectangle 60"/>
            <p:cNvSpPr>
              <a:spLocks noChangeArrowheads="1"/>
            </p:cNvSpPr>
            <p:nvPr/>
          </p:nvSpPr>
          <p:spPr bwMode="auto">
            <a:xfrm>
              <a:off x="1838" y="2425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srgbClr val="66AAC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en-US" b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:5</a:t>
              </a:r>
              <a:endParaRPr lang="en-US" alt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47888" y="3162300"/>
            <a:ext cx="788987" cy="1468438"/>
            <a:chOff x="1152" y="1536"/>
            <a:chExt cx="497" cy="925"/>
          </a:xfrm>
        </p:grpSpPr>
        <p:sp>
          <p:nvSpPr>
            <p:cNvPr id="11332" name="Rectangle 62"/>
            <p:cNvSpPr>
              <a:spLocks noChangeArrowheads="1"/>
            </p:cNvSpPr>
            <p:nvPr/>
          </p:nvSpPr>
          <p:spPr bwMode="auto">
            <a:xfrm>
              <a:off x="1299" y="2273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alt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152" y="1536"/>
              <a:ext cx="497" cy="925"/>
              <a:chOff x="1152" y="1536"/>
              <a:chExt cx="497" cy="925"/>
            </a:xfrm>
          </p:grpSpPr>
          <p:grpSp>
            <p:nvGrpSpPr>
              <p:cNvPr id="7" name="Group 64"/>
              <p:cNvGrpSpPr>
                <a:grpSpLocks/>
              </p:cNvGrpSpPr>
              <p:nvPr/>
            </p:nvGrpSpPr>
            <p:grpSpPr bwMode="auto">
              <a:xfrm>
                <a:off x="1220" y="1815"/>
                <a:ext cx="429" cy="646"/>
                <a:chOff x="1220" y="1815"/>
                <a:chExt cx="429" cy="646"/>
              </a:xfrm>
            </p:grpSpPr>
            <p:sp>
              <p:nvSpPr>
                <p:cNvPr id="11338" name="Freeform 65"/>
                <p:cNvSpPr>
                  <a:spLocks/>
                </p:cNvSpPr>
                <p:nvPr/>
              </p:nvSpPr>
              <p:spPr bwMode="auto">
                <a:xfrm>
                  <a:off x="1310" y="1815"/>
                  <a:ext cx="339" cy="646"/>
                </a:xfrm>
                <a:custGeom>
                  <a:avLst/>
                  <a:gdLst>
                    <a:gd name="T0" fmla="*/ 0 w 339"/>
                    <a:gd name="T1" fmla="*/ 0 h 646"/>
                    <a:gd name="T2" fmla="*/ 11 w 339"/>
                    <a:gd name="T3" fmla="*/ 76 h 646"/>
                    <a:gd name="T4" fmla="*/ 23 w 339"/>
                    <a:gd name="T5" fmla="*/ 153 h 646"/>
                    <a:gd name="T6" fmla="*/ 40 w 339"/>
                    <a:gd name="T7" fmla="*/ 226 h 646"/>
                    <a:gd name="T8" fmla="*/ 62 w 339"/>
                    <a:gd name="T9" fmla="*/ 297 h 646"/>
                    <a:gd name="T10" fmla="*/ 93 w 339"/>
                    <a:gd name="T11" fmla="*/ 367 h 646"/>
                    <a:gd name="T12" fmla="*/ 127 w 339"/>
                    <a:gd name="T13" fmla="*/ 432 h 646"/>
                    <a:gd name="T14" fmla="*/ 169 w 339"/>
                    <a:gd name="T15" fmla="*/ 494 h 646"/>
                    <a:gd name="T16" fmla="*/ 217 w 339"/>
                    <a:gd name="T17" fmla="*/ 551 h 646"/>
                    <a:gd name="T18" fmla="*/ 277 w 339"/>
                    <a:gd name="T19" fmla="*/ 601 h 646"/>
                    <a:gd name="T20" fmla="*/ 339 w 339"/>
                    <a:gd name="T21" fmla="*/ 646 h 6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39"/>
                    <a:gd name="T34" fmla="*/ 0 h 646"/>
                    <a:gd name="T35" fmla="*/ 339 w 339"/>
                    <a:gd name="T36" fmla="*/ 646 h 6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US" b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339" name="Freeform 66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>
                    <a:gd name="T0" fmla="*/ 209 w 211"/>
                    <a:gd name="T1" fmla="*/ 105 h 212"/>
                    <a:gd name="T2" fmla="*/ 209 w 211"/>
                    <a:gd name="T3" fmla="*/ 91 h 212"/>
                    <a:gd name="T4" fmla="*/ 206 w 211"/>
                    <a:gd name="T5" fmla="*/ 74 h 212"/>
                    <a:gd name="T6" fmla="*/ 200 w 211"/>
                    <a:gd name="T7" fmla="*/ 60 h 212"/>
                    <a:gd name="T8" fmla="*/ 192 w 211"/>
                    <a:gd name="T9" fmla="*/ 46 h 212"/>
                    <a:gd name="T10" fmla="*/ 180 w 211"/>
                    <a:gd name="T11" fmla="*/ 31 h 212"/>
                    <a:gd name="T12" fmla="*/ 166 w 211"/>
                    <a:gd name="T13" fmla="*/ 20 h 212"/>
                    <a:gd name="T14" fmla="*/ 155 w 211"/>
                    <a:gd name="T15" fmla="*/ 12 h 212"/>
                    <a:gd name="T16" fmla="*/ 138 w 211"/>
                    <a:gd name="T17" fmla="*/ 6 h 212"/>
                    <a:gd name="T18" fmla="*/ 121 w 211"/>
                    <a:gd name="T19" fmla="*/ 3 h 212"/>
                    <a:gd name="T20" fmla="*/ 104 w 211"/>
                    <a:gd name="T21" fmla="*/ 0 h 212"/>
                    <a:gd name="T22" fmla="*/ 87 w 211"/>
                    <a:gd name="T23" fmla="*/ 3 h 212"/>
                    <a:gd name="T24" fmla="*/ 70 w 211"/>
                    <a:gd name="T25" fmla="*/ 6 h 212"/>
                    <a:gd name="T26" fmla="*/ 56 w 211"/>
                    <a:gd name="T27" fmla="*/ 12 h 212"/>
                    <a:gd name="T28" fmla="*/ 42 w 211"/>
                    <a:gd name="T29" fmla="*/ 20 h 212"/>
                    <a:gd name="T30" fmla="*/ 31 w 211"/>
                    <a:gd name="T31" fmla="*/ 31 h 212"/>
                    <a:gd name="T32" fmla="*/ 19 w 211"/>
                    <a:gd name="T33" fmla="*/ 46 h 212"/>
                    <a:gd name="T34" fmla="*/ 11 w 211"/>
                    <a:gd name="T35" fmla="*/ 60 h 212"/>
                    <a:gd name="T36" fmla="*/ 5 w 211"/>
                    <a:gd name="T37" fmla="*/ 74 h 212"/>
                    <a:gd name="T38" fmla="*/ 0 w 211"/>
                    <a:gd name="T39" fmla="*/ 91 h 212"/>
                    <a:gd name="T40" fmla="*/ 0 w 211"/>
                    <a:gd name="T41" fmla="*/ 108 h 212"/>
                    <a:gd name="T42" fmla="*/ 0 w 211"/>
                    <a:gd name="T43" fmla="*/ 125 h 212"/>
                    <a:gd name="T44" fmla="*/ 5 w 211"/>
                    <a:gd name="T45" fmla="*/ 142 h 212"/>
                    <a:gd name="T46" fmla="*/ 11 w 211"/>
                    <a:gd name="T47" fmla="*/ 156 h 212"/>
                    <a:gd name="T48" fmla="*/ 19 w 211"/>
                    <a:gd name="T49" fmla="*/ 170 h 212"/>
                    <a:gd name="T50" fmla="*/ 31 w 211"/>
                    <a:gd name="T51" fmla="*/ 181 h 212"/>
                    <a:gd name="T52" fmla="*/ 42 w 211"/>
                    <a:gd name="T53" fmla="*/ 192 h 212"/>
                    <a:gd name="T54" fmla="*/ 56 w 211"/>
                    <a:gd name="T55" fmla="*/ 201 h 212"/>
                    <a:gd name="T56" fmla="*/ 70 w 211"/>
                    <a:gd name="T57" fmla="*/ 206 h 212"/>
                    <a:gd name="T58" fmla="*/ 87 w 211"/>
                    <a:gd name="T59" fmla="*/ 212 h 212"/>
                    <a:gd name="T60" fmla="*/ 104 w 211"/>
                    <a:gd name="T61" fmla="*/ 212 h 212"/>
                    <a:gd name="T62" fmla="*/ 121 w 211"/>
                    <a:gd name="T63" fmla="*/ 212 h 212"/>
                    <a:gd name="T64" fmla="*/ 138 w 211"/>
                    <a:gd name="T65" fmla="*/ 206 h 212"/>
                    <a:gd name="T66" fmla="*/ 155 w 211"/>
                    <a:gd name="T67" fmla="*/ 201 h 212"/>
                    <a:gd name="T68" fmla="*/ 166 w 211"/>
                    <a:gd name="T69" fmla="*/ 192 h 212"/>
                    <a:gd name="T70" fmla="*/ 180 w 211"/>
                    <a:gd name="T71" fmla="*/ 181 h 212"/>
                    <a:gd name="T72" fmla="*/ 192 w 211"/>
                    <a:gd name="T73" fmla="*/ 170 h 212"/>
                    <a:gd name="T74" fmla="*/ 200 w 211"/>
                    <a:gd name="T75" fmla="*/ 156 h 212"/>
                    <a:gd name="T76" fmla="*/ 206 w 211"/>
                    <a:gd name="T77" fmla="*/ 142 h 212"/>
                    <a:gd name="T78" fmla="*/ 209 w 211"/>
                    <a:gd name="T79" fmla="*/ 125 h 212"/>
                    <a:gd name="T80" fmla="*/ 211 w 211"/>
                    <a:gd name="T81" fmla="*/ 108 h 212"/>
                    <a:gd name="T82" fmla="*/ 211 w 211"/>
                    <a:gd name="T83" fmla="*/ 108 h 21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1"/>
                    <a:gd name="T127" fmla="*/ 0 h 212"/>
                    <a:gd name="T128" fmla="*/ 211 w 211"/>
                    <a:gd name="T129" fmla="*/ 212 h 21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US" b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Group 67"/>
              <p:cNvGrpSpPr>
                <a:grpSpLocks/>
              </p:cNvGrpSpPr>
              <p:nvPr/>
            </p:nvGrpSpPr>
            <p:grpSpPr bwMode="auto">
              <a:xfrm>
                <a:off x="1152" y="1536"/>
                <a:ext cx="231" cy="173"/>
                <a:chOff x="1784" y="2425"/>
                <a:chExt cx="176" cy="173"/>
              </a:xfrm>
            </p:grpSpPr>
            <p:sp>
              <p:nvSpPr>
                <p:cNvPr id="11336" name="Rectangle 68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6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b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u</a:t>
                  </a:r>
                  <a:endParaRPr lang="en-US" altLang="en-US" sz="20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337" name="Rectangle 69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2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66AACD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US" altLang="en-US" b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:5</a:t>
                  </a:r>
                  <a:endParaRPr lang="en-US" altLang="en-US" sz="20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457575" y="3233738"/>
            <a:ext cx="3506788" cy="1522412"/>
            <a:chOff x="2016" y="1584"/>
            <a:chExt cx="2209" cy="959"/>
          </a:xfrm>
        </p:grpSpPr>
        <p:sp>
          <p:nvSpPr>
            <p:cNvPr id="11322" name="Freeform 71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3" name="Freeform 7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73"/>
            <p:cNvGrpSpPr>
              <a:grpSpLocks/>
            </p:cNvGrpSpPr>
            <p:nvPr/>
          </p:nvGrpSpPr>
          <p:grpSpPr bwMode="auto">
            <a:xfrm>
              <a:off x="2016" y="1584"/>
              <a:ext cx="2209" cy="959"/>
              <a:chOff x="2016" y="1584"/>
              <a:chExt cx="2209" cy="959"/>
            </a:xfrm>
          </p:grpSpPr>
          <p:grpSp>
            <p:nvGrpSpPr>
              <p:cNvPr id="11" name="Group 74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11330" name="Freeform 75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8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900"/>
                    <a:gd name="T64" fmla="*/ 0 h 728"/>
                    <a:gd name="T65" fmla="*/ 1900 w 1900"/>
                    <a:gd name="T66" fmla="*/ 728 h 72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US" b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331" name="Freeform 76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2"/>
                    <a:gd name="T127" fmla="*/ 0 h 211"/>
                    <a:gd name="T128" fmla="*/ 212 w 212"/>
                    <a:gd name="T129" fmla="*/ 211 h 2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US" b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326" name="Rectangle 77"/>
              <p:cNvSpPr>
                <a:spLocks noChangeArrowheads="1"/>
              </p:cNvSpPr>
              <p:nvPr/>
            </p:nvSpPr>
            <p:spPr bwMode="auto">
              <a:xfrm>
                <a:off x="3199" y="2386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alt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" name="Group 78"/>
              <p:cNvGrpSpPr>
                <a:grpSpLocks/>
              </p:cNvGrpSpPr>
              <p:nvPr/>
            </p:nvGrpSpPr>
            <p:grpSpPr bwMode="auto">
              <a:xfrm>
                <a:off x="3984" y="1584"/>
                <a:ext cx="241" cy="173"/>
                <a:chOff x="1784" y="2425"/>
                <a:chExt cx="160" cy="173"/>
              </a:xfrm>
            </p:grpSpPr>
            <p:sp>
              <p:nvSpPr>
                <p:cNvPr id="11328" name="Rectangle 79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5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b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u</a:t>
                  </a:r>
                  <a:endParaRPr lang="en-US" altLang="en-US" sz="20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329" name="Rectangle 80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0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b="0">
                      <a:solidFill>
                        <a:srgbClr val="66AACD"/>
                      </a:solidFill>
                      <a:latin typeface="Arial" pitchFamily="34" charset="0"/>
                      <a:cs typeface="Arial" pitchFamily="34" charset="0"/>
                    </a:rPr>
                    <a:t> :</a:t>
                  </a:r>
                  <a:r>
                    <a:rPr lang="en-US" altLang="en-US" b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5</a:t>
                  </a:r>
                  <a:endParaRPr lang="en-US" altLang="en-US" sz="20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7019925" y="2471738"/>
            <a:ext cx="600075" cy="1014412"/>
            <a:chOff x="4224" y="1118"/>
            <a:chExt cx="378" cy="639"/>
          </a:xfrm>
        </p:grpSpPr>
        <p:sp>
          <p:nvSpPr>
            <p:cNvPr id="11313" name="Freeform 82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>
                <a:gd name="T0" fmla="*/ 62 w 81"/>
                <a:gd name="T1" fmla="*/ 17 h 76"/>
                <a:gd name="T2" fmla="*/ 81 w 81"/>
                <a:gd name="T3" fmla="*/ 36 h 76"/>
                <a:gd name="T4" fmla="*/ 0 w 81"/>
                <a:gd name="T5" fmla="*/ 76 h 76"/>
                <a:gd name="T6" fmla="*/ 48 w 81"/>
                <a:gd name="T7" fmla="*/ 0 h 76"/>
                <a:gd name="T8" fmla="*/ 62 w 81"/>
                <a:gd name="T9" fmla="*/ 17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6"/>
                <a:gd name="T17" fmla="*/ 81 w 8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4" name="Freeform 83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>
                <a:gd name="T0" fmla="*/ 0 w 112"/>
                <a:gd name="T1" fmla="*/ 0 h 421"/>
                <a:gd name="T2" fmla="*/ 22 w 112"/>
                <a:gd name="T3" fmla="*/ 37 h 421"/>
                <a:gd name="T4" fmla="*/ 45 w 112"/>
                <a:gd name="T5" fmla="*/ 79 h 421"/>
                <a:gd name="T6" fmla="*/ 67 w 112"/>
                <a:gd name="T7" fmla="*/ 124 h 421"/>
                <a:gd name="T8" fmla="*/ 84 w 112"/>
                <a:gd name="T9" fmla="*/ 169 h 421"/>
                <a:gd name="T10" fmla="*/ 101 w 112"/>
                <a:gd name="T11" fmla="*/ 217 h 421"/>
                <a:gd name="T12" fmla="*/ 110 w 112"/>
                <a:gd name="T13" fmla="*/ 262 h 421"/>
                <a:gd name="T14" fmla="*/ 112 w 112"/>
                <a:gd name="T15" fmla="*/ 308 h 421"/>
                <a:gd name="T16" fmla="*/ 107 w 112"/>
                <a:gd name="T17" fmla="*/ 350 h 421"/>
                <a:gd name="T18" fmla="*/ 93 w 112"/>
                <a:gd name="T19" fmla="*/ 387 h 421"/>
                <a:gd name="T20" fmla="*/ 67 w 112"/>
                <a:gd name="T21" fmla="*/ 421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421"/>
                <a:gd name="T35" fmla="*/ 112 w 112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b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11319" name="Freeform 85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b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20" name="Freeform 86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b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21" name="Rectangle 87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en-US" alt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oup 88"/>
            <p:cNvGrpSpPr>
              <a:grpSpLocks/>
            </p:cNvGrpSpPr>
            <p:nvPr/>
          </p:nvGrpSpPr>
          <p:grpSpPr bwMode="auto">
            <a:xfrm>
              <a:off x="4224" y="1584"/>
              <a:ext cx="295" cy="173"/>
              <a:chOff x="4390" y="1234"/>
              <a:chExt cx="295" cy="173"/>
            </a:xfrm>
          </p:grpSpPr>
          <p:sp>
            <p:nvSpPr>
              <p:cNvPr id="11317" name="Rectangle 89"/>
              <p:cNvSpPr>
                <a:spLocks noChangeArrowheads="1"/>
              </p:cNvSpPr>
              <p:nvPr/>
            </p:nvSpPr>
            <p:spPr bwMode="auto">
              <a:xfrm>
                <a:off x="4390" y="1234"/>
                <a:ext cx="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0">
                    <a:solidFill>
                      <a:srgbClr val="114FFB"/>
                    </a:solidFill>
                    <a:latin typeface="Arial" pitchFamily="34" charset="0"/>
                    <a:cs typeface="Arial" pitchFamily="34" charset="0"/>
                  </a:rPr>
                  <a:t>u</a:t>
                </a:r>
                <a:endParaRPr lang="en-US" altLang="en-US" sz="2000">
                  <a:solidFill>
                    <a:srgbClr val="114FFB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18" name="Rectangle 90"/>
              <p:cNvSpPr>
                <a:spLocks noChangeArrowheads="1"/>
              </p:cNvSpPr>
              <p:nvPr/>
            </p:nvSpPr>
            <p:spPr bwMode="auto">
              <a:xfrm>
                <a:off x="4441" y="1234"/>
                <a:ext cx="2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0">
                    <a:solidFill>
                      <a:srgbClr val="114FFB"/>
                    </a:solidFill>
                    <a:latin typeface="Arial" pitchFamily="34" charset="0"/>
                    <a:cs typeface="Arial" pitchFamily="34" charset="0"/>
                  </a:rPr>
                  <a:t> = 7</a:t>
                </a:r>
                <a:endParaRPr lang="en-US" altLang="en-US" sz="2000">
                  <a:solidFill>
                    <a:srgbClr val="114FFB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064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Cache Coherence Problem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6425" cy="4876800"/>
          </a:xfrm>
          <a:noFill/>
        </p:spPr>
        <p:txBody>
          <a:bodyPr/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to maintain coherence for multiple processors are called 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coherence protocols</a:t>
            </a:r>
            <a:endParaRPr 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Two classes of protocols are used to maintain cache coherence </a:t>
            </a:r>
            <a:endParaRPr lang="en-US" sz="24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Snoopy protocols are based on broadcast media like bus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based protocols that can be applied on any network</a:t>
            </a:r>
          </a:p>
          <a:p>
            <a:pPr marL="82550" indent="0">
              <a:spcBef>
                <a:spcPts val="0"/>
              </a:spcBef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Most SMPs use snoopy based protocols, while most of the DSM </a:t>
            </a:r>
            <a:r>
              <a:rPr lang="en-US" sz="2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systems </a:t>
            </a:r>
            <a:r>
              <a:rPr lang="en-US" sz="24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use directory </a:t>
            </a:r>
            <a:r>
              <a:rPr lang="en-US" sz="2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based protocols for cache coherence</a:t>
            </a:r>
          </a:p>
          <a:p>
            <a:pPr marL="82550" lv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45BF8-339A-497B-9B5C-E7A16EB94E0B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5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BAF5B-3092-4C5F-8D83-88FC973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SIMD Architecture for Data Level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49D507-46DB-4368-B26E-5CF72EF1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944562"/>
            <a:ext cx="8004175" cy="5227638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SIMD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architecture?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for matrix-oriented computation of         	scientific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  <a:r>
              <a:rPr lang="en-US" sz="26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Media-oriented </a:t>
            </a: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sound and image processing</a:t>
            </a:r>
          </a:p>
          <a:p>
            <a:pPr>
              <a:spcBef>
                <a:spcPts val="0"/>
              </a:spcBef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SIMD is more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efficient than MIMD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Attractive for </a:t>
            </a:r>
            <a:r>
              <a:rPr lang="en-US" sz="26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PMDs and for servers</a:t>
            </a:r>
            <a:endParaRPr lang="en-US" sz="26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Programmer continues to think sequentially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SIMDs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Vector architecture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Multimedia SIMD instruction set extensions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GPUs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Vector architecture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execution of many data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76D404-D3F1-4EB6-83A3-B005266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D21C83-BFF5-4FE7-A231-90B5FB6E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7EBC19-69AE-4938-A5F5-E50ADB51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F3D36-4747-4B1E-9A1E-DE1DF4F2151D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814C1-FF1C-4451-B77D-EA439850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8020050" cy="9445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SIMD Architecture for Data Level Parallelism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03293D-1E50-4DC3-996B-78805683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19200"/>
            <a:ext cx="8153400" cy="4953000"/>
          </a:xfrm>
        </p:spPr>
        <p:txBody>
          <a:bodyPr/>
          <a:lstStyle/>
          <a:p>
            <a:pPr marL="82550" indent="0">
              <a:spcBef>
                <a:spcPts val="0"/>
              </a:spcBef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Easier to understand and compile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 ISA extensions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Simultaneous parallel data operations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Support multimedia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resent in most of the current generation ISA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GPUs offering higher performance than multicores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System processor and system memory + 	</a:t>
            </a:r>
            <a:r>
              <a:rPr lang="en-US" sz="26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	GPU </a:t>
            </a: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and graphics memory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Heterogeneous architecture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Future applications are expected to have both DLP and TLP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 is as important as MIMD in such systems</a:t>
            </a:r>
          </a:p>
          <a:p>
            <a:pPr>
              <a:spcBef>
                <a:spcPts val="0"/>
              </a:spcBef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C5AA2B-7941-4105-8DF0-1A386D3B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DE5EE1-4B9A-4A84-A7B4-B42CB7CD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1A5426-4520-4C84-B091-8994F72D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F3D36-4747-4B1E-9A1E-DE1DF4F2151D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AD4CB-616E-428E-82F9-1764009B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75" y="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3100" b="1" dirty="0"/>
              <a:t>Basic structure of a Vector Architecture</a:t>
            </a:r>
            <a:br>
              <a:rPr lang="en-US" sz="3100" b="1" dirty="0"/>
            </a:br>
            <a:r>
              <a:rPr lang="en-US" sz="3100" b="1" dirty="0"/>
              <a:t> </a:t>
            </a:r>
            <a:r>
              <a:rPr lang="en-US" sz="3100" b="1" dirty="0" smtClean="0"/>
              <a:t>RV64V which includes a RISC-V scalar arch</a:t>
            </a:r>
            <a:r>
              <a:rPr lang="en-US" sz="3300" b="1" dirty="0" smtClean="0"/>
              <a:t>.</a:t>
            </a:r>
            <a:endParaRPr lang="en-US" sz="33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A88C88-19D8-43D0-873F-38F00453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77601B-9933-428F-A0D3-DA6BF580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E72F1-288D-4837-8A98-CA6613C0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F3D36-4747-4B1E-9A1E-DE1DF4F2151D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8" name="Picture 5" descr="Y:\WOMAT\Production\Artfinal\0000000038\MKCAD\978-0-12-811905-1\0003165543\XMLLowres\f04-01-978012811905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990600"/>
            <a:ext cx="7543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5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1C6DE-1531-409A-93C4-1CE204C9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Why Multicore?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BF4B63-8DE9-4249-9B96-0F116933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8305800" cy="5181600"/>
          </a:xfrm>
        </p:spPr>
        <p:txBody>
          <a:bodyPr/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Moore’s law and architectural improvements</a:t>
            </a:r>
          </a:p>
          <a:p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Parallelism in software and </a:t>
            </a:r>
            <a:r>
              <a:rPr lang="en-US" sz="2600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superscalability</a:t>
            </a:r>
            <a:endParaRPr lang="en-US" sz="26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transistors converted to performance improvement by better architectural enhancements</a:t>
            </a:r>
          </a:p>
          <a:p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Performance wall due to limited </a:t>
            </a:r>
            <a:r>
              <a:rPr lang="en-US" sz="26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ILP in software</a:t>
            </a:r>
            <a:endParaRPr lang="en-US" sz="26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82550" indent="0">
              <a:buNone/>
            </a:pP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frequency increase slowed down 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parallelism among threads</a:t>
            </a:r>
          </a:p>
          <a:p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More transistors converted to more processors (cores)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ILP and TLP are embedded in multicores</a:t>
            </a:r>
          </a:p>
          <a:p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TLP for higher performance – programmer </a:t>
            </a:r>
          </a:p>
          <a:p>
            <a:endParaRPr lang="en-US" sz="26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857547-9304-4C6E-8B18-14D9EEAD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695526-1D15-4601-81CE-A676E4C0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F295CF-A0A2-45CD-A504-C4C83D30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F3D36-4747-4B1E-9A1E-DE1DF4F2151D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3283D-C0A9-4EC2-830E-ABCBCB16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Other High Performance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54EC5F-895B-4B6E-A78B-3CF6A26E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219200"/>
            <a:ext cx="8080375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VLIW processors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Warehouse scale computers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800" b="1" dirty="0"/>
              <a:t>	</a:t>
            </a:r>
            <a:r>
              <a:rPr lang="en-US" sz="2600" b="1" dirty="0">
                <a:latin typeface="Comic Sans MS" panose="030F0702030302020204" pitchFamily="66" charset="0"/>
              </a:rPr>
              <a:t>Large computing resources available to any 	one who can pay for its use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supercomputer that is available not only for the scientific community, but for all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Goals </a:t>
            </a:r>
            <a:r>
              <a:rPr lang="en-US" sz="2600" b="1">
                <a:latin typeface="Comic Sans MS" panose="030F0702030302020204" pitchFamily="66" charset="0"/>
                <a:cs typeface="Times New Roman" panose="02020603050405020304" pitchFamily="18" charset="0"/>
              </a:rPr>
              <a:t>and requirements</a:t>
            </a:r>
            <a:endParaRPr lang="en-US" sz="26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Cost-performance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Energy efficiency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Dependability via redundancy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Network I/O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Both interactive and batch processing workloads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28556C-50EA-47F8-AC9C-5EB43874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4D4E9D-CD90-4724-A259-DC10FEB9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6330EE-B775-45D6-B859-DC8ABBC8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F3D36-4747-4B1E-9A1E-DE1DF4F2151D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735" y="1575816"/>
            <a:ext cx="7406640" cy="1472184"/>
          </a:xfrm>
        </p:spPr>
        <p:txBody>
          <a:bodyPr/>
          <a:lstStyle/>
          <a:p>
            <a:r>
              <a:rPr lang="en-US" b="1" dirty="0" smtClean="0"/>
              <a:t>Domain Specific Architecture – </a:t>
            </a:r>
            <a:r>
              <a:rPr lang="en-US" b="1" smtClean="0"/>
              <a:t>Ch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A77A1-C5F5-4AA7-BF95-CD63F4EB1500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3505200"/>
            <a:ext cx="67849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Moore’s Law cannot continue forever…we have another 10 to 20 years before we reach a fundamental limit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400" i="1" dirty="0" smtClean="0"/>
              <a:t>Gordon Moore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	Intel Co-founder (2005)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91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3283D-C0A9-4EC2-830E-ABCBCB16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Domain Specific Architectures</a:t>
            </a:r>
            <a:endParaRPr lang="en-US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28556C-50EA-47F8-AC9C-5EB43874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4D4E9D-CD90-4724-A259-DC10FEB9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6330EE-B775-45D6-B859-DC8ABBC8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F3D36-4747-4B1E-9A1E-DE1DF4F2151D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410200"/>
          </a:xfrm>
        </p:spPr>
        <p:txBody>
          <a:bodyPr/>
          <a:lstStyle/>
          <a:p>
            <a:r>
              <a:rPr lang="en-US" sz="2600" b="1" dirty="0" smtClean="0"/>
              <a:t>Features added in processor architectures due to Moore’s Law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1</a:t>
            </a:r>
            <a:r>
              <a:rPr lang="en-US" sz="2600" b="1" baseline="30000" dirty="0" smtClean="0">
                <a:latin typeface="Comic Sans MS" panose="030F0702030302020204" pitchFamily="66" charset="0"/>
              </a:rPr>
              <a:t>st</a:t>
            </a:r>
            <a:r>
              <a:rPr lang="en-US" sz="2600" b="1" dirty="0" smtClean="0">
                <a:latin typeface="Comic Sans MS" panose="030F0702030302020204" pitchFamily="66" charset="0"/>
              </a:rPr>
              <a:t>, 2</a:t>
            </a:r>
            <a:r>
              <a:rPr lang="en-US" sz="2600" b="1" baseline="30000" dirty="0" smtClean="0">
                <a:latin typeface="Comic Sans MS" panose="030F0702030302020204" pitchFamily="66" charset="0"/>
              </a:rPr>
              <a:t>nd</a:t>
            </a:r>
            <a:r>
              <a:rPr lang="en-US" sz="2600" b="1" dirty="0" smtClean="0">
                <a:latin typeface="Comic Sans MS" panose="030F0702030302020204" pitchFamily="66" charset="0"/>
              </a:rPr>
              <a:t>, 3</a:t>
            </a:r>
            <a:r>
              <a:rPr lang="en-US" sz="2600" b="1" baseline="30000" dirty="0" smtClean="0">
                <a:latin typeface="Comic Sans MS" panose="030F0702030302020204" pitchFamily="66" charset="0"/>
              </a:rPr>
              <a:t>rd</a:t>
            </a:r>
            <a:r>
              <a:rPr lang="en-US" sz="2600" b="1" dirty="0" smtClean="0">
                <a:latin typeface="Comic Sans MS" panose="030F0702030302020204" pitchFamily="66" charset="0"/>
              </a:rPr>
              <a:t> and 4</a:t>
            </a:r>
            <a:r>
              <a:rPr lang="en-US" sz="2600" b="1" baseline="30000" dirty="0" smtClean="0">
                <a:latin typeface="Comic Sans MS" panose="030F0702030302020204" pitchFamily="66" charset="0"/>
              </a:rPr>
              <a:t>th</a:t>
            </a:r>
            <a:r>
              <a:rPr lang="en-US" sz="2600" b="1" dirty="0" smtClean="0">
                <a:latin typeface="Comic Sans MS" panose="030F0702030302020204" pitchFamily="66" charset="0"/>
              </a:rPr>
              <a:t> level caches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512-bit SIMD Floating point units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15+ stage pipelines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Out-of-order Execution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Branch prediction units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Speculative prefetching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Multithreading 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</a:rPr>
              <a:t>Multiprocessing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/>
              <a:t>Achieve higher level of efficiency through Domain Specific Architecture (DSAs) </a:t>
            </a:r>
          </a:p>
          <a:p>
            <a:pPr marL="923925" lvl="3" indent="0">
              <a:buNone/>
            </a:pPr>
            <a:r>
              <a:rPr lang="en-US" sz="2600" b="1" dirty="0" smtClean="0"/>
              <a:t>Heterogeneous multicores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9278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3283D-C0A9-4EC2-830E-ABCBCB16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76200"/>
            <a:ext cx="7943850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Domain Specific Architectures</a:t>
            </a:r>
            <a:endParaRPr lang="en-US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28556C-50EA-47F8-AC9C-5EB43874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4D4E9D-CD90-4724-A259-DC10FEB9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6330EE-B775-45D6-B859-DC8ABBC8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F3D36-4747-4B1E-9A1E-DE1DF4F2151D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762000"/>
            <a:ext cx="8153400" cy="57150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/>
              <a:t>Standard processors would run conventional large programs – OS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/>
              <a:t>	D</a:t>
            </a:r>
            <a:r>
              <a:rPr lang="en-US" sz="2600" b="1" dirty="0" smtClean="0"/>
              <a:t>omain specific processors that perform only 	a narrow range of tasks efficiently 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/>
              <a:t>Examples: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Use of caches are good for general purpose architecture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May not work as well for DSAs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/>
              <a:t>FPGAs or reconfigurable chips can be used to accommodate small volume applications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/>
              <a:t>DSAs consist of architectures specifically designed to suit the applications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/>
              <a:t>Do not have a conventional structure as a general purpose architecture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8215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Multiprocessor Architecture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7576" y="1143000"/>
            <a:ext cx="81534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altLang="en-US" sz="2400" b="1" dirty="0"/>
              <a:t>Based on the memory organization, there are two major types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/>
              <a:t>1</a:t>
            </a:r>
            <a:r>
              <a:rPr lang="en-US" altLang="en-US" sz="2400" b="1" dirty="0"/>
              <a:t>. </a:t>
            </a:r>
            <a:r>
              <a:rPr lang="en-US" altLang="en-US" sz="2400" b="1" i="1" dirty="0"/>
              <a:t>Centralized shared memory multiprocessors</a:t>
            </a:r>
            <a:endParaRPr lang="en-US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Processors share a single centralized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Consists of a </a:t>
            </a:r>
            <a:r>
              <a:rPr lang="en-US" altLang="en-US" sz="2400" b="1" dirty="0" smtClean="0"/>
              <a:t>small to moderate number of processors, typically 32 or fewer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 smtClean="0">
                <a:latin typeface="Comic Sans MS" pitchFamily="66" charset="0"/>
              </a:rPr>
              <a:t>The </a:t>
            </a:r>
            <a:r>
              <a:rPr lang="en-US" altLang="en-US" sz="2400" b="1" dirty="0">
                <a:latin typeface="Comic Sans MS" pitchFamily="66" charset="0"/>
              </a:rPr>
              <a:t>multiprocessors are also called UMAs (Uniform Memory Access) or </a:t>
            </a:r>
            <a:r>
              <a:rPr lang="en-US" altLang="en-US" sz="2400" b="1">
                <a:latin typeface="Comic Sans MS" pitchFamily="66" charset="0"/>
              </a:rPr>
              <a:t>Symmetric </a:t>
            </a:r>
            <a:r>
              <a:rPr lang="en-US" altLang="en-US" sz="2400" b="1" smtClean="0">
                <a:latin typeface="Comic Sans MS" pitchFamily="66" charset="0"/>
              </a:rPr>
              <a:t>Multiprocessors </a:t>
            </a:r>
            <a:r>
              <a:rPr lang="en-US" altLang="en-US" sz="2400" b="1" dirty="0">
                <a:latin typeface="Comic Sans MS" pitchFamily="66" charset="0"/>
              </a:rPr>
              <a:t>(SMPs)</a:t>
            </a:r>
            <a:r>
              <a:rPr lang="en-US" altLang="en-US" sz="2400" b="1" dirty="0"/>
              <a:t> </a:t>
            </a:r>
            <a:endParaRPr lang="en-US" altLang="en-US" sz="2400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 smtClean="0"/>
              <a:t>Most of the existing </a:t>
            </a:r>
            <a:r>
              <a:rPr lang="en-US" altLang="en-US" sz="2400" b="1" dirty="0"/>
              <a:t>multicores are SMPs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Processors memory interconnect is a bus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This is not a scalable architecture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05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/>
              <a:t>2.  Multiprocessors with physically distributed memory</a:t>
            </a:r>
            <a:endParaRPr lang="en-US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Consists of large number of processors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73100-A1E9-4F14-8C5F-B9E6ABCE5C33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3283D-C0A9-4EC2-830E-ABCBCB16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794385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Domain Specific Architectures</a:t>
            </a:r>
            <a:endParaRPr lang="en-US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28556C-50EA-47F8-AC9C-5EB43874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4D4E9D-CD90-4724-A259-DC10FEB9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6330EE-B775-45D6-B859-DC8ABBC8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F3D36-4747-4B1E-9A1E-DE1DF4F2151D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762000"/>
            <a:ext cx="8305800" cy="56388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/>
              <a:t>Five guidelines for design of DSAs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/>
              <a:t>	I</a:t>
            </a:r>
            <a:r>
              <a:rPr lang="en-US" sz="2600" b="1" dirty="0" smtClean="0"/>
              <a:t>ncreased area and energy efficiency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Also provides a number of improvements  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Use dedicated memories to minimize the distance over which data is moved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Invest the resources saved from dropping advanced micro-architectural optimizations into more arithmetic units or bigger memories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Use the easiest form of parallelism that matches the domain 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Reduce the data type and size to the simplest needed for the domain 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Use a domain specific programming language to port the code to the DSA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219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3283D-C0A9-4EC2-830E-ABCBCB16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Domain Specific Architectures</a:t>
            </a:r>
            <a:endParaRPr lang="en-US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28556C-50EA-47F8-AC9C-5EB43874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4D4E9D-CD90-4724-A259-DC10FEB9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6330EE-B775-45D6-B859-DC8ABBC8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F3D36-4747-4B1E-9A1E-DE1DF4F2151D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48006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/>
              <a:t>Examples of domains that demand the design of architecture best suited for their needs  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Deep Neural Networks (DNNs)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TPU – Tensor Processing Unit, an inference data center accelerator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Microsoft Catapult – A flexible data center accelerator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Intel Crest – a data center accelerator for training</a:t>
            </a:r>
          </a:p>
          <a:p>
            <a:pPr marL="596900" indent="-514350">
              <a:spcBef>
                <a:spcPts val="0"/>
              </a:spcBef>
              <a:buAutoNum type="arabicPeriod"/>
            </a:pPr>
            <a:r>
              <a:rPr lang="en-US" sz="2600" b="1" dirty="0" smtClean="0"/>
              <a:t>Pixel Visual Core – A PMD image processing unit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4697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b="1"/>
              <a:t>Centralized Shared Memory Multiprocessor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58D8-7697-441E-B884-453655D42E70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78" y="838200"/>
            <a:ext cx="911062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Multiprocessor Architectures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156575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To support larger number of processors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Memory is also </a:t>
            </a:r>
            <a:r>
              <a:rPr lang="en-US" altLang="en-US" sz="2400" b="1" dirty="0" smtClean="0">
                <a:latin typeface="Comic Sans MS" pitchFamily="66" charset="0"/>
              </a:rPr>
              <a:t>distributed to </a:t>
            </a:r>
            <a:r>
              <a:rPr lang="en-US" altLang="en-US" sz="2400" b="1" dirty="0">
                <a:latin typeface="Comic Sans MS" pitchFamily="66" charset="0"/>
              </a:rPr>
              <a:t>support the 	bandwidth demands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Distributed memory has two benefits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mic Sans MS" pitchFamily="66" charset="0"/>
              </a:rPr>
              <a:t>i</a:t>
            </a:r>
            <a:r>
              <a:rPr lang="en-US" altLang="en-US" sz="2400" b="1" dirty="0">
                <a:latin typeface="Comic Sans MS" pitchFamily="66" charset="0"/>
              </a:rPr>
              <a:t>. It is a cost-effective way to scale the memory bandwidth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Most </a:t>
            </a:r>
            <a:r>
              <a:rPr lang="en-US" altLang="en-US" sz="2400" b="1" dirty="0" smtClean="0"/>
              <a:t>accesses </a:t>
            </a:r>
            <a:r>
              <a:rPr lang="en-US" altLang="en-US" sz="2400" b="1" dirty="0"/>
              <a:t>at a node are to the </a:t>
            </a:r>
            <a:r>
              <a:rPr lang="en-US" altLang="en-US" sz="2400" b="1" dirty="0" smtClean="0"/>
              <a:t>local memory</a:t>
            </a:r>
          </a:p>
          <a:p>
            <a:pPr marL="357188" indent="-274638" eaLnBrk="1" hangingPunct="1">
              <a:lnSpc>
                <a:spcPct val="90000"/>
              </a:lnSpc>
              <a:buNone/>
            </a:pPr>
            <a:r>
              <a:rPr lang="en-US" altLang="en-US" sz="2400" b="1" dirty="0" smtClean="0"/>
              <a:t>ii</a:t>
            </a:r>
            <a:r>
              <a:rPr lang="en-US" altLang="en-US" sz="2400" b="1" dirty="0"/>
              <a:t>. </a:t>
            </a:r>
            <a:r>
              <a:rPr lang="en-US" altLang="en-US" sz="2400" b="1" dirty="0">
                <a:latin typeface="Comic Sans MS" pitchFamily="66" charset="0"/>
              </a:rPr>
              <a:t>It reduces the latency for accesses to the local  </a:t>
            </a:r>
            <a:r>
              <a:rPr lang="en-US" altLang="en-US" sz="2400" b="1" dirty="0" smtClean="0">
                <a:latin typeface="Comic Sans MS" pitchFamily="66" charset="0"/>
              </a:rPr>
              <a:t>     memory 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Also called </a:t>
            </a:r>
            <a:r>
              <a:rPr lang="en-US" altLang="en-US" sz="2400" b="1" i="1" dirty="0"/>
              <a:t>Distributed Shared Memory</a:t>
            </a:r>
            <a:r>
              <a:rPr lang="en-US" altLang="en-US" sz="2400" b="1" dirty="0"/>
              <a:t> (DSM) or scalable shared memory architecture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    Referred to as NUMA: </a:t>
            </a:r>
            <a:r>
              <a:rPr lang="en-US" altLang="en-US" sz="2400" b="1" i="1" dirty="0"/>
              <a:t>Non uniform memory access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Access to </a:t>
            </a:r>
            <a:r>
              <a:rPr lang="en-US" altLang="en-US" sz="2400" b="1" i="1" dirty="0">
                <a:latin typeface="Comic Sans MS" pitchFamily="66" charset="0"/>
              </a:rPr>
              <a:t>local memory</a:t>
            </a:r>
            <a:r>
              <a:rPr lang="en-US" altLang="en-US" sz="2400" b="1" dirty="0">
                <a:latin typeface="Comic Sans MS" pitchFamily="66" charset="0"/>
              </a:rPr>
              <a:t> is the fastest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among processors becomes more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61F36-0A2E-44D0-AC47-1BC4BE4BB531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Distributed Memory Multiprocessor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EA8A8-43FE-4A8A-AB9B-3FE8AA70ADAB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2192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Multiprocessor Architecture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993776" y="1295400"/>
            <a:ext cx="8077200" cy="5029200"/>
          </a:xfrm>
          <a:noFill/>
        </p:spPr>
        <p:txBody>
          <a:bodyPr/>
          <a:lstStyle/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B</a:t>
            </a:r>
            <a:r>
              <a:rPr lang="en-US" altLang="en-US" sz="2400" b="1" dirty="0" smtClean="0"/>
              <a:t>oth </a:t>
            </a:r>
            <a:r>
              <a:rPr lang="en-US" altLang="en-US" sz="2400" b="1" dirty="0"/>
              <a:t>DSM and </a:t>
            </a:r>
            <a:r>
              <a:rPr lang="en-US" altLang="en-US" sz="2400" b="1" dirty="0" smtClean="0"/>
              <a:t>SMP </a:t>
            </a:r>
            <a:r>
              <a:rPr lang="en-US" altLang="en-US" sz="2400" b="1" dirty="0"/>
              <a:t>are shared-address space multiprocessors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Address space is used to communicate data 	implicitly using </a:t>
            </a:r>
            <a:r>
              <a:rPr lang="en-US" altLang="en-US" sz="2400" b="1" i="1" dirty="0">
                <a:latin typeface="Comic Sans MS" pitchFamily="66" charset="0"/>
              </a:rPr>
              <a:t>load</a:t>
            </a:r>
            <a:r>
              <a:rPr lang="en-US" altLang="en-US" sz="2400" b="1" dirty="0">
                <a:latin typeface="Comic Sans MS" pitchFamily="66" charset="0"/>
              </a:rPr>
              <a:t> and </a:t>
            </a:r>
            <a:r>
              <a:rPr lang="en-US" altLang="en-US" sz="2400" b="1" i="1" dirty="0">
                <a:latin typeface="Comic Sans MS" pitchFamily="66" charset="0"/>
              </a:rPr>
              <a:t>store </a:t>
            </a:r>
            <a:r>
              <a:rPr lang="en-US" altLang="en-US" sz="2400" b="1" dirty="0">
                <a:latin typeface="Comic Sans MS" pitchFamily="66" charset="0"/>
              </a:rPr>
              <a:t>instructions</a:t>
            </a:r>
          </a:p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 smtClean="0"/>
              <a:t>Clusters or warehouse-scale computers look like individual computers connected by a network that do not share memory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	</a:t>
            </a:r>
            <a:r>
              <a:rPr lang="en-US" altLang="en-US" sz="2400" b="1" i="1" dirty="0" smtClean="0"/>
              <a:t>Message </a:t>
            </a:r>
            <a:r>
              <a:rPr lang="en-US" altLang="en-US" sz="2400" b="1" i="1" dirty="0"/>
              <a:t>passing </a:t>
            </a:r>
            <a:r>
              <a:rPr lang="en-US" altLang="en-US" sz="2400" b="1" dirty="0" smtClean="0"/>
              <a:t>protocols are used to 	communicate data among processors </a:t>
            </a: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 smtClean="0"/>
              <a:t>Applications </a:t>
            </a:r>
            <a:r>
              <a:rPr lang="en-US" altLang="en-US" sz="2400" b="1" dirty="0"/>
              <a:t>of multiprocessors range from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Running independent tasks with no 	communication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mic Sans MS" pitchFamily="66" charset="0"/>
              </a:rPr>
              <a:t>				TO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mic Sans MS" pitchFamily="66" charset="0"/>
              </a:rPr>
              <a:t>		Running parallel programs where threads must 	communicate to complete a </a:t>
            </a:r>
            <a:r>
              <a:rPr lang="en-US" altLang="en-US" sz="2400" b="1" dirty="0" smtClean="0">
                <a:latin typeface="Comic Sans MS" pitchFamily="66" charset="0"/>
              </a:rPr>
              <a:t>task</a:t>
            </a:r>
            <a:endParaRPr lang="en-US" alt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FE089-0C77-461B-A796-E1A94A9F69F1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Challenges of Parallel Processing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7576" y="1116013"/>
            <a:ext cx="8153400" cy="5189537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/>
              <a:t>There are two important challenges of parallel processing</a:t>
            </a:r>
            <a:endParaRPr lang="en-US" altLang="en-US" sz="2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 smtClean="0">
                <a:latin typeface="Comic Sans MS" pitchFamily="66" charset="0"/>
              </a:rPr>
              <a:t>Limited </a:t>
            </a:r>
            <a:r>
              <a:rPr lang="en-US" altLang="en-US" sz="2400" b="1" dirty="0">
                <a:latin typeface="Comic Sans MS" pitchFamily="66" charset="0"/>
              </a:rPr>
              <a:t>parallelism available in programs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This makes it difficult to achieve good speedups 	in a parallel processor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 smtClean="0">
                <a:latin typeface="Comic Sans MS" pitchFamily="66" charset="0"/>
              </a:rPr>
              <a:t>Relatively </a:t>
            </a:r>
            <a:r>
              <a:rPr lang="en-US" altLang="en-US" sz="2400" b="1" dirty="0">
                <a:latin typeface="Comic Sans MS" pitchFamily="66" charset="0"/>
              </a:rPr>
              <a:t>high cost of communications introduces large latency of remote access in a parallel processor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 smtClean="0"/>
              <a:t>Time </a:t>
            </a:r>
            <a:r>
              <a:rPr lang="en-US" altLang="en-US" sz="2400" b="1" dirty="0"/>
              <a:t>required for communication depends 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The communication mechanism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mic Sans MS" pitchFamily="66" charset="0"/>
              </a:rPr>
              <a:t>		The type of interconnection network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mic Sans MS" pitchFamily="66" charset="0"/>
              </a:rPr>
              <a:t>		The scale of the multiprocessor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 smtClean="0"/>
              <a:t>Limited </a:t>
            </a:r>
            <a:r>
              <a:rPr lang="en-US" altLang="en-US" sz="2400" b="1" dirty="0"/>
              <a:t>parallelism can be resolved by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en-US" sz="2400" b="1" dirty="0" smtClean="0">
                <a:latin typeface="Comic Sans MS" pitchFamily="66" charset="0"/>
              </a:rPr>
              <a:t>Developing </a:t>
            </a:r>
            <a:r>
              <a:rPr lang="en-US" altLang="en-US" sz="2400" b="1" dirty="0">
                <a:latin typeface="Comic Sans MS" pitchFamily="66" charset="0"/>
              </a:rPr>
              <a:t>new algorithms having better parallel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E74B5-40F2-42AB-8623-797562FBFD9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3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Challenges of Parallel Processing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79550"/>
            <a:ext cx="8226425" cy="48450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Software development efforts should be geared towards parallelism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		</a:t>
            </a:r>
            <a:r>
              <a:rPr lang="en-US" altLang="en-US" sz="2400" b="1" i="1" dirty="0"/>
              <a:t>Parallelizing compiler</a:t>
            </a:r>
            <a:r>
              <a:rPr lang="en-US" altLang="en-US" sz="2400" b="1" dirty="0"/>
              <a:t>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400" b="1" dirty="0">
                <a:latin typeface="Comic Sans MS" pitchFamily="66" charset="0"/>
              </a:rPr>
              <a:t>Reducing the impact of long latency that requires effort by both the architect and the programmer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Reduce the frequency of remote access by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Hardware mechanism such as caching of shared 	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Software mechanisms such as restructuring of data to make more accesses local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 	 	</a:t>
            </a:r>
            <a:r>
              <a:rPr lang="en-US" altLang="en-US" sz="2400" b="1" dirty="0">
                <a:latin typeface="Comic Sans MS" pitchFamily="66" charset="0"/>
              </a:rPr>
              <a:t>Tolerate the long latency by using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 err="1"/>
              <a:t>Prefetching</a:t>
            </a:r>
            <a:r>
              <a:rPr lang="en-US" altLang="en-US" sz="2400" b="1" dirty="0"/>
              <a:t> or multithreading 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45BF8-339A-497B-9B5C-E7A16EB94E0B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3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71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Cache Coherence Problem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6425" cy="5334000"/>
          </a:xfrm>
          <a:noFill/>
        </p:spPr>
        <p:txBody>
          <a:bodyPr/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cache coherence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What is cache coherence problem and can it happen in single processor architecture?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coherence problem in Multiprocessors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n-US" sz="24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aching of both shared and private data is 	performed to reduce the long latency of access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Private data and shared data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More than one processors’ cache contain shared data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latency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ontention reduction 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cache coherence problem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Memory system is coherent if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read returns the most recently written value of 	that data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45BF8-339A-497B-9B5C-E7A16EB94E0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5698</TotalTime>
  <Words>641</Words>
  <Application>Microsoft Office PowerPoint</Application>
  <PresentationFormat>On-screen Show (4:3)</PresentationFormat>
  <Paragraphs>274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Comic Sans MS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Theme1</vt:lpstr>
      <vt:lpstr>Thread-Level Parallelism </vt:lpstr>
      <vt:lpstr>Multiprocessor Architecture</vt:lpstr>
      <vt:lpstr>Centralized Shared Memory Multiprocessor</vt:lpstr>
      <vt:lpstr>Multiprocessor Architectures</vt:lpstr>
      <vt:lpstr>Distributed Memory Multiprocessor</vt:lpstr>
      <vt:lpstr>Multiprocessor Architecture</vt:lpstr>
      <vt:lpstr>Challenges of Parallel Processing</vt:lpstr>
      <vt:lpstr>Challenges of Parallel Processing</vt:lpstr>
      <vt:lpstr>Cache Coherence Problem</vt:lpstr>
      <vt:lpstr>Example Cache Coherence Problem</vt:lpstr>
      <vt:lpstr>Cache Coherence Problem</vt:lpstr>
      <vt:lpstr>SIMD Architecture for Data Level Parallelism</vt:lpstr>
      <vt:lpstr>SIMD Architecture for Data Level Parallelism</vt:lpstr>
      <vt:lpstr> Basic structure of a Vector Architecture  RV64V which includes a RISC-V scalar arch.</vt:lpstr>
      <vt:lpstr>Why Multicore?</vt:lpstr>
      <vt:lpstr>Other High Performance Architectures</vt:lpstr>
      <vt:lpstr>Domain Specific Architecture – Ch 7</vt:lpstr>
      <vt:lpstr>Domain Specific Architectures</vt:lpstr>
      <vt:lpstr>Domain Specific Architectures</vt:lpstr>
      <vt:lpstr>Domain Specific Architectures</vt:lpstr>
      <vt:lpstr>Domain Specific Architectures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366</cp:revision>
  <dcterms:created xsi:type="dcterms:W3CDTF">2007-11-13T09:29:16Z</dcterms:created>
  <dcterms:modified xsi:type="dcterms:W3CDTF">2019-12-05T09:20:59Z</dcterms:modified>
</cp:coreProperties>
</file>